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7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7" r:id="rId1"/>
    <p:sldMasterId id="2147484456" r:id="rId2"/>
    <p:sldMasterId id="2147484510" r:id="rId3"/>
    <p:sldMasterId id="2147484518" r:id="rId4"/>
    <p:sldMasterId id="2147484498" r:id="rId5"/>
    <p:sldMasterId id="2147484486" r:id="rId6"/>
    <p:sldMasterId id="2147484434" r:id="rId7"/>
    <p:sldMasterId id="2147484001" r:id="rId8"/>
  </p:sldMasterIdLst>
  <p:notesMasterIdLst>
    <p:notesMasterId r:id="rId19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4" r:id="rId15"/>
    <p:sldId id="262" r:id="rId16"/>
    <p:sldId id="263" r:id="rId17"/>
    <p:sldId id="266" r:id="rId18"/>
  </p:sldIdLst>
  <p:sldSz cx="9906000" cy="6858000" type="A4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Untitled Section" id="{9470EACB-0B6B-B042-9E89-B24ABC7A6291}">
          <p14:sldIdLst>
            <p14:sldId id="256"/>
            <p14:sldId id="257"/>
            <p14:sldId id="258"/>
            <p14:sldId id="259"/>
            <p14:sldId id="260"/>
            <p14:sldId id="261"/>
            <p14:sldId id="264"/>
            <p14:sldId id="262"/>
            <p14:sldId id="263"/>
            <p14:sldId id="266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fshar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BE"/>
    <a:srgbClr val="005A9B"/>
    <a:srgbClr val="447825"/>
    <a:srgbClr val="64AF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0" autoAdjust="0"/>
    <p:restoredTop sz="94679" autoAdjust="0"/>
  </p:normalViewPr>
  <p:slideViewPr>
    <p:cSldViewPr snapToObjects="1">
      <p:cViewPr>
        <p:scale>
          <a:sx n="100" d="100"/>
          <a:sy n="100" d="100"/>
        </p:scale>
        <p:origin x="-1872" y="-3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10-07T23:33:39.308" idx="1">
    <p:pos x="5820" y="1188"/>
    <p:text>Not accurate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D6736-40F5-4144-B120-66C34AE56CA1}" type="datetimeFigureOut">
              <a:rPr lang="en-AU" smtClean="0"/>
              <a:t>8/10/2017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BB339-AEA3-436A-B5EC-832A150C1B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724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BB339-AEA3-436A-B5EC-832A150C1B59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957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AS</a:t>
            </a:r>
            <a:r>
              <a:rPr lang="en-AU" baseline="0" dirty="0" smtClean="0"/>
              <a:t> is expanding. Standardization process has not been fully enforced and review/upgrading of the existing systems is due. But we are flexible… not that big.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BB339-AEA3-436A-B5EC-832A150C1B5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0004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Collective wisdom. </a:t>
            </a:r>
            <a:r>
              <a:rPr lang="en-AU" baseline="0" dirty="0" smtClean="0"/>
              <a:t>Too much experience or too much opinion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BB339-AEA3-436A-B5EC-832A150C1B5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1132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485900" y="4509120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8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492896"/>
            <a:ext cx="3276600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2492896"/>
            <a:ext cx="3332666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5228456"/>
            <a:ext cx="29718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5228456"/>
            <a:ext cx="30681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2492896"/>
            <a:ext cx="3296734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5228456"/>
            <a:ext cx="29919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2420888"/>
            <a:ext cx="8007350" cy="3413794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004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2636912"/>
            <a:ext cx="3314700" cy="3341787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2636912"/>
            <a:ext cx="4953000" cy="3341787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25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2492895"/>
            <a:ext cx="4953000" cy="3413796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2492895"/>
            <a:ext cx="3314700" cy="3413795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79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5372472"/>
            <a:ext cx="46482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5372472"/>
            <a:ext cx="47244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50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36911"/>
            <a:ext cx="4375150" cy="310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2636911"/>
            <a:ext cx="4375150" cy="31081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30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04666"/>
            <a:ext cx="437687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2564904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3204666"/>
            <a:ext cx="437859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40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8686800" cy="1676401"/>
          </a:xfrm>
          <a:prstGeom prst="rect">
            <a:avLst/>
          </a:prstGeom>
        </p:spPr>
        <p:txBody>
          <a:bodyPr/>
          <a:lstStyle>
            <a:lvl1pPr>
              <a:defRPr sz="4800" b="1" spc="-15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85900" y="5105401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005A9B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83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065213" y="4003675"/>
            <a:ext cx="7759700" cy="1588"/>
          </a:xfrm>
          <a:prstGeom prst="line">
            <a:avLst/>
          </a:prstGeom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065213" y="5013325"/>
            <a:ext cx="7759700" cy="1588"/>
          </a:xfrm>
          <a:prstGeom prst="line">
            <a:avLst/>
          </a:prstGeom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3942184"/>
            <a:ext cx="990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0"/>
            <a:r>
              <a:rPr lang="en-AU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00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9201"/>
            <a:ext cx="9906000" cy="864000"/>
          </a:xfrm>
          <a:prstGeom prst="rect">
            <a:avLst/>
          </a:prstGeo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56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812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551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836713"/>
            <a:ext cx="9906000" cy="6021288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504" y="5589240"/>
            <a:ext cx="3456384" cy="432048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0682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492896"/>
            <a:ext cx="3276600" cy="266355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2492896"/>
            <a:ext cx="3332666" cy="266355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5228456"/>
            <a:ext cx="2971800" cy="76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5228456"/>
            <a:ext cx="3068134" cy="76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2492896"/>
            <a:ext cx="3296734" cy="266355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5228456"/>
            <a:ext cx="2991934" cy="76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65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2420888"/>
            <a:ext cx="8007350" cy="34137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80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2636912"/>
            <a:ext cx="3314700" cy="334178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2636912"/>
            <a:ext cx="4953000" cy="33417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785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2492895"/>
            <a:ext cx="4953000" cy="34137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2492895"/>
            <a:ext cx="3314700" cy="341379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423988" y="6356350"/>
            <a:ext cx="5473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867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564904"/>
            <a:ext cx="4953000" cy="273556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2564904"/>
            <a:ext cx="4953000" cy="273556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5372472"/>
            <a:ext cx="4648200" cy="76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5372472"/>
            <a:ext cx="4724400" cy="76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357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36911"/>
            <a:ext cx="4375150" cy="310817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2636911"/>
            <a:ext cx="4375150" cy="310817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118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04666"/>
            <a:ext cx="4376870" cy="283912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2564904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3204666"/>
            <a:ext cx="4378590" cy="283912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1339200"/>
            <a:ext cx="9906000" cy="864096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971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776463"/>
            <a:ext cx="8686800" cy="1676401"/>
          </a:xfrm>
          <a:prstGeom prst="rect">
            <a:avLst/>
          </a:prstGeom>
        </p:spPr>
        <p:txBody>
          <a:bodyPr/>
          <a:lstStyle>
            <a:lvl1pPr>
              <a:defRPr sz="4800" b="1" spc="-15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85900" y="5452864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005A9B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2"/>
          </p:nvPr>
        </p:nvSpPr>
        <p:spPr>
          <a:xfrm>
            <a:off x="8337550" y="6356350"/>
            <a:ext cx="118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7D2C649-6107-0C4B-9517-5C10A57B9FBE}" type="datetimeFigureOut">
              <a:rPr lang="en-US"/>
              <a:pPr>
                <a:defRPr/>
              </a:pPr>
              <a:t>10/8/2017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29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485900" y="4509120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  <p:sp>
        <p:nvSpPr>
          <p:cNvPr id="8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80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065213" y="4003675"/>
            <a:ext cx="7759700" cy="1588"/>
          </a:xfrm>
          <a:prstGeom prst="line">
            <a:avLst/>
          </a:prstGeom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065213" y="5013325"/>
            <a:ext cx="7759700" cy="1588"/>
          </a:xfrm>
          <a:prstGeom prst="line">
            <a:avLst/>
          </a:prstGeom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3942184"/>
            <a:ext cx="990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0"/>
            <a:r>
              <a:rPr lang="en-AU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246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91200"/>
            <a:ext cx="9163050" cy="1470025"/>
          </a:xfr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3886200"/>
            <a:ext cx="767715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853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2420888"/>
            <a:ext cx="8007350" cy="3413794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771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2636912"/>
            <a:ext cx="3314700" cy="3341787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2636912"/>
            <a:ext cx="4953000" cy="3341787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57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2492895"/>
            <a:ext cx="4953000" cy="3413796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2492895"/>
            <a:ext cx="3314700" cy="3413795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220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492896"/>
            <a:ext cx="3276600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2492896"/>
            <a:ext cx="3332666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5228456"/>
            <a:ext cx="29718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5228456"/>
            <a:ext cx="30681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2492896"/>
            <a:ext cx="3296734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5228456"/>
            <a:ext cx="29919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237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5372472"/>
            <a:ext cx="46482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5372472"/>
            <a:ext cx="47244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4732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36911"/>
            <a:ext cx="4375150" cy="310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2636911"/>
            <a:ext cx="4375150" cy="31081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5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04666"/>
            <a:ext cx="437687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2564904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3204666"/>
            <a:ext cx="437859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329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9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85900" y="4509120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95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987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27104"/>
            <a:ext cx="8089900" cy="566738"/>
          </a:xfrm>
        </p:spPr>
        <p:txBody>
          <a:bodyPr anchor="b"/>
          <a:lstStyle>
            <a:lvl1pPr algn="l">
              <a:defRPr sz="2000" b="1">
                <a:solidFill>
                  <a:srgbClr val="005A9B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1628800"/>
            <a:ext cx="8089900" cy="329830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93842"/>
            <a:ext cx="8089900" cy="65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3984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91200"/>
            <a:ext cx="9163050" cy="1470025"/>
          </a:xfr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3886200"/>
            <a:ext cx="767715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132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2420888"/>
            <a:ext cx="8007350" cy="3413794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860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2636912"/>
            <a:ext cx="3314700" cy="3341787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2636912"/>
            <a:ext cx="4953000" cy="3341787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0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2492895"/>
            <a:ext cx="4953000" cy="3413796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2492895"/>
            <a:ext cx="3314700" cy="3413795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03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492896"/>
            <a:ext cx="3276600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2492896"/>
            <a:ext cx="3332666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5228456"/>
            <a:ext cx="29718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5228456"/>
            <a:ext cx="30681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2492896"/>
            <a:ext cx="3296734" cy="2663552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5228456"/>
            <a:ext cx="29919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024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2564904"/>
            <a:ext cx="4953000" cy="273556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5372472"/>
            <a:ext cx="46482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5372472"/>
            <a:ext cx="47244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962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36911"/>
            <a:ext cx="4375150" cy="310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2636911"/>
            <a:ext cx="4375150" cy="31081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090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04666"/>
            <a:ext cx="437687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2564904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3204666"/>
            <a:ext cx="4378590" cy="28391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3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34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691200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02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6144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27104"/>
            <a:ext cx="8089900" cy="566738"/>
          </a:xfrm>
        </p:spPr>
        <p:txBody>
          <a:bodyPr anchor="b"/>
          <a:lstStyle>
            <a:lvl1pPr algn="l">
              <a:defRPr sz="2000" b="1">
                <a:solidFill>
                  <a:srgbClr val="005A9B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1628800"/>
            <a:ext cx="8089900" cy="329830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93842"/>
            <a:ext cx="8089900" cy="65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30915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844824"/>
            <a:ext cx="9163050" cy="1470025"/>
          </a:xfrm>
          <a:prstGeom prst="rect">
            <a:avLst/>
          </a:prstGeo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3600598"/>
            <a:ext cx="767715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191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1466454"/>
            <a:ext cx="8007350" cy="3845842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29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1466453"/>
            <a:ext cx="3314700" cy="3989859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1466453"/>
            <a:ext cx="4953000" cy="3989859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2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s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1466453"/>
            <a:ext cx="4953000" cy="3917851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1466454"/>
            <a:ext cx="3314700" cy="391785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395666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96616"/>
            <a:ext cx="3276600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1496616"/>
            <a:ext cx="3332666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4736232"/>
            <a:ext cx="29718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4736232"/>
            <a:ext cx="30681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1496616"/>
            <a:ext cx="3296734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4736232"/>
            <a:ext cx="29919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00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96616"/>
            <a:ext cx="4953000" cy="3311624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1496616"/>
            <a:ext cx="4953000" cy="3311624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4880248"/>
            <a:ext cx="46482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4880248"/>
            <a:ext cx="47244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13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017"/>
            <a:ext cx="4375150" cy="39722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1268016"/>
            <a:ext cx="4375150" cy="39722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0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485900" y="4509120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80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01366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41128"/>
            <a:ext cx="4376870" cy="34871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1401366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2041128"/>
            <a:ext cx="4378590" cy="34871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84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6570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36246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23048"/>
            <a:ext cx="80899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spc="-150">
                <a:solidFill>
                  <a:srgbClr val="005A9B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476672"/>
            <a:ext cx="8089900" cy="394637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89786"/>
            <a:ext cx="8089900" cy="65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586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776463"/>
            <a:ext cx="8686800" cy="1676401"/>
          </a:xfrm>
          <a:prstGeom prst="rect">
            <a:avLst/>
          </a:prstGeom>
        </p:spPr>
        <p:txBody>
          <a:bodyPr/>
          <a:lstStyle>
            <a:lvl1pPr>
              <a:defRPr sz="4800" b="1" spc="-15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85900" y="5452864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005A9B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80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844824"/>
            <a:ext cx="9163050" cy="1470025"/>
          </a:xfrm>
          <a:prstGeom prst="rect">
            <a:avLst/>
          </a:prstGeo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3600598"/>
            <a:ext cx="767715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51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1466454"/>
            <a:ext cx="8007350" cy="3845842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09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Left Pic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34100" y="1466453"/>
            <a:ext cx="3314700" cy="3989859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1466453"/>
            <a:ext cx="4953000" cy="3989859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71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s-Left Text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95800" y="1466453"/>
            <a:ext cx="4953000" cy="3917851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5800" y="1466454"/>
            <a:ext cx="3314700" cy="391785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3475272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96616"/>
            <a:ext cx="3276600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276600" y="1496616"/>
            <a:ext cx="3332666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4736232"/>
            <a:ext cx="29718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408866" y="4736232"/>
            <a:ext cx="30681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609266" y="1496616"/>
            <a:ext cx="3296734" cy="3167608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761666" y="4736232"/>
            <a:ext cx="2991934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3463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0768"/>
            <a:ext cx="9906000" cy="864096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013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496616"/>
            <a:ext cx="4953000" cy="3311624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953000" y="1496616"/>
            <a:ext cx="4953000" cy="3311624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4880248"/>
            <a:ext cx="46482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0" y="4880248"/>
            <a:ext cx="4724400" cy="7620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0686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017"/>
            <a:ext cx="4375150" cy="39722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2550" y="1268016"/>
            <a:ext cx="4375150" cy="39722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23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01366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41128"/>
            <a:ext cx="4376870" cy="34871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831" y="1401366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A9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831" y="2041128"/>
            <a:ext cx="4378590" cy="34871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32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906000" cy="1143000"/>
          </a:xfrm>
          <a:prstGeom prst="rect">
            <a:avLst/>
          </a:prstGeo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7934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53406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23048"/>
            <a:ext cx="80899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5A9B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476672"/>
            <a:ext cx="8089900" cy="394637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89786"/>
            <a:ext cx="8089900" cy="65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4480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776463"/>
            <a:ext cx="8686800" cy="1676401"/>
          </a:xfrm>
          <a:prstGeom prst="rect">
            <a:avLst/>
          </a:prstGeom>
        </p:spPr>
        <p:txBody>
          <a:bodyPr/>
          <a:lstStyle>
            <a:lvl1pPr>
              <a:defRPr sz="4800" b="1" spc="-150">
                <a:solidFill>
                  <a:srgbClr val="005A9B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85900" y="5452864"/>
            <a:ext cx="7124700" cy="7844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005A9B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80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93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836713"/>
            <a:ext cx="9906000" cy="6021288"/>
          </a:xfrm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504" y="5589240"/>
            <a:ext cx="3456384" cy="432048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7568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79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95300" y="2924944"/>
            <a:ext cx="8915400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NSTO-logo-Inline_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55" y="1512900"/>
            <a:ext cx="4828691" cy="84914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495300" y="4293096"/>
            <a:ext cx="8915400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ust-Synchrotron-vector-White.eps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46" y="6113189"/>
            <a:ext cx="2051653" cy="556171"/>
          </a:xfrm>
          <a:prstGeom prst="rect">
            <a:avLst/>
          </a:prstGeom>
        </p:spPr>
      </p:pic>
      <p:pic>
        <p:nvPicPr>
          <p:cNvPr id="5" name="Picture 4" descr="Victoria-StateGov_white.eps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28" y="6197977"/>
            <a:ext cx="792088" cy="45149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95300" y="6408688"/>
            <a:ext cx="187220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AU" sz="1000" dirty="0" smtClean="0">
                <a:solidFill>
                  <a:schemeClr val="bg1"/>
                </a:solidFill>
              </a:rPr>
              <a:t>synchrotron.org.au </a:t>
            </a:r>
            <a:endParaRPr lang="en-AU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64" r:id="rId2"/>
    <p:sldLayoutId id="2147484473" r:id="rId3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 spc="-15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itle Placeholder 2"/>
          <p:cNvSpPr>
            <a:spLocks noGrp="1"/>
          </p:cNvSpPr>
          <p:nvPr>
            <p:ph type="title"/>
          </p:nvPr>
        </p:nvSpPr>
        <p:spPr>
          <a:xfrm>
            <a:off x="495300" y="2996952"/>
            <a:ext cx="8915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95300" y="2924944"/>
            <a:ext cx="89154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NSTO-logo-Inline_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55" y="1512900"/>
            <a:ext cx="4828691" cy="849140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495300" y="4293096"/>
            <a:ext cx="89154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ust-Synchrotron-vector-White.eps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46" y="6113189"/>
            <a:ext cx="2051653" cy="556171"/>
          </a:xfrm>
          <a:prstGeom prst="rect">
            <a:avLst/>
          </a:prstGeom>
        </p:spPr>
      </p:pic>
      <p:pic>
        <p:nvPicPr>
          <p:cNvPr id="18" name="Picture 17" descr="Victoria-StateGov_white.eps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128" y="6197977"/>
            <a:ext cx="792088" cy="451490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495300" y="6408688"/>
            <a:ext cx="187220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AU" sz="1000" dirty="0" smtClean="0">
                <a:solidFill>
                  <a:schemeClr val="bg1"/>
                </a:solidFill>
              </a:rPr>
              <a:t>synchrotron.org.au </a:t>
            </a:r>
            <a:endParaRPr lang="en-AU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5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7" r:id="rId1"/>
    <p:sldLayoutId id="2147484458" r:id="rId2"/>
    <p:sldLayoutId id="2147484472" r:id="rId3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 spc="-15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5A9B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906000" cy="836711"/>
          </a:xfrm>
          <a:prstGeom prst="rect">
            <a:avLst/>
          </a:prstGeom>
          <a:solidFill>
            <a:srgbClr val="0079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pic>
        <p:nvPicPr>
          <p:cNvPr id="6" name="Picture 5" descr="ANSTO-logo-Inline_White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175" y="151504"/>
            <a:ext cx="3077524" cy="541192"/>
          </a:xfrm>
          <a:prstGeom prst="rect">
            <a:avLst/>
          </a:prstGeom>
        </p:spPr>
      </p:pic>
      <p:sp>
        <p:nvSpPr>
          <p:cNvPr id="614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1317625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636839"/>
            <a:ext cx="8007350" cy="324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pic>
        <p:nvPicPr>
          <p:cNvPr id="10" name="Picture 9" descr="Aust-Synchrotron-vector-grey.ep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46" y="6113189"/>
            <a:ext cx="2051653" cy="556171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95300" y="6408688"/>
            <a:ext cx="187220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synchrotron.org.au </a:t>
            </a:r>
            <a:endParaRPr lang="en-A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8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1" r:id="rId1"/>
    <p:sldLayoutId id="2147484512" r:id="rId2"/>
    <p:sldLayoutId id="2147484513" r:id="rId3"/>
    <p:sldLayoutId id="2147484524" r:id="rId4"/>
    <p:sldLayoutId id="2147484533" r:id="rId5"/>
    <p:sldLayoutId id="2147484534" r:id="rId6"/>
    <p:sldLayoutId id="2147484535" r:id="rId7"/>
    <p:sldLayoutId id="2147484536" r:id="rId8"/>
    <p:sldLayoutId id="2147484537" r:id="rId9"/>
    <p:sldLayoutId id="2147484538" r:id="rId10"/>
    <p:sldLayoutId id="2147484525" r:id="rId11"/>
    <p:sldLayoutId id="2147484514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9906000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ANSTO-logo-Inline_White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175" y="151504"/>
            <a:ext cx="3077524" cy="541192"/>
          </a:xfrm>
          <a:prstGeom prst="rect">
            <a:avLst/>
          </a:prstGeom>
        </p:spPr>
      </p:pic>
      <p:pic>
        <p:nvPicPr>
          <p:cNvPr id="8" name="Picture 7" descr="Aust-Synchrotron-vector-grey.ep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46" y="6113189"/>
            <a:ext cx="2051653" cy="556171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1317625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636839"/>
            <a:ext cx="8007350" cy="324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95300" y="6408688"/>
            <a:ext cx="187220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synchrotron.org.au </a:t>
            </a:r>
            <a:endParaRPr lang="en-A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0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  <p:sldLayoutId id="2147484526" r:id="rId4"/>
    <p:sldLayoutId id="2147484527" r:id="rId5"/>
    <p:sldLayoutId id="2147484528" r:id="rId6"/>
    <p:sldLayoutId id="2147484529" r:id="rId7"/>
    <p:sldLayoutId id="2147484530" r:id="rId8"/>
    <p:sldLayoutId id="2147484531" r:id="rId9"/>
    <p:sldLayoutId id="2147484532" r:id="rId10"/>
    <p:sldLayoutId id="2147484522" r:id="rId11"/>
    <p:sldLayoutId id="2147484523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691200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636838"/>
            <a:ext cx="800735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  <a:endParaRPr lang="en-US" altLang="en-US" smtClean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906000" cy="548679"/>
          </a:xfrm>
          <a:prstGeom prst="rect">
            <a:avLst/>
          </a:prstGeom>
          <a:solidFill>
            <a:srgbClr val="0079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9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9" r:id="rId1"/>
    <p:sldLayoutId id="2147484500" r:id="rId2"/>
    <p:sldLayoutId id="2147484501" r:id="rId3"/>
    <p:sldLayoutId id="2147484502" r:id="rId4"/>
    <p:sldLayoutId id="2147484503" r:id="rId5"/>
    <p:sldLayoutId id="2147484504" r:id="rId6"/>
    <p:sldLayoutId id="2147484505" r:id="rId7"/>
    <p:sldLayoutId id="2147484506" r:id="rId8"/>
    <p:sldLayoutId id="2147484507" r:id="rId9"/>
    <p:sldLayoutId id="2147484508" r:id="rId10"/>
    <p:sldLayoutId id="214748450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691200"/>
            <a:ext cx="9906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636838"/>
            <a:ext cx="800735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  <a:endParaRPr lang="en-US" altLang="en-US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1"/>
            <a:ext cx="9906000" cy="548679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4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488" r:id="rId2"/>
    <p:sldLayoutId id="2147484489" r:id="rId3"/>
    <p:sldLayoutId id="2147484490" r:id="rId4"/>
    <p:sldLayoutId id="2147484491" r:id="rId5"/>
    <p:sldLayoutId id="2147484492" r:id="rId6"/>
    <p:sldLayoutId id="2147484493" r:id="rId7"/>
    <p:sldLayoutId id="2147484494" r:id="rId8"/>
    <p:sldLayoutId id="2147484495" r:id="rId9"/>
    <p:sldLayoutId id="2147484496" r:id="rId10"/>
    <p:sldLayoutId id="2147484497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103438"/>
            <a:ext cx="8007350" cy="391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549275"/>
            <a:ext cx="990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9906000" cy="332656"/>
          </a:xfrm>
          <a:prstGeom prst="rect">
            <a:avLst/>
          </a:prstGeom>
          <a:solidFill>
            <a:srgbClr val="0079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8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5" r:id="rId1"/>
    <p:sldLayoutId id="2147484436" r:id="rId2"/>
    <p:sldLayoutId id="2147484437" r:id="rId3"/>
    <p:sldLayoutId id="2147484438" r:id="rId4"/>
    <p:sldLayoutId id="2147484439" r:id="rId5"/>
    <p:sldLayoutId id="2147484440" r:id="rId6"/>
    <p:sldLayoutId id="2147484441" r:id="rId7"/>
    <p:sldLayoutId id="2147484442" r:id="rId8"/>
    <p:sldLayoutId id="2147484443" r:id="rId9"/>
    <p:sldLayoutId id="2147484444" r:id="rId10"/>
    <p:sldLayoutId id="2147484445" r:id="rId11"/>
    <p:sldLayoutId id="2147484464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525344"/>
            <a:ext cx="9906000" cy="3326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8050" y="2103438"/>
            <a:ext cx="8007350" cy="391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549275"/>
            <a:ext cx="990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48" r:id="rId9"/>
    <p:sldLayoutId id="2147484349" r:id="rId10"/>
    <p:sldLayoutId id="2147484383" r:id="rId11"/>
    <p:sldLayoutId id="2147484466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800" b="1" kern="1200" spc="-150">
          <a:solidFill>
            <a:srgbClr val="005A9B"/>
          </a:solidFill>
          <a:latin typeface="Arial"/>
          <a:ea typeface="ＭＳ Ｐゴシック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9B"/>
          </a:solidFill>
          <a:latin typeface="Arial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271463" indent="-271463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800" kern="1200">
          <a:solidFill>
            <a:srgbClr val="595959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600" kern="1200">
          <a:solidFill>
            <a:srgbClr val="595959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•"/>
        <a:defRPr sz="2200" kern="1200">
          <a:solidFill>
            <a:srgbClr val="595959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–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5A9B"/>
        </a:buClr>
        <a:buFont typeface="Arial" charset="0"/>
        <a:buChar char="»"/>
        <a:defRPr sz="2000" kern="1200">
          <a:solidFill>
            <a:srgbClr val="595959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564904"/>
            <a:ext cx="8686800" cy="208823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AU" sz="3600" dirty="0" smtClean="0"/>
              <a:t>Australian Synchrotron</a:t>
            </a:r>
            <a:br>
              <a:rPr lang="en-AU" sz="3600" dirty="0" smtClean="0"/>
            </a:br>
            <a:r>
              <a:rPr lang="en-AU" sz="3600" dirty="0" smtClean="0"/>
              <a:t>Next Generation Motion Controller Selection</a:t>
            </a:r>
            <a:r>
              <a:rPr lang="en-AU" sz="3600" dirty="0"/>
              <a:t/>
            </a:r>
            <a:br>
              <a:rPr lang="en-AU" sz="3600" dirty="0"/>
            </a:br>
            <a:r>
              <a:rPr lang="en-AU" sz="3600" dirty="0"/>
              <a:t>Information Gathering and Results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13334" y="4797152"/>
            <a:ext cx="7124700" cy="784448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400"/>
              </a:spcBef>
              <a:buNone/>
            </a:pPr>
            <a:r>
              <a:rPr lang="en-AU" dirty="0"/>
              <a:t>Survey Lead – </a:t>
            </a:r>
            <a:r>
              <a:rPr lang="en-AU" dirty="0" smtClean="0"/>
              <a:t>Pier </a:t>
            </a:r>
            <a:r>
              <a:rPr lang="en-AU" dirty="0"/>
              <a:t>Valitutti</a:t>
            </a:r>
          </a:p>
          <a:p>
            <a:pPr marL="0" indent="0" algn="ctr">
              <a:spcBef>
                <a:spcPts val="400"/>
              </a:spcBef>
              <a:buNone/>
            </a:pPr>
            <a:r>
              <a:rPr lang="en-AU" dirty="0"/>
              <a:t>Presented by – Nader Afshar</a:t>
            </a:r>
          </a:p>
        </p:txBody>
      </p:sp>
    </p:spTree>
    <p:extLst>
      <p:ext uri="{BB962C8B-B14F-4D97-AF65-F5344CB8AC3E}">
        <p14:creationId xmlns:p14="http://schemas.microsoft.com/office/powerpoint/2010/main" val="293121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32520" y="1772816"/>
            <a:ext cx="87849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AU" sz="2400" dirty="0"/>
          </a:p>
          <a:p>
            <a:endParaRPr lang="en-AU" sz="2400" dirty="0"/>
          </a:p>
          <a:p>
            <a:pPr marL="0" indent="0" algn="ctr">
              <a:buNone/>
            </a:pPr>
            <a:r>
              <a:rPr lang="en-AU" sz="2400" dirty="0"/>
              <a:t>Thank You for Your Attention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8086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1280592" y="2204864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800" dirty="0"/>
              <a:t>Rational for considering a new controller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800" dirty="0"/>
              <a:t>Why we conducted a facility survey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800" dirty="0"/>
              <a:t>What we </a:t>
            </a:r>
            <a:r>
              <a:rPr lang="en-AU" sz="2800" dirty="0" smtClean="0"/>
              <a:t>learned</a:t>
            </a:r>
            <a:endParaRPr lang="en-AU" sz="28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800" dirty="0"/>
              <a:t>Where we are going from </a:t>
            </a:r>
            <a:r>
              <a:rPr lang="en-AU" sz="2800" dirty="0" smtClean="0"/>
              <a:t>here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23650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/>
              <a:t>Why a next generation controller?</a:t>
            </a:r>
          </a:p>
        </p:txBody>
      </p:sp>
      <p:sp>
        <p:nvSpPr>
          <p:cNvPr id="3" name="Rectangle 2"/>
          <p:cNvSpPr/>
          <p:nvPr/>
        </p:nvSpPr>
        <p:spPr>
          <a:xfrm>
            <a:off x="776536" y="1628800"/>
            <a:ext cx="8208912" cy="4365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The Australian Synchrotron is &gt; 12 years old</a:t>
            </a:r>
          </a:p>
          <a:p>
            <a:pPr marL="800100" lvl="1" indent="-342900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AU" sz="2000" dirty="0"/>
              <a:t>existing motion control solutions are outdated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Currently </a:t>
            </a:r>
            <a:r>
              <a:rPr lang="en-AU" sz="2400" dirty="0"/>
              <a:t>using a wide range of controller types</a:t>
            </a:r>
          </a:p>
          <a:p>
            <a:pPr marL="800100" lvl="1" indent="-342900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AU" sz="2000" dirty="0"/>
              <a:t>difficult to support and </a:t>
            </a:r>
            <a:r>
              <a:rPr lang="en-AU" sz="2000" dirty="0" smtClean="0"/>
              <a:t>maintain, requires large spares inventory</a:t>
            </a:r>
            <a:endParaRPr lang="en-AU" sz="2000" dirty="0"/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8 new beamlines coming over the next 5 years</a:t>
            </a:r>
          </a:p>
          <a:p>
            <a:pPr marL="800100" lvl="1" indent="-342900">
              <a:spcBef>
                <a:spcPts val="500"/>
              </a:spcBef>
              <a:buFont typeface="Wingdings" panose="05000000000000000000" pitchFamily="2" charset="2"/>
              <a:buChar char="ü"/>
            </a:pPr>
            <a:r>
              <a:rPr lang="en-AU" sz="2000" dirty="0"/>
              <a:t>n</a:t>
            </a:r>
            <a:r>
              <a:rPr lang="en-AU" sz="2000" dirty="0" smtClean="0"/>
              <a:t>ew and advanced </a:t>
            </a:r>
            <a:r>
              <a:rPr lang="en-AU" sz="2000" dirty="0"/>
              <a:t>motion control capabilities are required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Time </a:t>
            </a:r>
            <a:r>
              <a:rPr lang="en-AU" sz="2400" dirty="0"/>
              <a:t>to plan for the future</a:t>
            </a:r>
          </a:p>
          <a:p>
            <a:pPr marL="800100" lvl="1" indent="-342900">
              <a:spcBef>
                <a:spcPts val="500"/>
              </a:spcBef>
              <a:buFontTx/>
              <a:buChar char="-"/>
            </a:pPr>
            <a:r>
              <a:rPr lang="en-AU" sz="2000" dirty="0" smtClean="0"/>
              <a:t>develop </a:t>
            </a:r>
            <a:r>
              <a:rPr lang="en-AU" sz="2000" dirty="0"/>
              <a:t>a single, standard, state-of-the-art </a:t>
            </a:r>
            <a:r>
              <a:rPr lang="en-AU" sz="2000" dirty="0" smtClean="0"/>
              <a:t>controller solution</a:t>
            </a:r>
            <a:endParaRPr lang="en-AU" sz="2000" dirty="0"/>
          </a:p>
          <a:p>
            <a:pPr marL="800100" lvl="1" indent="-342900">
              <a:buFontTx/>
              <a:buChar char="-"/>
            </a:pPr>
            <a:r>
              <a:rPr lang="en-AU" sz="2000" dirty="0" smtClean="0"/>
              <a:t>solution will remain viable for the 10+ year beamline lifetime</a:t>
            </a:r>
          </a:p>
          <a:p>
            <a:pPr marL="800100" lvl="1" indent="-342900">
              <a:buFontTx/>
              <a:buChar char="-"/>
            </a:pPr>
            <a:r>
              <a:rPr lang="en-AU" sz="2000" dirty="0"/>
              <a:t>c</a:t>
            </a:r>
            <a:r>
              <a:rPr lang="en-AU" sz="2000" dirty="0" smtClean="0"/>
              <a:t>an be used for at least 80% of beamline applications </a:t>
            </a:r>
          </a:p>
          <a:p>
            <a:pPr marL="800100" lvl="1" indent="-342900">
              <a:buFontTx/>
              <a:buChar char="-"/>
            </a:pPr>
            <a:r>
              <a:rPr lang="en-AU" sz="2000" dirty="0" smtClean="0"/>
              <a:t>simplifies training, maintenance and spares inventory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0446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/>
              <a:t>Why a Facility Survey?</a:t>
            </a:r>
          </a:p>
        </p:txBody>
      </p:sp>
      <p:sp>
        <p:nvSpPr>
          <p:cNvPr id="3" name="Rectangle 2"/>
          <p:cNvSpPr/>
          <p:nvPr/>
        </p:nvSpPr>
        <p:spPr>
          <a:xfrm>
            <a:off x="507182" y="1772816"/>
            <a:ext cx="8784976" cy="3803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First step in preparing for the future is to learn from the past!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Learn from as much experience </a:t>
            </a:r>
            <a:r>
              <a:rPr lang="en-AU" sz="2400" dirty="0"/>
              <a:t>as possible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Increase our experience base through a synchrotron survey -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Develop </a:t>
            </a:r>
            <a:r>
              <a:rPr lang="en-AU" sz="2000" dirty="0"/>
              <a:t>and distribute a standard questionnaire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AU" sz="2000" dirty="0"/>
              <a:t>Follow up </a:t>
            </a:r>
            <a:r>
              <a:rPr lang="en-AU" sz="2000" dirty="0" smtClean="0"/>
              <a:t>with </a:t>
            </a:r>
            <a:r>
              <a:rPr lang="en-AU" sz="2000" dirty="0"/>
              <a:t>one-on-one interviews to learn</a:t>
            </a:r>
          </a:p>
          <a:p>
            <a:pPr lvl="2">
              <a:spcBef>
                <a:spcPts val="500"/>
              </a:spcBef>
            </a:pPr>
            <a:r>
              <a:rPr lang="en-AU" sz="2000" dirty="0" smtClean="0"/>
              <a:t>- solutions currently in use </a:t>
            </a:r>
            <a:r>
              <a:rPr lang="en-AU" sz="2000" dirty="0"/>
              <a:t>for simple and complex </a:t>
            </a:r>
            <a:r>
              <a:rPr lang="en-AU" sz="2000" dirty="0" smtClean="0"/>
              <a:t>motion</a:t>
            </a:r>
          </a:p>
          <a:p>
            <a:pPr lvl="2"/>
            <a:r>
              <a:rPr lang="en-AU" sz="2000" dirty="0" smtClean="0"/>
              <a:t>- rationale for the choice of these solutions</a:t>
            </a:r>
            <a:endParaRPr lang="en-AU" sz="2000" dirty="0"/>
          </a:p>
          <a:p>
            <a:pPr lvl="2"/>
            <a:r>
              <a:rPr lang="en-AU" sz="2000" dirty="0" smtClean="0"/>
              <a:t>- pros </a:t>
            </a:r>
            <a:r>
              <a:rPr lang="en-AU" sz="2000" dirty="0"/>
              <a:t>and cons of these solutions</a:t>
            </a:r>
          </a:p>
          <a:p>
            <a:pPr lvl="2"/>
            <a:r>
              <a:rPr lang="en-AU" sz="2000" dirty="0" smtClean="0"/>
              <a:t>- plans </a:t>
            </a:r>
            <a:r>
              <a:rPr lang="en-AU" sz="2000" dirty="0"/>
              <a:t>and constraints for future development</a:t>
            </a:r>
          </a:p>
          <a:p>
            <a:pPr lvl="2"/>
            <a:r>
              <a:rPr lang="en-AU" sz="2000" dirty="0" smtClean="0"/>
              <a:t>- any </a:t>
            </a:r>
            <a:r>
              <a:rPr lang="en-AU" sz="2000" dirty="0"/>
              <a:t>other advice </a:t>
            </a:r>
            <a:r>
              <a:rPr lang="en-AU" sz="2000" dirty="0" smtClean="0"/>
              <a:t>for us based </a:t>
            </a:r>
            <a:r>
              <a:rPr lang="en-AU" sz="2000" dirty="0"/>
              <a:t>on </a:t>
            </a:r>
            <a:r>
              <a:rPr lang="en-AU" sz="2000" dirty="0" smtClean="0"/>
              <a:t>past experience 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58154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/>
              <a:t>Who was involved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07182" y="1772816"/>
            <a:ext cx="8784976" cy="4488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 smtClean="0"/>
              <a:t>Our </a:t>
            </a:r>
            <a:r>
              <a:rPr lang="en-AU" sz="2800" dirty="0"/>
              <a:t>beamline scientists and support staff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800" dirty="0"/>
              <a:t>8</a:t>
            </a:r>
            <a:r>
              <a:rPr lang="en-AU" sz="2800" dirty="0" smtClean="0"/>
              <a:t> </a:t>
            </a:r>
            <a:r>
              <a:rPr lang="en-AU" sz="2800" dirty="0"/>
              <a:t>international </a:t>
            </a:r>
            <a:r>
              <a:rPr lang="en-AU" sz="2800" dirty="0" smtClean="0"/>
              <a:t>similar facilities</a:t>
            </a:r>
          </a:p>
          <a:p>
            <a:pPr lvl="2">
              <a:spcBef>
                <a:spcPts val="500"/>
              </a:spcBef>
            </a:pPr>
            <a:r>
              <a:rPr lang="en-AU" sz="1600" dirty="0" smtClean="0"/>
              <a:t>( ESS, DESY, SOLEIL, NSLS-II, DLS, LNLS, APS, PSI) </a:t>
            </a:r>
            <a:endParaRPr lang="en-AU" sz="1600" dirty="0"/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800" dirty="0" smtClean="0"/>
              <a:t>All 8 facilities agreed to follow-up interviews</a:t>
            </a:r>
            <a:endParaRPr lang="en-AU" sz="2800" dirty="0"/>
          </a:p>
          <a:p>
            <a:pPr marL="914400" lvl="1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AU" sz="2000" dirty="0"/>
              <a:t>a</a:t>
            </a:r>
            <a:r>
              <a:rPr lang="en-AU" sz="2000" dirty="0" smtClean="0"/>
              <a:t>ll discussions were open and honest</a:t>
            </a:r>
          </a:p>
          <a:p>
            <a:pPr marL="9144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provided </a:t>
            </a:r>
            <a:r>
              <a:rPr lang="en-AU" sz="2000" dirty="0"/>
              <a:t>experience-based information we needed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000" dirty="0"/>
              <a:t>greatly influenced our selection process 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800" dirty="0" smtClean="0"/>
              <a:t>Contributors </a:t>
            </a:r>
            <a:r>
              <a:rPr lang="en-AU" sz="2800" dirty="0"/>
              <a:t>and </a:t>
            </a:r>
            <a:r>
              <a:rPr lang="en-AU" sz="2800" dirty="0" smtClean="0"/>
              <a:t>details of their </a:t>
            </a:r>
            <a:r>
              <a:rPr lang="en-AU" sz="2800" dirty="0"/>
              <a:t>contributions must remain </a:t>
            </a:r>
            <a:r>
              <a:rPr lang="en-AU" sz="2800" dirty="0" smtClean="0"/>
              <a:t>anonymous to protect confidentiality</a:t>
            </a:r>
            <a:endParaRPr lang="en-AU" sz="2800" dirty="0"/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800" dirty="0"/>
              <a:t>G</a:t>
            </a:r>
            <a:r>
              <a:rPr lang="en-AU" sz="2800" dirty="0" smtClean="0"/>
              <a:t>eneral </a:t>
            </a:r>
            <a:r>
              <a:rPr lang="en-AU" sz="2800" dirty="0"/>
              <a:t>results and trends can be shared  </a:t>
            </a:r>
          </a:p>
        </p:txBody>
      </p:sp>
    </p:spTree>
    <p:extLst>
      <p:ext uri="{BB962C8B-B14F-4D97-AF65-F5344CB8AC3E}">
        <p14:creationId xmlns:p14="http://schemas.microsoft.com/office/powerpoint/2010/main" val="25196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 smtClean="0"/>
              <a:t>What were the results?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44488" y="1844824"/>
            <a:ext cx="9001000" cy="4803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</a:pPr>
            <a:r>
              <a:rPr lang="en-AU" sz="2400" dirty="0" smtClean="0"/>
              <a:t>Motion control solutions has a broad spectrum</a:t>
            </a:r>
          </a:p>
          <a:p>
            <a:pPr lvl="1">
              <a:spcBef>
                <a:spcPts val="500"/>
              </a:spcBef>
            </a:pPr>
            <a:r>
              <a:rPr lang="en-AU" sz="2000" dirty="0" smtClean="0"/>
              <a:t>From standard commercial solutions (off-the-shelve)</a:t>
            </a:r>
          </a:p>
          <a:p>
            <a:pPr lvl="1">
              <a:spcBef>
                <a:spcPts val="500"/>
              </a:spcBef>
            </a:pPr>
            <a:r>
              <a:rPr lang="en-AU" sz="2000" dirty="0" smtClean="0"/>
              <a:t>To in-house hardware solutions</a:t>
            </a:r>
            <a:endParaRPr lang="en-AU" sz="2400" dirty="0" smtClean="0"/>
          </a:p>
          <a:p>
            <a:pPr>
              <a:spcBef>
                <a:spcPts val="1000"/>
              </a:spcBef>
            </a:pPr>
            <a:r>
              <a:rPr lang="en-AU" sz="2400" dirty="0" smtClean="0"/>
              <a:t>Solutions are often dictated by non-technical considerations</a:t>
            </a:r>
          </a:p>
          <a:p>
            <a:pPr marL="800100" lvl="1" indent="-342900">
              <a:spcBef>
                <a:spcPts val="1000"/>
              </a:spcBef>
              <a:buFontTx/>
              <a:buChar char="-"/>
            </a:pPr>
            <a:r>
              <a:rPr lang="en-AU" sz="2000" dirty="0" smtClean="0"/>
              <a:t>History, on-site skills, externally dictated, etc.</a:t>
            </a:r>
            <a:endParaRPr lang="en-AU" sz="2000" dirty="0"/>
          </a:p>
          <a:p>
            <a:pPr>
              <a:spcBef>
                <a:spcPts val="1000"/>
              </a:spcBef>
            </a:pPr>
            <a:r>
              <a:rPr lang="en-AU" sz="2400" dirty="0" smtClean="0"/>
              <a:t>Simple, open-loop stepper motor applications are most common</a:t>
            </a:r>
          </a:p>
          <a:p>
            <a:pPr marL="800100" lvl="1" indent="-342900">
              <a:spcBef>
                <a:spcPts val="500"/>
              </a:spcBef>
              <a:buFontTx/>
              <a:buChar char="-"/>
            </a:pPr>
            <a:r>
              <a:rPr lang="en-AU" sz="2000" dirty="0" smtClean="0"/>
              <a:t>Controllers must still support closed-loop, DC and BLDC applications</a:t>
            </a:r>
            <a:endParaRPr lang="en-AU" sz="2000" dirty="0"/>
          </a:p>
          <a:p>
            <a:pPr>
              <a:spcBef>
                <a:spcPts val="1000"/>
              </a:spcBef>
            </a:pPr>
            <a:r>
              <a:rPr lang="en-AU" sz="2400" dirty="0" smtClean="0"/>
              <a:t>Many facilities are looking to the future for new solutions:</a:t>
            </a:r>
          </a:p>
          <a:p>
            <a:pPr marL="800100" lvl="1" indent="-342900">
              <a:spcBef>
                <a:spcPts val="500"/>
              </a:spcBef>
              <a:buFontTx/>
              <a:buChar char="-"/>
            </a:pPr>
            <a:r>
              <a:rPr lang="en-AU" sz="2000" dirty="0" smtClean="0"/>
              <a:t>Some upgrading existing solutions (</a:t>
            </a:r>
            <a:r>
              <a:rPr lang="en-AU" sz="2000" dirty="0" err="1" smtClean="0"/>
              <a:t>ie</a:t>
            </a:r>
            <a:r>
              <a:rPr lang="en-AU" sz="2000" dirty="0" smtClean="0"/>
              <a:t>. PMAC -&gt; </a:t>
            </a:r>
            <a:r>
              <a:rPr lang="en-AU" sz="2000" dirty="0" err="1" smtClean="0"/>
              <a:t>PowerPMAC</a:t>
            </a:r>
            <a:r>
              <a:rPr lang="en-AU" sz="2000" dirty="0" smtClean="0"/>
              <a:t>)</a:t>
            </a:r>
          </a:p>
          <a:p>
            <a:pPr marL="800100" lvl="1" indent="-342900">
              <a:spcBef>
                <a:spcPts val="500"/>
              </a:spcBef>
              <a:buFontTx/>
              <a:buChar char="-"/>
            </a:pPr>
            <a:r>
              <a:rPr lang="en-AU" sz="2000" dirty="0" err="1" smtClean="0"/>
              <a:t>EtherCAT</a:t>
            </a:r>
            <a:r>
              <a:rPr lang="en-AU" sz="2000" dirty="0" smtClean="0"/>
              <a:t> based controllers appear to be a new trend</a:t>
            </a:r>
            <a:endParaRPr lang="en-AU" sz="2000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104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 smtClean="0"/>
              <a:t>What advice did we get?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44488" y="1988840"/>
            <a:ext cx="9001000" cy="3629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Limit the number of different controller types in use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Do not change what is already working!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Try to enforce standardisation as much as possible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19” rack mount controllers are preferred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Provide for two controller options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A </a:t>
            </a:r>
            <a:r>
              <a:rPr lang="en-AU" sz="2000" dirty="0"/>
              <a:t>basic “workhorse” for simple applications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000" dirty="0"/>
              <a:t>An advanced, fully featured unit for more complex applications 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Gather most advanced requirements, select against these</a:t>
            </a:r>
          </a:p>
        </p:txBody>
      </p:sp>
    </p:spTree>
    <p:extLst>
      <p:ext uri="{BB962C8B-B14F-4D97-AF65-F5344CB8AC3E}">
        <p14:creationId xmlns:p14="http://schemas.microsoft.com/office/powerpoint/2010/main" val="352734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 smtClean="0"/>
              <a:t>Where does that leave us?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32520" y="1772816"/>
            <a:ext cx="8784976" cy="4365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 smtClean="0"/>
              <a:t>Given the lack of a common solution we </a:t>
            </a:r>
            <a:r>
              <a:rPr lang="en-AU" sz="2800" dirty="0"/>
              <a:t>decided to use a “green field” </a:t>
            </a:r>
            <a:r>
              <a:rPr lang="en-AU" sz="2800" dirty="0" smtClean="0"/>
              <a:t>approach to select one:</a:t>
            </a:r>
            <a:endParaRPr lang="en-AU" sz="2800" dirty="0"/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Review science cases to determine </a:t>
            </a:r>
            <a:r>
              <a:rPr lang="en-AU" sz="2000" dirty="0"/>
              <a:t>the motion control capabilities required by </a:t>
            </a:r>
            <a:r>
              <a:rPr lang="en-AU" sz="2000" dirty="0" smtClean="0"/>
              <a:t>new beamlines</a:t>
            </a:r>
            <a:endParaRPr lang="en-AU" sz="2000" dirty="0"/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dirty="0"/>
              <a:t>D</a:t>
            </a:r>
            <a:r>
              <a:rPr lang="en-AU" sz="2000" dirty="0" smtClean="0"/>
              <a:t>erive </a:t>
            </a:r>
            <a:r>
              <a:rPr lang="en-AU" sz="2000" dirty="0"/>
              <a:t>specifications for a </a:t>
            </a:r>
            <a:r>
              <a:rPr lang="en-AU" sz="2000" dirty="0" smtClean="0"/>
              <a:t>generic “black box” controller </a:t>
            </a:r>
            <a:r>
              <a:rPr lang="en-AU" sz="2000" dirty="0"/>
              <a:t>that would </a:t>
            </a:r>
            <a:r>
              <a:rPr lang="en-AU" sz="2000" dirty="0" smtClean="0"/>
              <a:t>provide </a:t>
            </a:r>
            <a:r>
              <a:rPr lang="en-AU" sz="2000" dirty="0"/>
              <a:t>these capabilities and </a:t>
            </a:r>
            <a:r>
              <a:rPr lang="en-AU" sz="2000" dirty="0" smtClean="0"/>
              <a:t>build on past experience</a:t>
            </a:r>
            <a:endParaRPr lang="en-AU" sz="2000" dirty="0"/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Generate </a:t>
            </a:r>
            <a:r>
              <a:rPr lang="en-AU" sz="2000" dirty="0"/>
              <a:t>a public Request for Information to elicit proposals from as many suppliers as possible for solutions to meet these specifications</a:t>
            </a:r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Evaluate </a:t>
            </a:r>
            <a:r>
              <a:rPr lang="en-AU" sz="2000" dirty="0"/>
              <a:t>the responses using standard metrics</a:t>
            </a:r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000" dirty="0" smtClean="0"/>
              <a:t>Select (we hope) </a:t>
            </a:r>
            <a:r>
              <a:rPr lang="en-AU" sz="2000" dirty="0"/>
              <a:t>the solution that best meets our needs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73104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757" y="836712"/>
            <a:ext cx="9906000" cy="864096"/>
          </a:xfrm>
        </p:spPr>
        <p:txBody>
          <a:bodyPr/>
          <a:lstStyle/>
          <a:p>
            <a:r>
              <a:rPr lang="en-AU" dirty="0" smtClean="0"/>
              <a:t>Conclusion… and the road ahead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32520" y="1772816"/>
            <a:ext cx="8784976" cy="466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We were seeking a modern motion control solution, which we could adopt and own in collaboration with other facilities.</a:t>
            </a:r>
            <a:endParaRPr lang="en-AU" sz="2400" dirty="0"/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 smtClean="0"/>
              <a:t>Now we think we need </a:t>
            </a:r>
            <a:r>
              <a:rPr lang="en-AU" sz="2400" dirty="0"/>
              <a:t>to </a:t>
            </a:r>
            <a:r>
              <a:rPr lang="en-AU" sz="2400" dirty="0" smtClean="0"/>
              <a:t>standardise on a new solution to meet our requirements: </a:t>
            </a:r>
          </a:p>
          <a:p>
            <a:pPr marL="800100" lvl="1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b="1" dirty="0" smtClean="0"/>
              <a:t>User commissionable and lean maintenance </a:t>
            </a:r>
            <a:r>
              <a:rPr lang="en-AU" sz="2400" dirty="0" smtClean="0"/>
              <a:t>for basic applications, </a:t>
            </a:r>
            <a:r>
              <a:rPr lang="en-AU" sz="2400" b="1" dirty="0" smtClean="0"/>
              <a:t>powerful and </a:t>
            </a:r>
            <a:r>
              <a:rPr lang="en-AU" sz="2400" b="1" dirty="0"/>
              <a:t>flexible</a:t>
            </a:r>
            <a:r>
              <a:rPr lang="en-AU" sz="2400" b="1" dirty="0" smtClean="0"/>
              <a:t> enough </a:t>
            </a:r>
            <a:r>
              <a:rPr lang="en-AU" sz="2400" dirty="0" smtClean="0"/>
              <a:t>for advanced motion systems applications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We are calling out </a:t>
            </a:r>
            <a:r>
              <a:rPr lang="en-AU" sz="2400" dirty="0" smtClean="0"/>
              <a:t>for collaborators, any </a:t>
            </a:r>
            <a:r>
              <a:rPr lang="en-AU" sz="2400" dirty="0"/>
              <a:t>facility that is considering new control solutions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We are looking for experienced controls engineers to help implement this solution on the new </a:t>
            </a:r>
            <a:r>
              <a:rPr lang="en-AU" sz="2400" dirty="0" smtClean="0"/>
              <a:t>beamlines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43987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-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- 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Header - blue -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Header - grey -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Blue 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Grey 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Footer -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Footer - 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ANSTO-ANM-TEMPLATE</Template>
  <TotalTime>8083</TotalTime>
  <Words>693</Words>
  <Application>Microsoft Office PowerPoint</Application>
  <PresentationFormat>A4 Paper (210x297 mm)</PresentationFormat>
  <Paragraphs>82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Title - Blue</vt:lpstr>
      <vt:lpstr>Title - Grey</vt:lpstr>
      <vt:lpstr>1_Header - blue - logo</vt:lpstr>
      <vt:lpstr>Header - grey - logo</vt:lpstr>
      <vt:lpstr>2_Blue Top</vt:lpstr>
      <vt:lpstr>1_Grey Top</vt:lpstr>
      <vt:lpstr>Footer - blue</vt:lpstr>
      <vt:lpstr>Footer - grey</vt:lpstr>
      <vt:lpstr>Australian Synchrotron Next Generation Motion Controller Selection Information Gathering and Results</vt:lpstr>
      <vt:lpstr>Overview</vt:lpstr>
      <vt:lpstr>Why a next generation controller?</vt:lpstr>
      <vt:lpstr>Why a Facility Survey?</vt:lpstr>
      <vt:lpstr>Who was involved?</vt:lpstr>
      <vt:lpstr>What were the results?</vt:lpstr>
      <vt:lpstr>What advice did we get?</vt:lpstr>
      <vt:lpstr>Where does that leave us?</vt:lpstr>
      <vt:lpstr>Conclusion… and the road ahead</vt:lpstr>
      <vt:lpstr>PowerPoint Presentation</vt:lpstr>
    </vt:vector>
  </TitlesOfParts>
  <Company>ANSTO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Clare</dc:creator>
  <cp:lastModifiedBy>afsharn</cp:lastModifiedBy>
  <cp:revision>97</cp:revision>
  <cp:lastPrinted>2012-08-08T01:47:49Z</cp:lastPrinted>
  <dcterms:created xsi:type="dcterms:W3CDTF">2015-09-04T04:19:26Z</dcterms:created>
  <dcterms:modified xsi:type="dcterms:W3CDTF">2017-10-08T06:18:09Z</dcterms:modified>
</cp:coreProperties>
</file>