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5" r:id="rId2"/>
    <p:sldId id="266" r:id="rId3"/>
    <p:sldId id="272" r:id="rId4"/>
    <p:sldId id="273" r:id="rId5"/>
    <p:sldId id="269" r:id="rId6"/>
    <p:sldId id="279" r:id="rId7"/>
    <p:sldId id="274" r:id="rId8"/>
    <p:sldId id="280" r:id="rId9"/>
    <p:sldId id="270" r:id="rId10"/>
    <p:sldId id="276" r:id="rId11"/>
    <p:sldId id="278" r:id="rId12"/>
    <p:sldId id="281" r:id="rId13"/>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7" autoAdjust="0"/>
    <p:restoredTop sz="94660"/>
  </p:normalViewPr>
  <p:slideViewPr>
    <p:cSldViewPr>
      <p:cViewPr varScale="1">
        <p:scale>
          <a:sx n="80" d="100"/>
          <a:sy n="80" d="100"/>
        </p:scale>
        <p:origin x="-931"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MARCHAND\Desktop\RF-upgrade\On-axis-inj-4n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435370107038505E-2"/>
          <c:y val="2.2975536402233557E-2"/>
          <c:w val="0.91965343298446722"/>
          <c:h val="0.96365936264580832"/>
        </c:manualLayout>
      </c:layout>
      <c:scatterChart>
        <c:scatterStyle val="smoothMarker"/>
        <c:varyColors val="0"/>
        <c:ser>
          <c:idx val="0"/>
          <c:order val="0"/>
          <c:tx>
            <c:strRef>
              <c:f>Feuil1!$J$1</c:f>
              <c:strCache>
                <c:ptCount val="1"/>
                <c:pt idx="0">
                  <c:v>V1</c:v>
                </c:pt>
              </c:strCache>
            </c:strRef>
          </c:tx>
          <c:spPr>
            <a:ln>
              <a:solidFill>
                <a:schemeClr val="tx1"/>
              </a:solidFill>
            </a:ln>
          </c:spPr>
          <c:marker>
            <c:symbol val="none"/>
          </c:marker>
          <c:xVal>
            <c:numRef>
              <c:f>Feuil1!$B$2:$B$116</c:f>
              <c:numCache>
                <c:formatCode>General</c:formatCode>
                <c:ptCount val="115"/>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pt idx="21">
                  <c:v>1.0500000000000003</c:v>
                </c:pt>
                <c:pt idx="22">
                  <c:v>1.1000000000000003</c:v>
                </c:pt>
                <c:pt idx="23">
                  <c:v>1.1500000000000004</c:v>
                </c:pt>
                <c:pt idx="24">
                  <c:v>1.2000000000000004</c:v>
                </c:pt>
                <c:pt idx="25">
                  <c:v>1.2500000000000004</c:v>
                </c:pt>
                <c:pt idx="26">
                  <c:v>1.3000000000000005</c:v>
                </c:pt>
                <c:pt idx="27">
                  <c:v>1.3500000000000005</c:v>
                </c:pt>
                <c:pt idx="28">
                  <c:v>1.4000000000000006</c:v>
                </c:pt>
                <c:pt idx="29">
                  <c:v>1.4500000000000006</c:v>
                </c:pt>
                <c:pt idx="30">
                  <c:v>1.5000000000000007</c:v>
                </c:pt>
                <c:pt idx="31">
                  <c:v>1.5500000000000007</c:v>
                </c:pt>
                <c:pt idx="32">
                  <c:v>1.6000000000000008</c:v>
                </c:pt>
                <c:pt idx="33">
                  <c:v>1.6500000000000008</c:v>
                </c:pt>
                <c:pt idx="34">
                  <c:v>1.7000000000000008</c:v>
                </c:pt>
                <c:pt idx="35">
                  <c:v>1.7500000000000009</c:v>
                </c:pt>
                <c:pt idx="36">
                  <c:v>1.8000000000000009</c:v>
                </c:pt>
                <c:pt idx="37">
                  <c:v>1.850000000000001</c:v>
                </c:pt>
                <c:pt idx="38">
                  <c:v>1.900000000000001</c:v>
                </c:pt>
                <c:pt idx="39">
                  <c:v>1.9500000000000011</c:v>
                </c:pt>
                <c:pt idx="40">
                  <c:v>2.0000000000000009</c:v>
                </c:pt>
                <c:pt idx="41">
                  <c:v>2.0500000000000007</c:v>
                </c:pt>
                <c:pt idx="42">
                  <c:v>2.1000000000000005</c:v>
                </c:pt>
                <c:pt idx="43">
                  <c:v>2.1500000000000004</c:v>
                </c:pt>
                <c:pt idx="44">
                  <c:v>2.2000000000000002</c:v>
                </c:pt>
                <c:pt idx="45">
                  <c:v>2.25</c:v>
                </c:pt>
                <c:pt idx="46">
                  <c:v>2.2999999999999998</c:v>
                </c:pt>
                <c:pt idx="47">
                  <c:v>2.3499999999999996</c:v>
                </c:pt>
                <c:pt idx="48">
                  <c:v>2.3999999999999995</c:v>
                </c:pt>
                <c:pt idx="49">
                  <c:v>2.4499999999999993</c:v>
                </c:pt>
                <c:pt idx="50">
                  <c:v>2.4999999999999991</c:v>
                </c:pt>
                <c:pt idx="51">
                  <c:v>2.5499999999999989</c:v>
                </c:pt>
                <c:pt idx="52">
                  <c:v>2.5999999999999988</c:v>
                </c:pt>
                <c:pt idx="53">
                  <c:v>2.6499999999999986</c:v>
                </c:pt>
                <c:pt idx="54">
                  <c:v>2.6999999999999984</c:v>
                </c:pt>
                <c:pt idx="55">
                  <c:v>2.7499999999999982</c:v>
                </c:pt>
                <c:pt idx="56">
                  <c:v>2.799999999999998</c:v>
                </c:pt>
                <c:pt idx="57">
                  <c:v>2.8499999999999979</c:v>
                </c:pt>
                <c:pt idx="58">
                  <c:v>2.8999999999999977</c:v>
                </c:pt>
                <c:pt idx="59">
                  <c:v>2.9499999999999975</c:v>
                </c:pt>
                <c:pt idx="60">
                  <c:v>2.9999999999999973</c:v>
                </c:pt>
                <c:pt idx="61">
                  <c:v>3.0499999999999972</c:v>
                </c:pt>
                <c:pt idx="62">
                  <c:v>3.099999999999997</c:v>
                </c:pt>
                <c:pt idx="63">
                  <c:v>3.1499999999999968</c:v>
                </c:pt>
                <c:pt idx="64">
                  <c:v>3.1999999999999966</c:v>
                </c:pt>
                <c:pt idx="65">
                  <c:v>3.2499999999999964</c:v>
                </c:pt>
                <c:pt idx="66">
                  <c:v>3.2999999999999963</c:v>
                </c:pt>
                <c:pt idx="67">
                  <c:v>3.3499999999999961</c:v>
                </c:pt>
                <c:pt idx="68">
                  <c:v>3.3999999999999959</c:v>
                </c:pt>
                <c:pt idx="69">
                  <c:v>3.4499999999999957</c:v>
                </c:pt>
                <c:pt idx="70">
                  <c:v>3.4999999999999956</c:v>
                </c:pt>
                <c:pt idx="71">
                  <c:v>3.5499999999999954</c:v>
                </c:pt>
                <c:pt idx="72">
                  <c:v>3.5999999999999952</c:v>
                </c:pt>
                <c:pt idx="73">
                  <c:v>3.649999999999995</c:v>
                </c:pt>
                <c:pt idx="74">
                  <c:v>3.6999999999999948</c:v>
                </c:pt>
                <c:pt idx="75">
                  <c:v>3.7499999999999947</c:v>
                </c:pt>
                <c:pt idx="76">
                  <c:v>3.7999999999999945</c:v>
                </c:pt>
                <c:pt idx="77">
                  <c:v>3.8499999999999943</c:v>
                </c:pt>
                <c:pt idx="78">
                  <c:v>3.8999999999999941</c:v>
                </c:pt>
                <c:pt idx="79">
                  <c:v>3.949999999999994</c:v>
                </c:pt>
                <c:pt idx="80">
                  <c:v>3.9999999999999938</c:v>
                </c:pt>
                <c:pt idx="81">
                  <c:v>4.0499999999999936</c:v>
                </c:pt>
                <c:pt idx="82">
                  <c:v>4.0999999999999934</c:v>
                </c:pt>
                <c:pt idx="83">
                  <c:v>4.1499999999999932</c:v>
                </c:pt>
                <c:pt idx="84">
                  <c:v>4.1999999999999931</c:v>
                </c:pt>
                <c:pt idx="85">
                  <c:v>4.2499999999999929</c:v>
                </c:pt>
                <c:pt idx="86">
                  <c:v>4.2999999999999927</c:v>
                </c:pt>
                <c:pt idx="87">
                  <c:v>4.3499999999999925</c:v>
                </c:pt>
                <c:pt idx="88">
                  <c:v>4.3999999999999924</c:v>
                </c:pt>
                <c:pt idx="89">
                  <c:v>4.4499999999999922</c:v>
                </c:pt>
                <c:pt idx="90">
                  <c:v>4.499999999999992</c:v>
                </c:pt>
                <c:pt idx="91">
                  <c:v>4.5499999999999918</c:v>
                </c:pt>
                <c:pt idx="92">
                  <c:v>4.5999999999999917</c:v>
                </c:pt>
                <c:pt idx="93">
                  <c:v>4.6499999999999915</c:v>
                </c:pt>
                <c:pt idx="94">
                  <c:v>4.6999999999999913</c:v>
                </c:pt>
                <c:pt idx="95">
                  <c:v>4.7499999999999911</c:v>
                </c:pt>
                <c:pt idx="96">
                  <c:v>4.7999999999999909</c:v>
                </c:pt>
                <c:pt idx="97">
                  <c:v>4.8499999999999908</c:v>
                </c:pt>
                <c:pt idx="98">
                  <c:v>4.8999999999999906</c:v>
                </c:pt>
                <c:pt idx="99">
                  <c:v>4.9499999999999904</c:v>
                </c:pt>
                <c:pt idx="100">
                  <c:v>4.9999999999999902</c:v>
                </c:pt>
                <c:pt idx="101">
                  <c:v>5.0499999999999901</c:v>
                </c:pt>
                <c:pt idx="102">
                  <c:v>5.0999999999999899</c:v>
                </c:pt>
                <c:pt idx="103">
                  <c:v>5.1499999999999897</c:v>
                </c:pt>
                <c:pt idx="104">
                  <c:v>5.1999999999999895</c:v>
                </c:pt>
                <c:pt idx="105">
                  <c:v>5.2499999999999893</c:v>
                </c:pt>
                <c:pt idx="106">
                  <c:v>5.2999999999999892</c:v>
                </c:pt>
                <c:pt idx="107">
                  <c:v>5.349999999999989</c:v>
                </c:pt>
                <c:pt idx="108">
                  <c:v>5.3999999999999888</c:v>
                </c:pt>
                <c:pt idx="109">
                  <c:v>5.4499999999999886</c:v>
                </c:pt>
                <c:pt idx="110">
                  <c:v>5.4999999999999885</c:v>
                </c:pt>
                <c:pt idx="111">
                  <c:v>5.5499999999999883</c:v>
                </c:pt>
                <c:pt idx="112">
                  <c:v>5.5999999999999881</c:v>
                </c:pt>
                <c:pt idx="113">
                  <c:v>5.6499999999999879</c:v>
                </c:pt>
                <c:pt idx="114">
                  <c:v>5.68</c:v>
                </c:pt>
              </c:numCache>
            </c:numRef>
          </c:xVal>
          <c:yVal>
            <c:numRef>
              <c:f>Feuil1!$J$2:$J$116</c:f>
              <c:numCache>
                <c:formatCode>General</c:formatCode>
                <c:ptCount val="115"/>
                <c:pt idx="0">
                  <c:v>0.58412751346297576</c:v>
                </c:pt>
                <c:pt idx="1">
                  <c:v>0.42808838288856788</c:v>
                </c:pt>
                <c:pt idx="2">
                  <c:v>0.26681953851348156</c:v>
                </c:pt>
                <c:pt idx="3">
                  <c:v>0.10229111065369725</c:v>
                </c:pt>
                <c:pt idx="4">
                  <c:v>-6.348694988582157E-2</c:v>
                </c:pt>
                <c:pt idx="5">
                  <c:v>-0.22848942624400748</c:v>
                </c:pt>
                <c:pt idx="6">
                  <c:v>-0.39070057643334366</c:v>
                </c:pt>
                <c:pt idx="7">
                  <c:v>-0.54813875852034677</c:v>
                </c:pt>
                <c:pt idx="8">
                  <c:v>-0.6988806392249628</c:v>
                </c:pt>
                <c:pt idx="9">
                  <c:v>-0.84108469019610266</c:v>
                </c:pt>
                <c:pt idx="10">
                  <c:v>-0.97301368492260054</c:v>
                </c:pt>
                <c:pt idx="11">
                  <c:v>-1.0930559214475493</c:v>
                </c:pt>
                <c:pt idx="12">
                  <c:v>-1.1997449116201078</c:v>
                </c:pt>
                <c:pt idx="13">
                  <c:v>-1.2917772963523202</c:v>
                </c:pt>
                <c:pt idx="14">
                  <c:v>-1.3680287680203835</c:v>
                </c:pt>
                <c:pt idx="15">
                  <c:v>-1.4275678054953809</c:v>
                </c:pt>
                <c:pt idx="16">
                  <c:v>-1.46966705401038</c:v>
                </c:pt>
                <c:pt idx="17">
                  <c:v>-1.4938122108424916</c:v>
                </c:pt>
                <c:pt idx="18">
                  <c:v>-1.4997083082585285</c:v>
                </c:pt>
                <c:pt idx="19">
                  <c:v>-1.4872833169690742</c:v>
                </c:pt>
                <c:pt idx="20">
                  <c:v>-1.4566890260695986</c:v>
                </c:pt>
                <c:pt idx="21">
                  <c:v>-1.4082991887188756</c:v>
                </c:pt>
                <c:pt idx="22">
                  <c:v>-1.3427049562079025</c:v>
                </c:pt>
                <c:pt idx="23">
                  <c:v>-1.2607076561987216</c:v>
                </c:pt>
                <c:pt idx="24">
                  <c:v>-1.1633090033573159</c:v>
                </c:pt>
                <c:pt idx="25">
                  <c:v>-1.0516988619717444</c:v>
                </c:pt>
                <c:pt idx="26">
                  <c:v>-0.92724071005269759</c:v>
                </c:pt>
                <c:pt idx="27">
                  <c:v>-0.79145498249332702</c:v>
                </c:pt>
                <c:pt idx="28">
                  <c:v>-0.64600049677557758</c:v>
                </c:pt>
                <c:pt idx="29">
                  <c:v>-0.49265418813463696</c:v>
                </c:pt>
                <c:pt idx="30">
                  <c:v>-0.33328940174556065</c:v>
                </c:pt>
                <c:pt idx="31">
                  <c:v>-0.16985300712416734</c:v>
                </c:pt>
                <c:pt idx="32">
                  <c:v>-4.3416143226080554E-3</c:v>
                </c:pt>
                <c:pt idx="33">
                  <c:v>0.16122281752707179</c:v>
                </c:pt>
                <c:pt idx="34">
                  <c:v>0.32481768134475836</c:v>
                </c:pt>
                <c:pt idx="35">
                  <c:v>0.48444443114970026</c:v>
                </c:pt>
                <c:pt idx="36">
                  <c:v>0.63815299716710205</c:v>
                </c:pt>
                <c:pt idx="37">
                  <c:v>0.78406560872829978</c:v>
                </c:pt>
                <c:pt idx="38">
                  <c:v>0.92039973393363028</c:v>
                </c:pt>
                <c:pt idx="39">
                  <c:v>1.0454898558370855</c:v>
                </c:pt>
                <c:pt idx="40">
                  <c:v>1.1578078191254264</c:v>
                </c:pt>
                <c:pt idx="41">
                  <c:v>1.255981498727869</c:v>
                </c:pt>
                <c:pt idx="42">
                  <c:v>1.3388115622924897</c:v>
                </c:pt>
                <c:pt idx="43">
                  <c:v>1.4052861217516626</c:v>
                </c:pt>
                <c:pt idx="44">
                  <c:v>1.4545930949866146</c:v>
                </c:pt>
                <c:pt idx="45">
                  <c:v>1.4861301265756548</c:v>
                </c:pt>
                <c:pt idx="46">
                  <c:v>1.4995119464298798</c:v>
                </c:pt>
                <c:pt idx="47">
                  <c:v>1.4945750764200825</c:v>
                </c:pt>
                <c:pt idx="48">
                  <c:v>1.4713798274966519</c:v>
                </c:pt>
                <c:pt idx="49">
                  <c:v>1.4302095629047815</c:v>
                </c:pt>
                <c:pt idx="50">
                  <c:v>1.3715672364958724</c:v>
                </c:pt>
                <c:pt idx="51">
                  <c:v>1.2961692484246197</c:v>
                </c:pt>
                <c:pt idx="52">
                  <c:v>1.2049366932932608</c:v>
                </c:pt>
                <c:pt idx="53">
                  <c:v>1.0989841076594637</c:v>
                </c:pt>
                <c:pt idx="54">
                  <c:v>0.97960585437317793</c:v>
                </c:pt>
                <c:pt idx="55">
                  <c:v>0.84826031007732905</c:v>
                </c:pt>
                <c:pt idx="56">
                  <c:v>0.70655204904470548</c:v>
                </c:pt>
                <c:pt idx="57">
                  <c:v>0.55621224100103184</c:v>
                </c:pt>
                <c:pt idx="58">
                  <c:v>0.39907750240296469</c:v>
                </c:pt>
                <c:pt idx="59">
                  <c:v>0.23706745953297759</c:v>
                </c:pt>
                <c:pt idx="60">
                  <c:v>7.2161297510103611E-2</c:v>
                </c:pt>
                <c:pt idx="61">
                  <c:v>-9.36264182959331E-2</c:v>
                </c:pt>
                <c:pt idx="62">
                  <c:v>-0.25827035307112989</c:v>
                </c:pt>
                <c:pt idx="63">
                  <c:v>-0.41975914492782862</c:v>
                </c:pt>
                <c:pt idx="64">
                  <c:v>-0.57611997657598923</c:v>
                </c:pt>
                <c:pt idx="65">
                  <c:v>-0.7254426761169066</c:v>
                </c:pt>
                <c:pt idx="66">
                  <c:v>-0.86590305253359134</c:v>
                </c:pt>
                <c:pt idx="67">
                  <c:v>-0.99578518080130873</c:v>
                </c:pt>
                <c:pt idx="68">
                  <c:v>-1.1135023643737099</c:v>
                </c:pt>
                <c:pt idx="69">
                  <c:v>-1.2176165189576553</c:v>
                </c:pt>
                <c:pt idx="70">
                  <c:v>-1.3068557407761772</c:v>
                </c:pt>
                <c:pt idx="71">
                  <c:v>-1.3801298446979782</c:v>
                </c:pt>
                <c:pt idx="72">
                  <c:v>-1.436543682412966</c:v>
                </c:pt>
                <c:pt idx="73">
                  <c:v>-1.4754080779531873</c:v>
                </c:pt>
                <c:pt idx="74">
                  <c:v>-1.4962482469660736</c:v>
                </c:pt>
                <c:pt idx="75">
                  <c:v>-1.4988095968865103</c:v>
                </c:pt>
                <c:pt idx="76">
                  <c:v>-1.4830608371502998</c:v>
                </c:pt>
                <c:pt idx="77">
                  <c:v>-1.4491943614532952</c:v>
                </c:pt>
                <c:pt idx="78">
                  <c:v>-1.3976238973863708</c:v>
                </c:pt>
                <c:pt idx="79">
                  <c:v>-1.3289794521592928</c:v>
                </c:pt>
                <c:pt idx="80">
                  <c:v>-1.2440996161587534</c:v>
                </c:pt>
                <c:pt idx="81">
                  <c:v>-1.1440213183636141</c:v>
                </c:pt>
                <c:pt idx="82">
                  <c:v>-1.0299671587696868</c:v>
                </c:pt>
                <c:pt idx="83">
                  <c:v>-0.90333047257665622</c:v>
                </c:pt>
                <c:pt idx="84">
                  <c:v>-0.76565830859950612</c:v>
                </c:pt>
                <c:pt idx="85">
                  <c:v>-0.61863252984759809</c:v>
                </c:pt>
                <c:pt idx="86">
                  <c:v>-0.46404926715496431</c:v>
                </c:pt>
                <c:pt idx="87">
                  <c:v>-0.30379697686513035</c:v>
                </c:pt>
                <c:pt idx="88">
                  <c:v>-0.13983337062742032</c:v>
                </c:pt>
                <c:pt idx="89">
                  <c:v>2.5838500859701893E-2</c:v>
                </c:pt>
                <c:pt idx="90">
                  <c:v>0.19119471798680177</c:v>
                </c:pt>
                <c:pt idx="91">
                  <c:v>0.3542152173153299</c:v>
                </c:pt>
                <c:pt idx="92">
                  <c:v>0.512908469550857</c:v>
                </c:pt>
                <c:pt idx="93">
                  <c:v>0.66533580893073385</c:v>
                </c:pt>
                <c:pt idx="94">
                  <c:v>0.80963511680793077</c:v>
                </c:pt>
                <c:pt idx="95">
                  <c:v>0.94404357010198114</c:v>
                </c:pt>
                <c:pt idx="96">
                  <c:v>1.0669191767121513</c:v>
                </c:pt>
                <c:pt idx="97">
                  <c:v>1.1767608348068062</c:v>
                </c:pt>
                <c:pt idx="98">
                  <c:v>1.2722266709360028</c:v>
                </c:pt>
                <c:pt idx="99">
                  <c:v>1.3521504329409493</c:v>
                </c:pt>
                <c:pt idx="100">
                  <c:v>1.4155557373974084</c:v>
                </c:pt>
                <c:pt idx="101">
                  <c:v>1.4616679975401126</c:v>
                </c:pt>
                <c:pt idx="102">
                  <c:v>1.4899238859514308</c:v>
                </c:pt>
                <c:pt idx="103">
                  <c:v>1.4999782164140285</c:v>
                </c:pt>
                <c:pt idx="104">
                  <c:v>1.491708160855763</c:v>
                </c:pt>
                <c:pt idx="105">
                  <c:v>1.4652147498708152</c:v>
                </c:pt>
                <c:pt idx="106">
                  <c:v>1.4208216384860279</c:v>
                </c:pt>
                <c:pt idx="107">
                  <c:v>1.3590711522503873</c:v>
                </c:pt>
                <c:pt idx="108">
                  <c:v>1.2807176619503318</c:v>
                </c:pt>
                <c:pt idx="109">
                  <c:v>1.1867183678882585</c:v>
                </c:pt>
                <c:pt idx="110">
                  <c:v>1.0782216063074759</c:v>
                </c:pt>
                <c:pt idx="111">
                  <c:v>0.95655282081740789</c:v>
                </c:pt>
                <c:pt idx="112">
                  <c:v>0.82319837019820741</c:v>
                </c:pt>
                <c:pt idx="113">
                  <c:v>0.67978737039569914</c:v>
                </c:pt>
                <c:pt idx="114">
                  <c:v>0.58963796786487876</c:v>
                </c:pt>
              </c:numCache>
            </c:numRef>
          </c:yVal>
          <c:smooth val="1"/>
        </c:ser>
        <c:ser>
          <c:idx val="2"/>
          <c:order val="1"/>
          <c:tx>
            <c:v>Z3</c:v>
          </c:tx>
          <c:xVal>
            <c:numRef>
              <c:f>Feuil1!$B$2:$B$116</c:f>
              <c:numCache>
                <c:formatCode>General</c:formatCode>
                <c:ptCount val="115"/>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pt idx="21">
                  <c:v>1.0500000000000003</c:v>
                </c:pt>
                <c:pt idx="22">
                  <c:v>1.1000000000000003</c:v>
                </c:pt>
                <c:pt idx="23">
                  <c:v>1.1500000000000004</c:v>
                </c:pt>
                <c:pt idx="24">
                  <c:v>1.2000000000000004</c:v>
                </c:pt>
                <c:pt idx="25">
                  <c:v>1.2500000000000004</c:v>
                </c:pt>
                <c:pt idx="26">
                  <c:v>1.3000000000000005</c:v>
                </c:pt>
                <c:pt idx="27">
                  <c:v>1.3500000000000005</c:v>
                </c:pt>
                <c:pt idx="28">
                  <c:v>1.4000000000000006</c:v>
                </c:pt>
                <c:pt idx="29">
                  <c:v>1.4500000000000006</c:v>
                </c:pt>
                <c:pt idx="30">
                  <c:v>1.5000000000000007</c:v>
                </c:pt>
                <c:pt idx="31">
                  <c:v>1.5500000000000007</c:v>
                </c:pt>
                <c:pt idx="32">
                  <c:v>1.6000000000000008</c:v>
                </c:pt>
                <c:pt idx="33">
                  <c:v>1.6500000000000008</c:v>
                </c:pt>
                <c:pt idx="34">
                  <c:v>1.7000000000000008</c:v>
                </c:pt>
                <c:pt idx="35">
                  <c:v>1.7500000000000009</c:v>
                </c:pt>
                <c:pt idx="36">
                  <c:v>1.8000000000000009</c:v>
                </c:pt>
                <c:pt idx="37">
                  <c:v>1.850000000000001</c:v>
                </c:pt>
                <c:pt idx="38">
                  <c:v>1.900000000000001</c:v>
                </c:pt>
                <c:pt idx="39">
                  <c:v>1.9500000000000011</c:v>
                </c:pt>
                <c:pt idx="40">
                  <c:v>2.0000000000000009</c:v>
                </c:pt>
                <c:pt idx="41">
                  <c:v>2.0500000000000007</c:v>
                </c:pt>
                <c:pt idx="42">
                  <c:v>2.1000000000000005</c:v>
                </c:pt>
                <c:pt idx="43">
                  <c:v>2.1500000000000004</c:v>
                </c:pt>
                <c:pt idx="44">
                  <c:v>2.2000000000000002</c:v>
                </c:pt>
                <c:pt idx="45">
                  <c:v>2.25</c:v>
                </c:pt>
                <c:pt idx="46">
                  <c:v>2.2999999999999998</c:v>
                </c:pt>
                <c:pt idx="47">
                  <c:v>2.3499999999999996</c:v>
                </c:pt>
                <c:pt idx="48">
                  <c:v>2.3999999999999995</c:v>
                </c:pt>
                <c:pt idx="49">
                  <c:v>2.4499999999999993</c:v>
                </c:pt>
                <c:pt idx="50">
                  <c:v>2.4999999999999991</c:v>
                </c:pt>
                <c:pt idx="51">
                  <c:v>2.5499999999999989</c:v>
                </c:pt>
                <c:pt idx="52">
                  <c:v>2.5999999999999988</c:v>
                </c:pt>
                <c:pt idx="53">
                  <c:v>2.6499999999999986</c:v>
                </c:pt>
                <c:pt idx="54">
                  <c:v>2.6999999999999984</c:v>
                </c:pt>
                <c:pt idx="55">
                  <c:v>2.7499999999999982</c:v>
                </c:pt>
                <c:pt idx="56">
                  <c:v>2.799999999999998</c:v>
                </c:pt>
                <c:pt idx="57">
                  <c:v>2.8499999999999979</c:v>
                </c:pt>
                <c:pt idx="58">
                  <c:v>2.8999999999999977</c:v>
                </c:pt>
                <c:pt idx="59">
                  <c:v>2.9499999999999975</c:v>
                </c:pt>
                <c:pt idx="60">
                  <c:v>2.9999999999999973</c:v>
                </c:pt>
                <c:pt idx="61">
                  <c:v>3.0499999999999972</c:v>
                </c:pt>
                <c:pt idx="62">
                  <c:v>3.099999999999997</c:v>
                </c:pt>
                <c:pt idx="63">
                  <c:v>3.1499999999999968</c:v>
                </c:pt>
                <c:pt idx="64">
                  <c:v>3.1999999999999966</c:v>
                </c:pt>
                <c:pt idx="65">
                  <c:v>3.2499999999999964</c:v>
                </c:pt>
                <c:pt idx="66">
                  <c:v>3.2999999999999963</c:v>
                </c:pt>
                <c:pt idx="67">
                  <c:v>3.3499999999999961</c:v>
                </c:pt>
                <c:pt idx="68">
                  <c:v>3.3999999999999959</c:v>
                </c:pt>
                <c:pt idx="69">
                  <c:v>3.4499999999999957</c:v>
                </c:pt>
                <c:pt idx="70">
                  <c:v>3.4999999999999956</c:v>
                </c:pt>
                <c:pt idx="71">
                  <c:v>3.5499999999999954</c:v>
                </c:pt>
                <c:pt idx="72">
                  <c:v>3.5999999999999952</c:v>
                </c:pt>
                <c:pt idx="73">
                  <c:v>3.649999999999995</c:v>
                </c:pt>
                <c:pt idx="74">
                  <c:v>3.6999999999999948</c:v>
                </c:pt>
                <c:pt idx="75">
                  <c:v>3.7499999999999947</c:v>
                </c:pt>
                <c:pt idx="76">
                  <c:v>3.7999999999999945</c:v>
                </c:pt>
                <c:pt idx="77">
                  <c:v>3.8499999999999943</c:v>
                </c:pt>
                <c:pt idx="78">
                  <c:v>3.8999999999999941</c:v>
                </c:pt>
                <c:pt idx="79">
                  <c:v>3.949999999999994</c:v>
                </c:pt>
                <c:pt idx="80">
                  <c:v>3.9999999999999938</c:v>
                </c:pt>
                <c:pt idx="81">
                  <c:v>4.0499999999999936</c:v>
                </c:pt>
                <c:pt idx="82">
                  <c:v>4.0999999999999934</c:v>
                </c:pt>
                <c:pt idx="83">
                  <c:v>4.1499999999999932</c:v>
                </c:pt>
                <c:pt idx="84">
                  <c:v>4.1999999999999931</c:v>
                </c:pt>
                <c:pt idx="85">
                  <c:v>4.2499999999999929</c:v>
                </c:pt>
                <c:pt idx="86">
                  <c:v>4.2999999999999927</c:v>
                </c:pt>
                <c:pt idx="87">
                  <c:v>4.3499999999999925</c:v>
                </c:pt>
                <c:pt idx="88">
                  <c:v>4.3999999999999924</c:v>
                </c:pt>
                <c:pt idx="89">
                  <c:v>4.4499999999999922</c:v>
                </c:pt>
                <c:pt idx="90">
                  <c:v>4.499999999999992</c:v>
                </c:pt>
                <c:pt idx="91">
                  <c:v>4.5499999999999918</c:v>
                </c:pt>
                <c:pt idx="92">
                  <c:v>4.5999999999999917</c:v>
                </c:pt>
                <c:pt idx="93">
                  <c:v>4.6499999999999915</c:v>
                </c:pt>
                <c:pt idx="94">
                  <c:v>4.6999999999999913</c:v>
                </c:pt>
                <c:pt idx="95">
                  <c:v>4.7499999999999911</c:v>
                </c:pt>
                <c:pt idx="96">
                  <c:v>4.7999999999999909</c:v>
                </c:pt>
                <c:pt idx="97">
                  <c:v>4.8499999999999908</c:v>
                </c:pt>
                <c:pt idx="98">
                  <c:v>4.8999999999999906</c:v>
                </c:pt>
                <c:pt idx="99">
                  <c:v>4.9499999999999904</c:v>
                </c:pt>
                <c:pt idx="100">
                  <c:v>4.9999999999999902</c:v>
                </c:pt>
                <c:pt idx="101">
                  <c:v>5.0499999999999901</c:v>
                </c:pt>
                <c:pt idx="102">
                  <c:v>5.0999999999999899</c:v>
                </c:pt>
                <c:pt idx="103">
                  <c:v>5.1499999999999897</c:v>
                </c:pt>
                <c:pt idx="104">
                  <c:v>5.1999999999999895</c:v>
                </c:pt>
                <c:pt idx="105">
                  <c:v>5.2499999999999893</c:v>
                </c:pt>
                <c:pt idx="106">
                  <c:v>5.2999999999999892</c:v>
                </c:pt>
                <c:pt idx="107">
                  <c:v>5.349999999999989</c:v>
                </c:pt>
                <c:pt idx="108">
                  <c:v>5.3999999999999888</c:v>
                </c:pt>
                <c:pt idx="109">
                  <c:v>5.4499999999999886</c:v>
                </c:pt>
                <c:pt idx="110">
                  <c:v>5.4999999999999885</c:v>
                </c:pt>
                <c:pt idx="111">
                  <c:v>5.5499999999999883</c:v>
                </c:pt>
                <c:pt idx="112">
                  <c:v>5.5999999999999881</c:v>
                </c:pt>
                <c:pt idx="113">
                  <c:v>5.6499999999999879</c:v>
                </c:pt>
                <c:pt idx="114">
                  <c:v>5.68</c:v>
                </c:pt>
              </c:numCache>
            </c:numRef>
          </c:xVal>
          <c:yVal>
            <c:numRef>
              <c:f>Feuil1!#REF!</c:f>
              <c:numCache>
                <c:formatCode>General</c:formatCode>
                <c:ptCount val="1"/>
                <c:pt idx="0">
                  <c:v>1</c:v>
                </c:pt>
              </c:numCache>
            </c:numRef>
          </c:yVal>
          <c:smooth val="1"/>
        </c:ser>
        <c:dLbls>
          <c:showLegendKey val="0"/>
          <c:showVal val="0"/>
          <c:showCatName val="0"/>
          <c:showSerName val="0"/>
          <c:showPercent val="0"/>
          <c:showBubbleSize val="0"/>
        </c:dLbls>
        <c:axId val="124477824"/>
        <c:axId val="124479360"/>
      </c:scatterChart>
      <c:valAx>
        <c:axId val="124477824"/>
        <c:scaling>
          <c:orientation val="minMax"/>
          <c:max val="4.3"/>
          <c:min val="1.3"/>
        </c:scaling>
        <c:delete val="0"/>
        <c:axPos val="b"/>
        <c:numFmt formatCode="General" sourceLinked="1"/>
        <c:majorTickMark val="out"/>
        <c:minorTickMark val="none"/>
        <c:tickLblPos val="nextTo"/>
        <c:crossAx val="124479360"/>
        <c:crosses val="autoZero"/>
        <c:crossBetween val="midCat"/>
        <c:majorUnit val="5"/>
      </c:valAx>
      <c:valAx>
        <c:axId val="124479360"/>
        <c:scaling>
          <c:orientation val="minMax"/>
          <c:max val="3"/>
          <c:min val="-3"/>
        </c:scaling>
        <c:delete val="0"/>
        <c:axPos val="l"/>
        <c:majorGridlines/>
        <c:numFmt formatCode="General" sourceLinked="1"/>
        <c:majorTickMark val="out"/>
        <c:minorTickMark val="none"/>
        <c:tickLblPos val="nextTo"/>
        <c:crossAx val="124477824"/>
        <c:crossesAt val="1.3"/>
        <c:crossBetween val="midCat"/>
        <c:majorUnit val="10"/>
        <c:minorUnit val="10"/>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435370107038505E-2"/>
          <c:y val="2.2975536402233557E-2"/>
          <c:w val="0.91965343298446722"/>
          <c:h val="0.96365936264580832"/>
        </c:manualLayout>
      </c:layout>
      <c:scatterChart>
        <c:scatterStyle val="smoothMarker"/>
        <c:varyColors val="0"/>
        <c:ser>
          <c:idx val="0"/>
          <c:order val="0"/>
          <c:tx>
            <c:strRef>
              <c:f>Feuil1!$J$1</c:f>
              <c:strCache>
                <c:ptCount val="1"/>
                <c:pt idx="0">
                  <c:v>V1</c:v>
                </c:pt>
              </c:strCache>
            </c:strRef>
          </c:tx>
          <c:spPr>
            <a:ln>
              <a:solidFill>
                <a:schemeClr val="tx1"/>
              </a:solidFill>
            </a:ln>
          </c:spPr>
          <c:marker>
            <c:symbol val="none"/>
          </c:marker>
          <c:xVal>
            <c:numRef>
              <c:f>Feuil1!$B$2:$B$116</c:f>
              <c:numCache>
                <c:formatCode>General</c:formatCode>
                <c:ptCount val="115"/>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pt idx="21">
                  <c:v>1.0500000000000003</c:v>
                </c:pt>
                <c:pt idx="22">
                  <c:v>1.1000000000000003</c:v>
                </c:pt>
                <c:pt idx="23">
                  <c:v>1.1500000000000004</c:v>
                </c:pt>
                <c:pt idx="24">
                  <c:v>1.2000000000000004</c:v>
                </c:pt>
                <c:pt idx="25">
                  <c:v>1.2500000000000004</c:v>
                </c:pt>
                <c:pt idx="26">
                  <c:v>1.3000000000000005</c:v>
                </c:pt>
                <c:pt idx="27">
                  <c:v>1.3500000000000005</c:v>
                </c:pt>
                <c:pt idx="28">
                  <c:v>1.4000000000000006</c:v>
                </c:pt>
                <c:pt idx="29">
                  <c:v>1.4500000000000006</c:v>
                </c:pt>
                <c:pt idx="30">
                  <c:v>1.5000000000000007</c:v>
                </c:pt>
                <c:pt idx="31">
                  <c:v>1.5500000000000007</c:v>
                </c:pt>
                <c:pt idx="32">
                  <c:v>1.6000000000000008</c:v>
                </c:pt>
                <c:pt idx="33">
                  <c:v>1.6500000000000008</c:v>
                </c:pt>
                <c:pt idx="34">
                  <c:v>1.7000000000000008</c:v>
                </c:pt>
                <c:pt idx="35">
                  <c:v>1.7500000000000009</c:v>
                </c:pt>
                <c:pt idx="36">
                  <c:v>1.8000000000000009</c:v>
                </c:pt>
                <c:pt idx="37">
                  <c:v>1.850000000000001</c:v>
                </c:pt>
                <c:pt idx="38">
                  <c:v>1.900000000000001</c:v>
                </c:pt>
                <c:pt idx="39">
                  <c:v>1.9500000000000011</c:v>
                </c:pt>
                <c:pt idx="40">
                  <c:v>2.0000000000000009</c:v>
                </c:pt>
                <c:pt idx="41">
                  <c:v>2.0500000000000007</c:v>
                </c:pt>
                <c:pt idx="42">
                  <c:v>2.1000000000000005</c:v>
                </c:pt>
                <c:pt idx="43">
                  <c:v>2.1500000000000004</c:v>
                </c:pt>
                <c:pt idx="44">
                  <c:v>2.2000000000000002</c:v>
                </c:pt>
                <c:pt idx="45">
                  <c:v>2.25</c:v>
                </c:pt>
                <c:pt idx="46">
                  <c:v>2.2999999999999998</c:v>
                </c:pt>
                <c:pt idx="47">
                  <c:v>2.3499999999999996</c:v>
                </c:pt>
                <c:pt idx="48">
                  <c:v>2.3999999999999995</c:v>
                </c:pt>
                <c:pt idx="49">
                  <c:v>2.4499999999999993</c:v>
                </c:pt>
                <c:pt idx="50">
                  <c:v>2.4999999999999991</c:v>
                </c:pt>
                <c:pt idx="51">
                  <c:v>2.5499999999999989</c:v>
                </c:pt>
                <c:pt idx="52">
                  <c:v>2.5999999999999988</c:v>
                </c:pt>
                <c:pt idx="53">
                  <c:v>2.6499999999999986</c:v>
                </c:pt>
                <c:pt idx="54">
                  <c:v>2.6999999999999984</c:v>
                </c:pt>
                <c:pt idx="55">
                  <c:v>2.7499999999999982</c:v>
                </c:pt>
                <c:pt idx="56">
                  <c:v>2.799999999999998</c:v>
                </c:pt>
                <c:pt idx="57">
                  <c:v>2.8499999999999979</c:v>
                </c:pt>
                <c:pt idx="58">
                  <c:v>2.8999999999999977</c:v>
                </c:pt>
                <c:pt idx="59">
                  <c:v>2.9499999999999975</c:v>
                </c:pt>
                <c:pt idx="60">
                  <c:v>2.9999999999999973</c:v>
                </c:pt>
                <c:pt idx="61">
                  <c:v>3.0499999999999972</c:v>
                </c:pt>
                <c:pt idx="62">
                  <c:v>3.099999999999997</c:v>
                </c:pt>
                <c:pt idx="63">
                  <c:v>3.1499999999999968</c:v>
                </c:pt>
                <c:pt idx="64">
                  <c:v>3.1999999999999966</c:v>
                </c:pt>
                <c:pt idx="65">
                  <c:v>3.2499999999999964</c:v>
                </c:pt>
                <c:pt idx="66">
                  <c:v>3.2999999999999963</c:v>
                </c:pt>
                <c:pt idx="67">
                  <c:v>3.3499999999999961</c:v>
                </c:pt>
                <c:pt idx="68">
                  <c:v>3.3999999999999959</c:v>
                </c:pt>
                <c:pt idx="69">
                  <c:v>3.4499999999999957</c:v>
                </c:pt>
                <c:pt idx="70">
                  <c:v>3.4999999999999956</c:v>
                </c:pt>
                <c:pt idx="71">
                  <c:v>3.5499999999999954</c:v>
                </c:pt>
                <c:pt idx="72">
                  <c:v>3.5999999999999952</c:v>
                </c:pt>
                <c:pt idx="73">
                  <c:v>3.649999999999995</c:v>
                </c:pt>
                <c:pt idx="74">
                  <c:v>3.6999999999999948</c:v>
                </c:pt>
                <c:pt idx="75">
                  <c:v>3.7499999999999947</c:v>
                </c:pt>
                <c:pt idx="76">
                  <c:v>3.7999999999999945</c:v>
                </c:pt>
                <c:pt idx="77">
                  <c:v>3.8499999999999943</c:v>
                </c:pt>
                <c:pt idx="78">
                  <c:v>3.8999999999999941</c:v>
                </c:pt>
                <c:pt idx="79">
                  <c:v>3.949999999999994</c:v>
                </c:pt>
                <c:pt idx="80">
                  <c:v>3.9999999999999938</c:v>
                </c:pt>
                <c:pt idx="81">
                  <c:v>4.0499999999999936</c:v>
                </c:pt>
                <c:pt idx="82">
                  <c:v>4.0999999999999934</c:v>
                </c:pt>
                <c:pt idx="83">
                  <c:v>4.1499999999999932</c:v>
                </c:pt>
                <c:pt idx="84">
                  <c:v>4.1999999999999931</c:v>
                </c:pt>
                <c:pt idx="85">
                  <c:v>4.2499999999999929</c:v>
                </c:pt>
                <c:pt idx="86">
                  <c:v>4.2999999999999927</c:v>
                </c:pt>
                <c:pt idx="87">
                  <c:v>4.3499999999999925</c:v>
                </c:pt>
                <c:pt idx="88">
                  <c:v>4.3999999999999924</c:v>
                </c:pt>
                <c:pt idx="89">
                  <c:v>4.4499999999999922</c:v>
                </c:pt>
                <c:pt idx="90">
                  <c:v>4.499999999999992</c:v>
                </c:pt>
                <c:pt idx="91">
                  <c:v>4.5499999999999918</c:v>
                </c:pt>
                <c:pt idx="92">
                  <c:v>4.5999999999999917</c:v>
                </c:pt>
                <c:pt idx="93">
                  <c:v>4.6499999999999915</c:v>
                </c:pt>
                <c:pt idx="94">
                  <c:v>4.6999999999999913</c:v>
                </c:pt>
                <c:pt idx="95">
                  <c:v>4.7499999999999911</c:v>
                </c:pt>
                <c:pt idx="96">
                  <c:v>4.7999999999999909</c:v>
                </c:pt>
                <c:pt idx="97">
                  <c:v>4.8499999999999908</c:v>
                </c:pt>
                <c:pt idx="98">
                  <c:v>4.8999999999999906</c:v>
                </c:pt>
                <c:pt idx="99">
                  <c:v>4.9499999999999904</c:v>
                </c:pt>
                <c:pt idx="100">
                  <c:v>4.9999999999999902</c:v>
                </c:pt>
                <c:pt idx="101">
                  <c:v>5.0499999999999901</c:v>
                </c:pt>
                <c:pt idx="102">
                  <c:v>5.0999999999999899</c:v>
                </c:pt>
                <c:pt idx="103">
                  <c:v>5.1499999999999897</c:v>
                </c:pt>
                <c:pt idx="104">
                  <c:v>5.1999999999999895</c:v>
                </c:pt>
                <c:pt idx="105">
                  <c:v>5.2499999999999893</c:v>
                </c:pt>
                <c:pt idx="106">
                  <c:v>5.2999999999999892</c:v>
                </c:pt>
                <c:pt idx="107">
                  <c:v>5.349999999999989</c:v>
                </c:pt>
                <c:pt idx="108">
                  <c:v>5.3999999999999888</c:v>
                </c:pt>
                <c:pt idx="109">
                  <c:v>5.4499999999999886</c:v>
                </c:pt>
                <c:pt idx="110">
                  <c:v>5.4999999999999885</c:v>
                </c:pt>
                <c:pt idx="111">
                  <c:v>5.5499999999999883</c:v>
                </c:pt>
                <c:pt idx="112">
                  <c:v>5.5999999999999881</c:v>
                </c:pt>
                <c:pt idx="113">
                  <c:v>5.6499999999999879</c:v>
                </c:pt>
                <c:pt idx="114">
                  <c:v>5.68</c:v>
                </c:pt>
              </c:numCache>
            </c:numRef>
          </c:xVal>
          <c:yVal>
            <c:numRef>
              <c:f>Feuil1!$J$2:$J$116</c:f>
              <c:numCache>
                <c:formatCode>General</c:formatCode>
                <c:ptCount val="115"/>
                <c:pt idx="0">
                  <c:v>0.58412751346297576</c:v>
                </c:pt>
                <c:pt idx="1">
                  <c:v>0.42808838288856788</c:v>
                </c:pt>
                <c:pt idx="2">
                  <c:v>0.26681953851348156</c:v>
                </c:pt>
                <c:pt idx="3">
                  <c:v>0.10229111065369725</c:v>
                </c:pt>
                <c:pt idx="4">
                  <c:v>-6.348694988582157E-2</c:v>
                </c:pt>
                <c:pt idx="5">
                  <c:v>-0.22848942624400748</c:v>
                </c:pt>
                <c:pt idx="6">
                  <c:v>-0.39070057643334366</c:v>
                </c:pt>
                <c:pt idx="7">
                  <c:v>-0.54813875852034677</c:v>
                </c:pt>
                <c:pt idx="8">
                  <c:v>-0.6988806392249628</c:v>
                </c:pt>
                <c:pt idx="9">
                  <c:v>-0.84108469019610266</c:v>
                </c:pt>
                <c:pt idx="10">
                  <c:v>-0.97301368492260054</c:v>
                </c:pt>
                <c:pt idx="11">
                  <c:v>-1.0930559214475493</c:v>
                </c:pt>
                <c:pt idx="12">
                  <c:v>-1.1997449116201078</c:v>
                </c:pt>
                <c:pt idx="13">
                  <c:v>-1.2917772963523202</c:v>
                </c:pt>
                <c:pt idx="14">
                  <c:v>-1.3680287680203835</c:v>
                </c:pt>
                <c:pt idx="15">
                  <c:v>-1.4275678054953809</c:v>
                </c:pt>
                <c:pt idx="16">
                  <c:v>-1.46966705401038</c:v>
                </c:pt>
                <c:pt idx="17">
                  <c:v>-1.4938122108424916</c:v>
                </c:pt>
                <c:pt idx="18">
                  <c:v>-1.4997083082585285</c:v>
                </c:pt>
                <c:pt idx="19">
                  <c:v>-1.4872833169690742</c:v>
                </c:pt>
                <c:pt idx="20">
                  <c:v>-1.4566890260695986</c:v>
                </c:pt>
                <c:pt idx="21">
                  <c:v>-1.4082991887188756</c:v>
                </c:pt>
                <c:pt idx="22">
                  <c:v>-1.3427049562079025</c:v>
                </c:pt>
                <c:pt idx="23">
                  <c:v>-1.2607076561987216</c:v>
                </c:pt>
                <c:pt idx="24">
                  <c:v>-1.1633090033573159</c:v>
                </c:pt>
                <c:pt idx="25">
                  <c:v>-1.0516988619717444</c:v>
                </c:pt>
                <c:pt idx="26">
                  <c:v>-0.92724071005269759</c:v>
                </c:pt>
                <c:pt idx="27">
                  <c:v>-0.79145498249332702</c:v>
                </c:pt>
                <c:pt idx="28">
                  <c:v>-0.64600049677557758</c:v>
                </c:pt>
                <c:pt idx="29">
                  <c:v>-0.49265418813463696</c:v>
                </c:pt>
                <c:pt idx="30">
                  <c:v>-0.33328940174556065</c:v>
                </c:pt>
                <c:pt idx="31">
                  <c:v>-0.16985300712416734</c:v>
                </c:pt>
                <c:pt idx="32">
                  <c:v>-4.3416143226080554E-3</c:v>
                </c:pt>
                <c:pt idx="33">
                  <c:v>0.16122281752707179</c:v>
                </c:pt>
                <c:pt idx="34">
                  <c:v>0.32481768134475836</c:v>
                </c:pt>
                <c:pt idx="35">
                  <c:v>0.48444443114970026</c:v>
                </c:pt>
                <c:pt idx="36">
                  <c:v>0.63815299716710205</c:v>
                </c:pt>
                <c:pt idx="37">
                  <c:v>0.78406560872829978</c:v>
                </c:pt>
                <c:pt idx="38">
                  <c:v>0.92039973393363028</c:v>
                </c:pt>
                <c:pt idx="39">
                  <c:v>1.0454898558370855</c:v>
                </c:pt>
                <c:pt idx="40">
                  <c:v>1.1578078191254264</c:v>
                </c:pt>
                <c:pt idx="41">
                  <c:v>1.255981498727869</c:v>
                </c:pt>
                <c:pt idx="42">
                  <c:v>1.3388115622924897</c:v>
                </c:pt>
                <c:pt idx="43">
                  <c:v>1.4052861217516626</c:v>
                </c:pt>
                <c:pt idx="44">
                  <c:v>1.4545930949866146</c:v>
                </c:pt>
                <c:pt idx="45">
                  <c:v>1.4861301265756548</c:v>
                </c:pt>
                <c:pt idx="46">
                  <c:v>1.4995119464298798</c:v>
                </c:pt>
                <c:pt idx="47">
                  <c:v>1.4945750764200825</c:v>
                </c:pt>
                <c:pt idx="48">
                  <c:v>1.4713798274966519</c:v>
                </c:pt>
                <c:pt idx="49">
                  <c:v>1.4302095629047815</c:v>
                </c:pt>
                <c:pt idx="50">
                  <c:v>1.3715672364958724</c:v>
                </c:pt>
                <c:pt idx="51">
                  <c:v>1.2961692484246197</c:v>
                </c:pt>
                <c:pt idx="52">
                  <c:v>1.2049366932932608</c:v>
                </c:pt>
                <c:pt idx="53">
                  <c:v>1.0989841076594637</c:v>
                </c:pt>
                <c:pt idx="54">
                  <c:v>0.97960585437317793</c:v>
                </c:pt>
                <c:pt idx="55">
                  <c:v>0.84826031007732905</c:v>
                </c:pt>
                <c:pt idx="56">
                  <c:v>0.70655204904470548</c:v>
                </c:pt>
                <c:pt idx="57">
                  <c:v>0.55621224100103184</c:v>
                </c:pt>
                <c:pt idx="58">
                  <c:v>0.39907750240296469</c:v>
                </c:pt>
                <c:pt idx="59">
                  <c:v>0.23706745953297759</c:v>
                </c:pt>
                <c:pt idx="60">
                  <c:v>7.2161297510103611E-2</c:v>
                </c:pt>
                <c:pt idx="61">
                  <c:v>-9.36264182959331E-2</c:v>
                </c:pt>
                <c:pt idx="62">
                  <c:v>-0.25827035307112989</c:v>
                </c:pt>
                <c:pt idx="63">
                  <c:v>-0.41975914492782862</c:v>
                </c:pt>
                <c:pt idx="64">
                  <c:v>-0.57611997657598923</c:v>
                </c:pt>
                <c:pt idx="65">
                  <c:v>-0.7254426761169066</c:v>
                </c:pt>
                <c:pt idx="66">
                  <c:v>-0.86590305253359134</c:v>
                </c:pt>
                <c:pt idx="67">
                  <c:v>-0.99578518080130873</c:v>
                </c:pt>
                <c:pt idx="68">
                  <c:v>-1.1135023643737099</c:v>
                </c:pt>
                <c:pt idx="69">
                  <c:v>-1.2176165189576553</c:v>
                </c:pt>
                <c:pt idx="70">
                  <c:v>-1.3068557407761772</c:v>
                </c:pt>
                <c:pt idx="71">
                  <c:v>-1.3801298446979782</c:v>
                </c:pt>
                <c:pt idx="72">
                  <c:v>-1.436543682412966</c:v>
                </c:pt>
                <c:pt idx="73">
                  <c:v>-1.4754080779531873</c:v>
                </c:pt>
                <c:pt idx="74">
                  <c:v>-1.4962482469660736</c:v>
                </c:pt>
                <c:pt idx="75">
                  <c:v>-1.4988095968865103</c:v>
                </c:pt>
                <c:pt idx="76">
                  <c:v>-1.4830608371502998</c:v>
                </c:pt>
                <c:pt idx="77">
                  <c:v>-1.4491943614532952</c:v>
                </c:pt>
                <c:pt idx="78">
                  <c:v>-1.3976238973863708</c:v>
                </c:pt>
                <c:pt idx="79">
                  <c:v>-1.3289794521592928</c:v>
                </c:pt>
                <c:pt idx="80">
                  <c:v>-1.2440996161587534</c:v>
                </c:pt>
                <c:pt idx="81">
                  <c:v>-1.1440213183636141</c:v>
                </c:pt>
                <c:pt idx="82">
                  <c:v>-1.0299671587696868</c:v>
                </c:pt>
                <c:pt idx="83">
                  <c:v>-0.90333047257665622</c:v>
                </c:pt>
                <c:pt idx="84">
                  <c:v>-0.76565830859950612</c:v>
                </c:pt>
                <c:pt idx="85">
                  <c:v>-0.61863252984759809</c:v>
                </c:pt>
                <c:pt idx="86">
                  <c:v>-0.46404926715496431</c:v>
                </c:pt>
                <c:pt idx="87">
                  <c:v>-0.30379697686513035</c:v>
                </c:pt>
                <c:pt idx="88">
                  <c:v>-0.13983337062742032</c:v>
                </c:pt>
                <c:pt idx="89">
                  <c:v>2.5838500859701893E-2</c:v>
                </c:pt>
                <c:pt idx="90">
                  <c:v>0.19119471798680177</c:v>
                </c:pt>
                <c:pt idx="91">
                  <c:v>0.3542152173153299</c:v>
                </c:pt>
                <c:pt idx="92">
                  <c:v>0.512908469550857</c:v>
                </c:pt>
                <c:pt idx="93">
                  <c:v>0.66533580893073385</c:v>
                </c:pt>
                <c:pt idx="94">
                  <c:v>0.80963511680793077</c:v>
                </c:pt>
                <c:pt idx="95">
                  <c:v>0.94404357010198114</c:v>
                </c:pt>
                <c:pt idx="96">
                  <c:v>1.0669191767121513</c:v>
                </c:pt>
                <c:pt idx="97">
                  <c:v>1.1767608348068062</c:v>
                </c:pt>
                <c:pt idx="98">
                  <c:v>1.2722266709360028</c:v>
                </c:pt>
                <c:pt idx="99">
                  <c:v>1.3521504329409493</c:v>
                </c:pt>
                <c:pt idx="100">
                  <c:v>1.4155557373974084</c:v>
                </c:pt>
                <c:pt idx="101">
                  <c:v>1.4616679975401126</c:v>
                </c:pt>
                <c:pt idx="102">
                  <c:v>1.4899238859514308</c:v>
                </c:pt>
                <c:pt idx="103">
                  <c:v>1.4999782164140285</c:v>
                </c:pt>
                <c:pt idx="104">
                  <c:v>1.491708160855763</c:v>
                </c:pt>
                <c:pt idx="105">
                  <c:v>1.4652147498708152</c:v>
                </c:pt>
                <c:pt idx="106">
                  <c:v>1.4208216384860279</c:v>
                </c:pt>
                <c:pt idx="107">
                  <c:v>1.3590711522503873</c:v>
                </c:pt>
                <c:pt idx="108">
                  <c:v>1.2807176619503318</c:v>
                </c:pt>
                <c:pt idx="109">
                  <c:v>1.1867183678882585</c:v>
                </c:pt>
                <c:pt idx="110">
                  <c:v>1.0782216063074759</c:v>
                </c:pt>
                <c:pt idx="111">
                  <c:v>0.95655282081740789</c:v>
                </c:pt>
                <c:pt idx="112">
                  <c:v>0.82319837019820741</c:v>
                </c:pt>
                <c:pt idx="113">
                  <c:v>0.67978737039569914</c:v>
                </c:pt>
                <c:pt idx="114">
                  <c:v>0.58963796786487876</c:v>
                </c:pt>
              </c:numCache>
            </c:numRef>
          </c:yVal>
          <c:smooth val="1"/>
        </c:ser>
        <c:ser>
          <c:idx val="1"/>
          <c:order val="1"/>
          <c:tx>
            <c:v>Z2</c:v>
          </c:tx>
          <c:spPr>
            <a:ln>
              <a:solidFill>
                <a:srgbClr val="3333FF"/>
              </a:solidFill>
            </a:ln>
          </c:spPr>
          <c:marker>
            <c:symbol val="none"/>
          </c:marker>
          <c:xVal>
            <c:numRef>
              <c:f>Feuil1!$B$2:$B$116</c:f>
              <c:numCache>
                <c:formatCode>General</c:formatCode>
                <c:ptCount val="115"/>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pt idx="21">
                  <c:v>1.0500000000000003</c:v>
                </c:pt>
                <c:pt idx="22">
                  <c:v>1.1000000000000003</c:v>
                </c:pt>
                <c:pt idx="23">
                  <c:v>1.1500000000000004</c:v>
                </c:pt>
                <c:pt idx="24">
                  <c:v>1.2000000000000004</c:v>
                </c:pt>
                <c:pt idx="25">
                  <c:v>1.2500000000000004</c:v>
                </c:pt>
                <c:pt idx="26">
                  <c:v>1.3000000000000005</c:v>
                </c:pt>
                <c:pt idx="27">
                  <c:v>1.3500000000000005</c:v>
                </c:pt>
                <c:pt idx="28">
                  <c:v>1.4000000000000006</c:v>
                </c:pt>
                <c:pt idx="29">
                  <c:v>1.4500000000000006</c:v>
                </c:pt>
                <c:pt idx="30">
                  <c:v>1.5000000000000007</c:v>
                </c:pt>
                <c:pt idx="31">
                  <c:v>1.5500000000000007</c:v>
                </c:pt>
                <c:pt idx="32">
                  <c:v>1.6000000000000008</c:v>
                </c:pt>
                <c:pt idx="33">
                  <c:v>1.6500000000000008</c:v>
                </c:pt>
                <c:pt idx="34">
                  <c:v>1.7000000000000008</c:v>
                </c:pt>
                <c:pt idx="35">
                  <c:v>1.7500000000000009</c:v>
                </c:pt>
                <c:pt idx="36">
                  <c:v>1.8000000000000009</c:v>
                </c:pt>
                <c:pt idx="37">
                  <c:v>1.850000000000001</c:v>
                </c:pt>
                <c:pt idx="38">
                  <c:v>1.900000000000001</c:v>
                </c:pt>
                <c:pt idx="39">
                  <c:v>1.9500000000000011</c:v>
                </c:pt>
                <c:pt idx="40">
                  <c:v>2.0000000000000009</c:v>
                </c:pt>
                <c:pt idx="41">
                  <c:v>2.0500000000000007</c:v>
                </c:pt>
                <c:pt idx="42">
                  <c:v>2.1000000000000005</c:v>
                </c:pt>
                <c:pt idx="43">
                  <c:v>2.1500000000000004</c:v>
                </c:pt>
                <c:pt idx="44">
                  <c:v>2.2000000000000002</c:v>
                </c:pt>
                <c:pt idx="45">
                  <c:v>2.25</c:v>
                </c:pt>
                <c:pt idx="46">
                  <c:v>2.2999999999999998</c:v>
                </c:pt>
                <c:pt idx="47">
                  <c:v>2.3499999999999996</c:v>
                </c:pt>
                <c:pt idx="48">
                  <c:v>2.3999999999999995</c:v>
                </c:pt>
                <c:pt idx="49">
                  <c:v>2.4499999999999993</c:v>
                </c:pt>
                <c:pt idx="50">
                  <c:v>2.4999999999999991</c:v>
                </c:pt>
                <c:pt idx="51">
                  <c:v>2.5499999999999989</c:v>
                </c:pt>
                <c:pt idx="52">
                  <c:v>2.5999999999999988</c:v>
                </c:pt>
                <c:pt idx="53">
                  <c:v>2.6499999999999986</c:v>
                </c:pt>
                <c:pt idx="54">
                  <c:v>2.6999999999999984</c:v>
                </c:pt>
                <c:pt idx="55">
                  <c:v>2.7499999999999982</c:v>
                </c:pt>
                <c:pt idx="56">
                  <c:v>2.799999999999998</c:v>
                </c:pt>
                <c:pt idx="57">
                  <c:v>2.8499999999999979</c:v>
                </c:pt>
                <c:pt idx="58">
                  <c:v>2.8999999999999977</c:v>
                </c:pt>
                <c:pt idx="59">
                  <c:v>2.9499999999999975</c:v>
                </c:pt>
                <c:pt idx="60">
                  <c:v>2.9999999999999973</c:v>
                </c:pt>
                <c:pt idx="61">
                  <c:v>3.0499999999999972</c:v>
                </c:pt>
                <c:pt idx="62">
                  <c:v>3.099999999999997</c:v>
                </c:pt>
                <c:pt idx="63">
                  <c:v>3.1499999999999968</c:v>
                </c:pt>
                <c:pt idx="64">
                  <c:v>3.1999999999999966</c:v>
                </c:pt>
                <c:pt idx="65">
                  <c:v>3.2499999999999964</c:v>
                </c:pt>
                <c:pt idx="66">
                  <c:v>3.2999999999999963</c:v>
                </c:pt>
                <c:pt idx="67">
                  <c:v>3.3499999999999961</c:v>
                </c:pt>
                <c:pt idx="68">
                  <c:v>3.3999999999999959</c:v>
                </c:pt>
                <c:pt idx="69">
                  <c:v>3.4499999999999957</c:v>
                </c:pt>
                <c:pt idx="70">
                  <c:v>3.4999999999999956</c:v>
                </c:pt>
                <c:pt idx="71">
                  <c:v>3.5499999999999954</c:v>
                </c:pt>
                <c:pt idx="72">
                  <c:v>3.5999999999999952</c:v>
                </c:pt>
                <c:pt idx="73">
                  <c:v>3.649999999999995</c:v>
                </c:pt>
                <c:pt idx="74">
                  <c:v>3.6999999999999948</c:v>
                </c:pt>
                <c:pt idx="75">
                  <c:v>3.7499999999999947</c:v>
                </c:pt>
                <c:pt idx="76">
                  <c:v>3.7999999999999945</c:v>
                </c:pt>
                <c:pt idx="77">
                  <c:v>3.8499999999999943</c:v>
                </c:pt>
                <c:pt idx="78">
                  <c:v>3.8999999999999941</c:v>
                </c:pt>
                <c:pt idx="79">
                  <c:v>3.949999999999994</c:v>
                </c:pt>
                <c:pt idx="80">
                  <c:v>3.9999999999999938</c:v>
                </c:pt>
                <c:pt idx="81">
                  <c:v>4.0499999999999936</c:v>
                </c:pt>
                <c:pt idx="82">
                  <c:v>4.0999999999999934</c:v>
                </c:pt>
                <c:pt idx="83">
                  <c:v>4.1499999999999932</c:v>
                </c:pt>
                <c:pt idx="84">
                  <c:v>4.1999999999999931</c:v>
                </c:pt>
                <c:pt idx="85">
                  <c:v>4.2499999999999929</c:v>
                </c:pt>
                <c:pt idx="86">
                  <c:v>4.2999999999999927</c:v>
                </c:pt>
                <c:pt idx="87">
                  <c:v>4.3499999999999925</c:v>
                </c:pt>
                <c:pt idx="88">
                  <c:v>4.3999999999999924</c:v>
                </c:pt>
                <c:pt idx="89">
                  <c:v>4.4499999999999922</c:v>
                </c:pt>
                <c:pt idx="90">
                  <c:v>4.499999999999992</c:v>
                </c:pt>
                <c:pt idx="91">
                  <c:v>4.5499999999999918</c:v>
                </c:pt>
                <c:pt idx="92">
                  <c:v>4.5999999999999917</c:v>
                </c:pt>
                <c:pt idx="93">
                  <c:v>4.6499999999999915</c:v>
                </c:pt>
                <c:pt idx="94">
                  <c:v>4.6999999999999913</c:v>
                </c:pt>
                <c:pt idx="95">
                  <c:v>4.7499999999999911</c:v>
                </c:pt>
                <c:pt idx="96">
                  <c:v>4.7999999999999909</c:v>
                </c:pt>
                <c:pt idx="97">
                  <c:v>4.8499999999999908</c:v>
                </c:pt>
                <c:pt idx="98">
                  <c:v>4.8999999999999906</c:v>
                </c:pt>
                <c:pt idx="99">
                  <c:v>4.9499999999999904</c:v>
                </c:pt>
                <c:pt idx="100">
                  <c:v>4.9999999999999902</c:v>
                </c:pt>
                <c:pt idx="101">
                  <c:v>5.0499999999999901</c:v>
                </c:pt>
                <c:pt idx="102">
                  <c:v>5.0999999999999899</c:v>
                </c:pt>
                <c:pt idx="103">
                  <c:v>5.1499999999999897</c:v>
                </c:pt>
                <c:pt idx="104">
                  <c:v>5.1999999999999895</c:v>
                </c:pt>
                <c:pt idx="105">
                  <c:v>5.2499999999999893</c:v>
                </c:pt>
                <c:pt idx="106">
                  <c:v>5.2999999999999892</c:v>
                </c:pt>
                <c:pt idx="107">
                  <c:v>5.349999999999989</c:v>
                </c:pt>
                <c:pt idx="108">
                  <c:v>5.3999999999999888</c:v>
                </c:pt>
                <c:pt idx="109">
                  <c:v>5.4499999999999886</c:v>
                </c:pt>
                <c:pt idx="110">
                  <c:v>5.4999999999999885</c:v>
                </c:pt>
                <c:pt idx="111">
                  <c:v>5.5499999999999883</c:v>
                </c:pt>
                <c:pt idx="112">
                  <c:v>5.5999999999999881</c:v>
                </c:pt>
                <c:pt idx="113">
                  <c:v>5.6499999999999879</c:v>
                </c:pt>
                <c:pt idx="114">
                  <c:v>5.68</c:v>
                </c:pt>
              </c:numCache>
            </c:numRef>
          </c:xVal>
          <c:yVal>
            <c:numRef>
              <c:f>Feuil1!$K$2:$K$116</c:f>
              <c:numCache>
                <c:formatCode>General</c:formatCode>
                <c:ptCount val="115"/>
                <c:pt idx="0">
                  <c:v>0</c:v>
                </c:pt>
                <c:pt idx="1">
                  <c:v>-0.16553860573573284</c:v>
                </c:pt>
                <c:pt idx="2">
                  <c:v>-0.32905491989438596</c:v>
                </c:pt>
                <c:pt idx="3">
                  <c:v>-0.48855135609199501</c:v>
                </c:pt>
                <c:pt idx="4">
                  <c:v>-0.64207943652144572</c:v>
                </c:pt>
                <c:pt idx="5">
                  <c:v>-0.78776359540448548</c:v>
                </c:pt>
                <c:pt idx="6">
                  <c:v>-0.92382409171868751</c:v>
                </c:pt>
                <c:pt idx="7">
                  <c:v>-1.0485987512875417</c:v>
                </c:pt>
                <c:pt idx="8">
                  <c:v>-1.1605632726228383</c:v>
                </c:pt>
                <c:pt idx="9">
                  <c:v>-1.2583498484543534</c:v>
                </c:pt>
                <c:pt idx="10">
                  <c:v>-1.3407638754581273</c:v>
                </c:pt>
                <c:pt idx="11">
                  <c:v>-1.4067985480500351</c:v>
                </c:pt>
                <c:pt idx="12">
                  <c:v>-1.455647157960521</c:v>
                </c:pt>
                <c:pt idx="13">
                  <c:v>-1.4867129493335414</c:v>
                </c:pt>
                <c:pt idx="14">
                  <c:v>-1.4996164089555484</c:v>
                </c:pt>
                <c:pt idx="15">
                  <c:v>-1.4941999025539037</c:v>
                </c:pt>
                <c:pt idx="16">
                  <c:v>-1.4705296005256849</c:v>
                </c:pt>
                <c:pt idx="17">
                  <c:v>-1.4288946695713478</c:v>
                </c:pt>
                <c:pt idx="18">
                  <c:v>-1.3698037401085945</c:v>
                </c:pt>
                <c:pt idx="19">
                  <c:v>-1.2939786926220602</c:v>
                </c:pt>
                <c:pt idx="20">
                  <c:v>-1.2023458388574688</c:v>
                </c:pt>
                <c:pt idx="21">
                  <c:v>-1.096024605594623</c:v>
                </c:pt>
                <c:pt idx="22">
                  <c:v>-0.97631385924318381</c:v>
                </c:pt>
                <c:pt idx="23">
                  <c:v>-0.84467603832591431</c:v>
                </c:pt>
                <c:pt idx="24">
                  <c:v>-0.70271928769387781</c:v>
                </c:pt>
                <c:pt idx="25">
                  <c:v>-0.55217781272978106</c:v>
                </c:pt>
                <c:pt idx="26">
                  <c:v>-0.3948906935410611</c:v>
                </c:pt>
                <c:pt idx="27">
                  <c:v>-0.23277941795772689</c:v>
                </c:pt>
                <c:pt idx="28">
                  <c:v>-6.7824407801655343E-2</c:v>
                </c:pt>
                <c:pt idx="29">
                  <c:v>9.7959174807397048E-2</c:v>
                </c:pt>
                <c:pt idx="30">
                  <c:v>0.26254604554836281</c:v>
                </c:pt>
                <c:pt idx="31">
                  <c:v>0.42392553965263186</c:v>
                </c:pt>
                <c:pt idx="32">
                  <c:v>0.58012617505902653</c:v>
                </c:pt>
                <c:pt idx="33">
                  <c:v>0.72923973689577726</c:v>
                </c:pt>
                <c:pt idx="34">
                  <c:v>0.86944458906301292</c:v>
                </c:pt>
                <c:pt idx="35">
                  <c:v>0.99902792813132435</c:v>
                </c:pt>
                <c:pt idx="36">
                  <c:v>1.1164067076931201</c:v>
                </c:pt>
                <c:pt idx="37">
                  <c:v>1.2201469775457827</c:v>
                </c:pt>
                <c:pt idx="38">
                  <c:v>1.3089814014507688</c:v>
                </c:pt>
                <c:pt idx="39">
                  <c:v>1.3818247394640819</c:v>
                </c:pt>
                <c:pt idx="40">
                  <c:v>1.4377871056992488</c:v>
                </c:pt>
                <c:pt idx="41">
                  <c:v>1.4761848395601942</c:v>
                </c:pt>
                <c:pt idx="42">
                  <c:v>1.4965488576363084</c:v>
                </c:pt>
                <c:pt idx="43">
                  <c:v>1.4986303842293329</c:v>
                </c:pt>
                <c:pt idx="44">
                  <c:v>1.4824039905054447</c:v>
                </c:pt>
                <c:pt idx="45">
                  <c:v>1.4480679051449461</c:v>
                </c:pt>
                <c:pt idx="46">
                  <c:v>1.396041592694526</c:v>
                </c:pt>
                <c:pt idx="47">
                  <c:v>1.3269606292059914</c:v>
                </c:pt>
                <c:pt idx="48">
                  <c:v>1.2416689377628929</c:v>
                </c:pt>
                <c:pt idx="49">
                  <c:v>1.1412084787492378</c:v>
                </c:pt>
                <c:pt idx="50">
                  <c:v>1.0268065208084338</c:v>
                </c:pt>
                <c:pt idx="51">
                  <c:v>0.89986064799597576</c:v>
                </c:pt>
                <c:pt idx="52">
                  <c:v>0.76192168628501011</c:v>
                </c:pt>
                <c:pt idx="53">
                  <c:v>0.61467475800201621</c:v>
                </c:pt>
                <c:pt idx="54">
                  <c:v>0.45991869563983623</c:v>
                </c:pt>
                <c:pt idx="55">
                  <c:v>0.29954406653789073</c:v>
                </c:pt>
                <c:pt idx="56">
                  <c:v>0.13551007688961814</c:v>
                </c:pt>
                <c:pt idx="57">
                  <c:v>-3.017936277217571E-2</c:v>
                </c:pt>
                <c:pt idx="58">
                  <c:v>-0.19550011821759528</c:v>
                </c:pt>
                <c:pt idx="59">
                  <c:v>-0.35843255922341455</c:v>
                </c:pt>
                <c:pt idx="60">
                  <c:v>-0.51698623225395202</c:v>
                </c:pt>
                <c:pt idx="61">
                  <c:v>-0.66922417670681633</c:v>
                </c:pt>
                <c:pt idx="62">
                  <c:v>-0.81328658766574147</c:v>
                </c:pt>
                <c:pt idx="63">
                  <c:v>-0.9474135360860132</c:v>
                </c:pt>
                <c:pt idx="64">
                  <c:v>-1.0699664688528205</c:v>
                </c:pt>
                <c:pt idx="65">
                  <c:v>-1.1794482260584842</c:v>
                </c:pt>
                <c:pt idx="66">
                  <c:v>-1.2745213309587928</c:v>
                </c:pt>
                <c:pt idx="67">
                  <c:v>-1.3540243291703857</c:v>
                </c:pt>
                <c:pt idx="68">
                  <c:v>-1.4169859775024622</c:v>
                </c:pt>
                <c:pt idx="69">
                  <c:v>-1.462637109085847</c:v>
                </c:pt>
                <c:pt idx="70">
                  <c:v>-1.4904200298498753</c:v>
                </c:pt>
                <c:pt idx="71">
                  <c:v>-1.4999953315556165</c:v>
                </c:pt>
                <c:pt idx="72">
                  <c:v>-1.4912460381544834</c:v>
                </c:pt>
                <c:pt idx="73">
                  <c:v>-1.4642790348184993</c:v>
                </c:pt>
                <c:pt idx="74">
                  <c:v>-1.4194237621845653</c:v>
                </c:pt>
                <c:pt idx="75">
                  <c:v>-1.357228191764416</c:v>
                </c:pt>
                <c:pt idx="76">
                  <c:v>-1.2784521316863924</c:v>
                </c:pt>
                <c:pt idx="77">
                  <c:v>-1.1840579445490134</c:v>
                </c:pt>
                <c:pt idx="78">
                  <c:v>-1.075198790781084</c:v>
                </c:pt>
                <c:pt idx="79">
                  <c:v>-0.95320454113253195</c:v>
                </c:pt>
                <c:pt idx="80">
                  <c:v>-0.81956553039517721</c:v>
                </c:pt>
                <c:pt idx="81">
                  <c:v>-0.67591435082495888</c:v>
                </c:pt>
                <c:pt idx="82">
                  <c:v>-0.52400590768515898</c:v>
                </c:pt>
                <c:pt idx="83">
                  <c:v>-0.36569598056075303</c:v>
                </c:pt>
                <c:pt idx="84">
                  <c:v>-0.20291855234817152</c:v>
                </c:pt>
                <c:pt idx="85">
                  <c:v>-3.7662182879416292E-2</c:v>
                </c:pt>
                <c:pt idx="86">
                  <c:v>0.12805428418936721</c:v>
                </c:pt>
                <c:pt idx="87">
                  <c:v>0.29220638444973324</c:v>
                </c:pt>
                <c:pt idx="88">
                  <c:v>0.45278876447827976</c:v>
                </c:pt>
                <c:pt idx="89">
                  <c:v>0.60783968010593281</c:v>
                </c:pt>
                <c:pt idx="90">
                  <c:v>0.75546496193759394</c:v>
                </c:pt>
                <c:pt idx="91">
                  <c:v>0.89386115534896882</c:v>
                </c:pt>
                <c:pt idx="92">
                  <c:v>1.0213375522723513</c:v>
                </c:pt>
                <c:pt idx="93">
                  <c:v>1.1363368456213978</c:v>
                </c:pt>
                <c:pt idx="94">
                  <c:v>1.2374541540315731</c:v>
                </c:pt>
                <c:pt idx="95">
                  <c:v>1.3234541845016672</c:v>
                </c:pt>
                <c:pt idx="96">
                  <c:v>1.3932863232701651</c:v>
                </c:pt>
                <c:pt idx="97">
                  <c:v>1.4460974705697143</c:v>
                </c:pt>
                <c:pt idx="98">
                  <c:v>1.4812424624647778</c:v>
                </c:pt>
                <c:pt idx="99">
                  <c:v>1.4982919524547611</c:v>
                </c:pt>
                <c:pt idx="100">
                  <c:v>1.4970376565575259</c:v>
                </c:pt>
                <c:pt idx="101">
                  <c:v>1.4774948977970686</c:v>
                </c:pt>
                <c:pt idx="102">
                  <c:v>1.4399024190108005</c:v>
                </c:pt>
                <c:pt idx="103">
                  <c:v>1.3847194662632449</c:v>
                </c:pt>
                <c:pt idx="104">
                  <c:v>1.3126201784964562</c:v>
                </c:pt>
                <c:pt idx="105">
                  <c:v>1.2244853519556116</c:v>
                </c:pt>
                <c:pt idx="106">
                  <c:v>1.1213916799991517</c:v>
                </c:pt>
                <c:pt idx="107">
                  <c:v>1.0045985997446083</c:v>
                </c:pt>
                <c:pt idx="108">
                  <c:v>0.87553290623722158</c:v>
                </c:pt>
                <c:pt idx="109">
                  <c:v>0.73577132210135998</c:v>
                </c:pt>
                <c:pt idx="110">
                  <c:v>0.58702123561144504</c:v>
                </c:pt>
                <c:pt idx="111">
                  <c:v>0.43109984249448829</c:v>
                </c:pt>
                <c:pt idx="112">
                  <c:v>0.26991194627704512</c:v>
                </c:pt>
                <c:pt idx="113">
                  <c:v>0.10542668837721211</c:v>
                </c:pt>
                <c:pt idx="114">
                  <c:v>5.9877776362267888E-3</c:v>
                </c:pt>
              </c:numCache>
            </c:numRef>
          </c:yVal>
          <c:smooth val="1"/>
        </c:ser>
        <c:ser>
          <c:idx val="2"/>
          <c:order val="2"/>
          <c:tx>
            <c:v>Z3</c:v>
          </c:tx>
          <c:xVal>
            <c:numRef>
              <c:f>Feuil1!$B$2:$B$116</c:f>
              <c:numCache>
                <c:formatCode>General</c:formatCode>
                <c:ptCount val="115"/>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pt idx="21">
                  <c:v>1.0500000000000003</c:v>
                </c:pt>
                <c:pt idx="22">
                  <c:v>1.1000000000000003</c:v>
                </c:pt>
                <c:pt idx="23">
                  <c:v>1.1500000000000004</c:v>
                </c:pt>
                <c:pt idx="24">
                  <c:v>1.2000000000000004</c:v>
                </c:pt>
                <c:pt idx="25">
                  <c:v>1.2500000000000004</c:v>
                </c:pt>
                <c:pt idx="26">
                  <c:v>1.3000000000000005</c:v>
                </c:pt>
                <c:pt idx="27">
                  <c:v>1.3500000000000005</c:v>
                </c:pt>
                <c:pt idx="28">
                  <c:v>1.4000000000000006</c:v>
                </c:pt>
                <c:pt idx="29">
                  <c:v>1.4500000000000006</c:v>
                </c:pt>
                <c:pt idx="30">
                  <c:v>1.5000000000000007</c:v>
                </c:pt>
                <c:pt idx="31">
                  <c:v>1.5500000000000007</c:v>
                </c:pt>
                <c:pt idx="32">
                  <c:v>1.6000000000000008</c:v>
                </c:pt>
                <c:pt idx="33">
                  <c:v>1.6500000000000008</c:v>
                </c:pt>
                <c:pt idx="34">
                  <c:v>1.7000000000000008</c:v>
                </c:pt>
                <c:pt idx="35">
                  <c:v>1.7500000000000009</c:v>
                </c:pt>
                <c:pt idx="36">
                  <c:v>1.8000000000000009</c:v>
                </c:pt>
                <c:pt idx="37">
                  <c:v>1.850000000000001</c:v>
                </c:pt>
                <c:pt idx="38">
                  <c:v>1.900000000000001</c:v>
                </c:pt>
                <c:pt idx="39">
                  <c:v>1.9500000000000011</c:v>
                </c:pt>
                <c:pt idx="40">
                  <c:v>2.0000000000000009</c:v>
                </c:pt>
                <c:pt idx="41">
                  <c:v>2.0500000000000007</c:v>
                </c:pt>
                <c:pt idx="42">
                  <c:v>2.1000000000000005</c:v>
                </c:pt>
                <c:pt idx="43">
                  <c:v>2.1500000000000004</c:v>
                </c:pt>
                <c:pt idx="44">
                  <c:v>2.2000000000000002</c:v>
                </c:pt>
                <c:pt idx="45">
                  <c:v>2.25</c:v>
                </c:pt>
                <c:pt idx="46">
                  <c:v>2.2999999999999998</c:v>
                </c:pt>
                <c:pt idx="47">
                  <c:v>2.3499999999999996</c:v>
                </c:pt>
                <c:pt idx="48">
                  <c:v>2.3999999999999995</c:v>
                </c:pt>
                <c:pt idx="49">
                  <c:v>2.4499999999999993</c:v>
                </c:pt>
                <c:pt idx="50">
                  <c:v>2.4999999999999991</c:v>
                </c:pt>
                <c:pt idx="51">
                  <c:v>2.5499999999999989</c:v>
                </c:pt>
                <c:pt idx="52">
                  <c:v>2.5999999999999988</c:v>
                </c:pt>
                <c:pt idx="53">
                  <c:v>2.6499999999999986</c:v>
                </c:pt>
                <c:pt idx="54">
                  <c:v>2.6999999999999984</c:v>
                </c:pt>
                <c:pt idx="55">
                  <c:v>2.7499999999999982</c:v>
                </c:pt>
                <c:pt idx="56">
                  <c:v>2.799999999999998</c:v>
                </c:pt>
                <c:pt idx="57">
                  <c:v>2.8499999999999979</c:v>
                </c:pt>
                <c:pt idx="58">
                  <c:v>2.8999999999999977</c:v>
                </c:pt>
                <c:pt idx="59">
                  <c:v>2.9499999999999975</c:v>
                </c:pt>
                <c:pt idx="60">
                  <c:v>2.9999999999999973</c:v>
                </c:pt>
                <c:pt idx="61">
                  <c:v>3.0499999999999972</c:v>
                </c:pt>
                <c:pt idx="62">
                  <c:v>3.099999999999997</c:v>
                </c:pt>
                <c:pt idx="63">
                  <c:v>3.1499999999999968</c:v>
                </c:pt>
                <c:pt idx="64">
                  <c:v>3.1999999999999966</c:v>
                </c:pt>
                <c:pt idx="65">
                  <c:v>3.2499999999999964</c:v>
                </c:pt>
                <c:pt idx="66">
                  <c:v>3.2999999999999963</c:v>
                </c:pt>
                <c:pt idx="67">
                  <c:v>3.3499999999999961</c:v>
                </c:pt>
                <c:pt idx="68">
                  <c:v>3.3999999999999959</c:v>
                </c:pt>
                <c:pt idx="69">
                  <c:v>3.4499999999999957</c:v>
                </c:pt>
                <c:pt idx="70">
                  <c:v>3.4999999999999956</c:v>
                </c:pt>
                <c:pt idx="71">
                  <c:v>3.5499999999999954</c:v>
                </c:pt>
                <c:pt idx="72">
                  <c:v>3.5999999999999952</c:v>
                </c:pt>
                <c:pt idx="73">
                  <c:v>3.649999999999995</c:v>
                </c:pt>
                <c:pt idx="74">
                  <c:v>3.6999999999999948</c:v>
                </c:pt>
                <c:pt idx="75">
                  <c:v>3.7499999999999947</c:v>
                </c:pt>
                <c:pt idx="76">
                  <c:v>3.7999999999999945</c:v>
                </c:pt>
                <c:pt idx="77">
                  <c:v>3.8499999999999943</c:v>
                </c:pt>
                <c:pt idx="78">
                  <c:v>3.8999999999999941</c:v>
                </c:pt>
                <c:pt idx="79">
                  <c:v>3.949999999999994</c:v>
                </c:pt>
                <c:pt idx="80">
                  <c:v>3.9999999999999938</c:v>
                </c:pt>
                <c:pt idx="81">
                  <c:v>4.0499999999999936</c:v>
                </c:pt>
                <c:pt idx="82">
                  <c:v>4.0999999999999934</c:v>
                </c:pt>
                <c:pt idx="83">
                  <c:v>4.1499999999999932</c:v>
                </c:pt>
                <c:pt idx="84">
                  <c:v>4.1999999999999931</c:v>
                </c:pt>
                <c:pt idx="85">
                  <c:v>4.2499999999999929</c:v>
                </c:pt>
                <c:pt idx="86">
                  <c:v>4.2999999999999927</c:v>
                </c:pt>
                <c:pt idx="87">
                  <c:v>4.3499999999999925</c:v>
                </c:pt>
                <c:pt idx="88">
                  <c:v>4.3999999999999924</c:v>
                </c:pt>
                <c:pt idx="89">
                  <c:v>4.4499999999999922</c:v>
                </c:pt>
                <c:pt idx="90">
                  <c:v>4.499999999999992</c:v>
                </c:pt>
                <c:pt idx="91">
                  <c:v>4.5499999999999918</c:v>
                </c:pt>
                <c:pt idx="92">
                  <c:v>4.5999999999999917</c:v>
                </c:pt>
                <c:pt idx="93">
                  <c:v>4.6499999999999915</c:v>
                </c:pt>
                <c:pt idx="94">
                  <c:v>4.6999999999999913</c:v>
                </c:pt>
                <c:pt idx="95">
                  <c:v>4.7499999999999911</c:v>
                </c:pt>
                <c:pt idx="96">
                  <c:v>4.7999999999999909</c:v>
                </c:pt>
                <c:pt idx="97">
                  <c:v>4.8499999999999908</c:v>
                </c:pt>
                <c:pt idx="98">
                  <c:v>4.8999999999999906</c:v>
                </c:pt>
                <c:pt idx="99">
                  <c:v>4.9499999999999904</c:v>
                </c:pt>
                <c:pt idx="100">
                  <c:v>4.9999999999999902</c:v>
                </c:pt>
                <c:pt idx="101">
                  <c:v>5.0499999999999901</c:v>
                </c:pt>
                <c:pt idx="102">
                  <c:v>5.0999999999999899</c:v>
                </c:pt>
                <c:pt idx="103">
                  <c:v>5.1499999999999897</c:v>
                </c:pt>
                <c:pt idx="104">
                  <c:v>5.1999999999999895</c:v>
                </c:pt>
                <c:pt idx="105">
                  <c:v>5.2499999999999893</c:v>
                </c:pt>
                <c:pt idx="106">
                  <c:v>5.2999999999999892</c:v>
                </c:pt>
                <c:pt idx="107">
                  <c:v>5.349999999999989</c:v>
                </c:pt>
                <c:pt idx="108">
                  <c:v>5.3999999999999888</c:v>
                </c:pt>
                <c:pt idx="109">
                  <c:v>5.4499999999999886</c:v>
                </c:pt>
                <c:pt idx="110">
                  <c:v>5.4999999999999885</c:v>
                </c:pt>
                <c:pt idx="111">
                  <c:v>5.5499999999999883</c:v>
                </c:pt>
                <c:pt idx="112">
                  <c:v>5.5999999999999881</c:v>
                </c:pt>
                <c:pt idx="113">
                  <c:v>5.6499999999999879</c:v>
                </c:pt>
                <c:pt idx="114">
                  <c:v>5.68</c:v>
                </c:pt>
              </c:numCache>
            </c:numRef>
          </c:xVal>
          <c:yVal>
            <c:numRef>
              <c:f>Feuil1!#REF!</c:f>
              <c:numCache>
                <c:formatCode>General</c:formatCode>
                <c:ptCount val="1"/>
                <c:pt idx="0">
                  <c:v>1</c:v>
                </c:pt>
              </c:numCache>
            </c:numRef>
          </c:yVal>
          <c:smooth val="1"/>
        </c:ser>
        <c:dLbls>
          <c:showLegendKey val="0"/>
          <c:showVal val="0"/>
          <c:showCatName val="0"/>
          <c:showSerName val="0"/>
          <c:showPercent val="0"/>
          <c:showBubbleSize val="0"/>
        </c:dLbls>
        <c:axId val="124350848"/>
        <c:axId val="124352384"/>
      </c:scatterChart>
      <c:valAx>
        <c:axId val="124350848"/>
        <c:scaling>
          <c:orientation val="minMax"/>
          <c:max val="4.3"/>
          <c:min val="1.3"/>
        </c:scaling>
        <c:delete val="0"/>
        <c:axPos val="b"/>
        <c:numFmt formatCode="General" sourceLinked="1"/>
        <c:majorTickMark val="out"/>
        <c:minorTickMark val="none"/>
        <c:tickLblPos val="nextTo"/>
        <c:crossAx val="124352384"/>
        <c:crosses val="autoZero"/>
        <c:crossBetween val="midCat"/>
        <c:majorUnit val="5"/>
      </c:valAx>
      <c:valAx>
        <c:axId val="124352384"/>
        <c:scaling>
          <c:orientation val="minMax"/>
          <c:max val="3"/>
          <c:min val="-3"/>
        </c:scaling>
        <c:delete val="0"/>
        <c:axPos val="l"/>
        <c:majorGridlines/>
        <c:numFmt formatCode="General" sourceLinked="1"/>
        <c:majorTickMark val="out"/>
        <c:minorTickMark val="none"/>
        <c:tickLblPos val="nextTo"/>
        <c:crossAx val="124350848"/>
        <c:crossesAt val="1.3"/>
        <c:crossBetween val="midCat"/>
        <c:majorUnit val="10"/>
        <c:minorUnit val="10"/>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435370107038505E-2"/>
          <c:y val="2.2975536402233557E-2"/>
          <c:w val="0.91965343298446722"/>
          <c:h val="0.96365936264580832"/>
        </c:manualLayout>
      </c:layout>
      <c:scatterChart>
        <c:scatterStyle val="smoothMarker"/>
        <c:varyColors val="0"/>
        <c:ser>
          <c:idx val="0"/>
          <c:order val="0"/>
          <c:tx>
            <c:strRef>
              <c:f>Feuil1!$J$1</c:f>
              <c:strCache>
                <c:ptCount val="1"/>
                <c:pt idx="0">
                  <c:v>V1</c:v>
                </c:pt>
              </c:strCache>
            </c:strRef>
          </c:tx>
          <c:spPr>
            <a:ln>
              <a:solidFill>
                <a:schemeClr val="tx1"/>
              </a:solidFill>
            </a:ln>
          </c:spPr>
          <c:marker>
            <c:symbol val="none"/>
          </c:marker>
          <c:xVal>
            <c:numRef>
              <c:f>Feuil1!$B$2:$B$116</c:f>
              <c:numCache>
                <c:formatCode>General</c:formatCode>
                <c:ptCount val="115"/>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pt idx="21">
                  <c:v>1.0500000000000003</c:v>
                </c:pt>
                <c:pt idx="22">
                  <c:v>1.1000000000000003</c:v>
                </c:pt>
                <c:pt idx="23">
                  <c:v>1.1500000000000004</c:v>
                </c:pt>
                <c:pt idx="24">
                  <c:v>1.2000000000000004</c:v>
                </c:pt>
                <c:pt idx="25">
                  <c:v>1.2500000000000004</c:v>
                </c:pt>
                <c:pt idx="26">
                  <c:v>1.3000000000000005</c:v>
                </c:pt>
                <c:pt idx="27">
                  <c:v>1.3500000000000005</c:v>
                </c:pt>
                <c:pt idx="28">
                  <c:v>1.4000000000000006</c:v>
                </c:pt>
                <c:pt idx="29">
                  <c:v>1.4500000000000006</c:v>
                </c:pt>
                <c:pt idx="30">
                  <c:v>1.5000000000000007</c:v>
                </c:pt>
                <c:pt idx="31">
                  <c:v>1.5500000000000007</c:v>
                </c:pt>
                <c:pt idx="32">
                  <c:v>1.6000000000000008</c:v>
                </c:pt>
                <c:pt idx="33">
                  <c:v>1.6500000000000008</c:v>
                </c:pt>
                <c:pt idx="34">
                  <c:v>1.7000000000000008</c:v>
                </c:pt>
                <c:pt idx="35">
                  <c:v>1.7500000000000009</c:v>
                </c:pt>
                <c:pt idx="36">
                  <c:v>1.8000000000000009</c:v>
                </c:pt>
                <c:pt idx="37">
                  <c:v>1.850000000000001</c:v>
                </c:pt>
                <c:pt idx="38">
                  <c:v>1.900000000000001</c:v>
                </c:pt>
                <c:pt idx="39">
                  <c:v>1.9500000000000011</c:v>
                </c:pt>
                <c:pt idx="40">
                  <c:v>2.0000000000000009</c:v>
                </c:pt>
                <c:pt idx="41">
                  <c:v>2.0500000000000007</c:v>
                </c:pt>
                <c:pt idx="42">
                  <c:v>2.1000000000000005</c:v>
                </c:pt>
                <c:pt idx="43">
                  <c:v>2.1500000000000004</c:v>
                </c:pt>
                <c:pt idx="44">
                  <c:v>2.2000000000000002</c:v>
                </c:pt>
                <c:pt idx="45">
                  <c:v>2.25</c:v>
                </c:pt>
                <c:pt idx="46">
                  <c:v>2.2999999999999998</c:v>
                </c:pt>
                <c:pt idx="47">
                  <c:v>2.3499999999999996</c:v>
                </c:pt>
                <c:pt idx="48">
                  <c:v>2.3999999999999995</c:v>
                </c:pt>
                <c:pt idx="49">
                  <c:v>2.4499999999999993</c:v>
                </c:pt>
                <c:pt idx="50">
                  <c:v>2.4999999999999991</c:v>
                </c:pt>
                <c:pt idx="51">
                  <c:v>2.5499999999999989</c:v>
                </c:pt>
                <c:pt idx="52">
                  <c:v>2.5999999999999988</c:v>
                </c:pt>
                <c:pt idx="53">
                  <c:v>2.6499999999999986</c:v>
                </c:pt>
                <c:pt idx="54">
                  <c:v>2.6999999999999984</c:v>
                </c:pt>
                <c:pt idx="55">
                  <c:v>2.7499999999999982</c:v>
                </c:pt>
                <c:pt idx="56">
                  <c:v>2.799999999999998</c:v>
                </c:pt>
                <c:pt idx="57">
                  <c:v>2.8499999999999979</c:v>
                </c:pt>
                <c:pt idx="58">
                  <c:v>2.8999999999999977</c:v>
                </c:pt>
                <c:pt idx="59">
                  <c:v>2.9499999999999975</c:v>
                </c:pt>
                <c:pt idx="60">
                  <c:v>2.9999999999999973</c:v>
                </c:pt>
                <c:pt idx="61">
                  <c:v>3.0499999999999972</c:v>
                </c:pt>
                <c:pt idx="62">
                  <c:v>3.099999999999997</c:v>
                </c:pt>
                <c:pt idx="63">
                  <c:v>3.1499999999999968</c:v>
                </c:pt>
                <c:pt idx="64">
                  <c:v>3.1999999999999966</c:v>
                </c:pt>
                <c:pt idx="65">
                  <c:v>3.2499999999999964</c:v>
                </c:pt>
                <c:pt idx="66">
                  <c:v>3.2999999999999963</c:v>
                </c:pt>
                <c:pt idx="67">
                  <c:v>3.3499999999999961</c:v>
                </c:pt>
                <c:pt idx="68">
                  <c:v>3.3999999999999959</c:v>
                </c:pt>
                <c:pt idx="69">
                  <c:v>3.4499999999999957</c:v>
                </c:pt>
                <c:pt idx="70">
                  <c:v>3.4999999999999956</c:v>
                </c:pt>
                <c:pt idx="71">
                  <c:v>3.5499999999999954</c:v>
                </c:pt>
                <c:pt idx="72">
                  <c:v>3.5999999999999952</c:v>
                </c:pt>
                <c:pt idx="73">
                  <c:v>3.649999999999995</c:v>
                </c:pt>
                <c:pt idx="74">
                  <c:v>3.6999999999999948</c:v>
                </c:pt>
                <c:pt idx="75">
                  <c:v>3.7499999999999947</c:v>
                </c:pt>
                <c:pt idx="76">
                  <c:v>3.7999999999999945</c:v>
                </c:pt>
                <c:pt idx="77">
                  <c:v>3.8499999999999943</c:v>
                </c:pt>
                <c:pt idx="78">
                  <c:v>3.8999999999999941</c:v>
                </c:pt>
                <c:pt idx="79">
                  <c:v>3.949999999999994</c:v>
                </c:pt>
                <c:pt idx="80">
                  <c:v>3.9999999999999938</c:v>
                </c:pt>
                <c:pt idx="81">
                  <c:v>4.0499999999999936</c:v>
                </c:pt>
                <c:pt idx="82">
                  <c:v>4.0999999999999934</c:v>
                </c:pt>
                <c:pt idx="83">
                  <c:v>4.1499999999999932</c:v>
                </c:pt>
                <c:pt idx="84">
                  <c:v>4.1999999999999931</c:v>
                </c:pt>
                <c:pt idx="85">
                  <c:v>4.2499999999999929</c:v>
                </c:pt>
                <c:pt idx="86">
                  <c:v>4.2999999999999927</c:v>
                </c:pt>
                <c:pt idx="87">
                  <c:v>4.3499999999999925</c:v>
                </c:pt>
                <c:pt idx="88">
                  <c:v>4.3999999999999924</c:v>
                </c:pt>
                <c:pt idx="89">
                  <c:v>4.4499999999999922</c:v>
                </c:pt>
                <c:pt idx="90">
                  <c:v>4.499999999999992</c:v>
                </c:pt>
                <c:pt idx="91">
                  <c:v>4.5499999999999918</c:v>
                </c:pt>
                <c:pt idx="92">
                  <c:v>4.5999999999999917</c:v>
                </c:pt>
                <c:pt idx="93">
                  <c:v>4.6499999999999915</c:v>
                </c:pt>
                <c:pt idx="94">
                  <c:v>4.6999999999999913</c:v>
                </c:pt>
                <c:pt idx="95">
                  <c:v>4.7499999999999911</c:v>
                </c:pt>
                <c:pt idx="96">
                  <c:v>4.7999999999999909</c:v>
                </c:pt>
                <c:pt idx="97">
                  <c:v>4.8499999999999908</c:v>
                </c:pt>
                <c:pt idx="98">
                  <c:v>4.8999999999999906</c:v>
                </c:pt>
                <c:pt idx="99">
                  <c:v>4.9499999999999904</c:v>
                </c:pt>
                <c:pt idx="100">
                  <c:v>4.9999999999999902</c:v>
                </c:pt>
                <c:pt idx="101">
                  <c:v>5.0499999999999901</c:v>
                </c:pt>
                <c:pt idx="102">
                  <c:v>5.0999999999999899</c:v>
                </c:pt>
                <c:pt idx="103">
                  <c:v>5.1499999999999897</c:v>
                </c:pt>
                <c:pt idx="104">
                  <c:v>5.1999999999999895</c:v>
                </c:pt>
                <c:pt idx="105">
                  <c:v>5.2499999999999893</c:v>
                </c:pt>
                <c:pt idx="106">
                  <c:v>5.2999999999999892</c:v>
                </c:pt>
                <c:pt idx="107">
                  <c:v>5.349999999999989</c:v>
                </c:pt>
                <c:pt idx="108">
                  <c:v>5.3999999999999888</c:v>
                </c:pt>
                <c:pt idx="109">
                  <c:v>5.4499999999999886</c:v>
                </c:pt>
                <c:pt idx="110">
                  <c:v>5.4999999999999885</c:v>
                </c:pt>
                <c:pt idx="111">
                  <c:v>5.5499999999999883</c:v>
                </c:pt>
                <c:pt idx="112">
                  <c:v>5.5999999999999881</c:v>
                </c:pt>
                <c:pt idx="113">
                  <c:v>5.6499999999999879</c:v>
                </c:pt>
                <c:pt idx="114">
                  <c:v>5.68</c:v>
                </c:pt>
              </c:numCache>
            </c:numRef>
          </c:xVal>
          <c:yVal>
            <c:numRef>
              <c:f>Feuil1!$J$2:$J$116</c:f>
              <c:numCache>
                <c:formatCode>General</c:formatCode>
                <c:ptCount val="115"/>
                <c:pt idx="0">
                  <c:v>0.58412751346297576</c:v>
                </c:pt>
                <c:pt idx="1">
                  <c:v>0.42808838288856788</c:v>
                </c:pt>
                <c:pt idx="2">
                  <c:v>0.26681953851348156</c:v>
                </c:pt>
                <c:pt idx="3">
                  <c:v>0.10229111065369725</c:v>
                </c:pt>
                <c:pt idx="4">
                  <c:v>-6.348694988582157E-2</c:v>
                </c:pt>
                <c:pt idx="5">
                  <c:v>-0.22848942624400748</c:v>
                </c:pt>
                <c:pt idx="6">
                  <c:v>-0.39070057643334366</c:v>
                </c:pt>
                <c:pt idx="7">
                  <c:v>-0.54813875852034677</c:v>
                </c:pt>
                <c:pt idx="8">
                  <c:v>-0.6988806392249628</c:v>
                </c:pt>
                <c:pt idx="9">
                  <c:v>-0.84108469019610266</c:v>
                </c:pt>
                <c:pt idx="10">
                  <c:v>-0.97301368492260054</c:v>
                </c:pt>
                <c:pt idx="11">
                  <c:v>-1.0930559214475493</c:v>
                </c:pt>
                <c:pt idx="12">
                  <c:v>-1.1997449116201078</c:v>
                </c:pt>
                <c:pt idx="13">
                  <c:v>-1.2917772963523202</c:v>
                </c:pt>
                <c:pt idx="14">
                  <c:v>-1.3680287680203835</c:v>
                </c:pt>
                <c:pt idx="15">
                  <c:v>-1.4275678054953809</c:v>
                </c:pt>
                <c:pt idx="16">
                  <c:v>-1.46966705401038</c:v>
                </c:pt>
                <c:pt idx="17">
                  <c:v>-1.4938122108424916</c:v>
                </c:pt>
                <c:pt idx="18">
                  <c:v>-1.4997083082585285</c:v>
                </c:pt>
                <c:pt idx="19">
                  <c:v>-1.4872833169690742</c:v>
                </c:pt>
                <c:pt idx="20">
                  <c:v>-1.4566890260695986</c:v>
                </c:pt>
                <c:pt idx="21">
                  <c:v>-1.4082991887188756</c:v>
                </c:pt>
                <c:pt idx="22">
                  <c:v>-1.3427049562079025</c:v>
                </c:pt>
                <c:pt idx="23">
                  <c:v>-1.2607076561987216</c:v>
                </c:pt>
                <c:pt idx="24">
                  <c:v>-1.1633090033573159</c:v>
                </c:pt>
                <c:pt idx="25">
                  <c:v>-1.0516988619717444</c:v>
                </c:pt>
                <c:pt idx="26">
                  <c:v>-0.92724071005269759</c:v>
                </c:pt>
                <c:pt idx="27">
                  <c:v>-0.79145498249332702</c:v>
                </c:pt>
                <c:pt idx="28">
                  <c:v>-0.64600049677557758</c:v>
                </c:pt>
                <c:pt idx="29">
                  <c:v>-0.49265418813463696</c:v>
                </c:pt>
                <c:pt idx="30">
                  <c:v>-0.33328940174556065</c:v>
                </c:pt>
                <c:pt idx="31">
                  <c:v>-0.16985300712416734</c:v>
                </c:pt>
                <c:pt idx="32">
                  <c:v>-4.3416143226080554E-3</c:v>
                </c:pt>
                <c:pt idx="33">
                  <c:v>0.16122281752707179</c:v>
                </c:pt>
                <c:pt idx="34">
                  <c:v>0.32481768134475836</c:v>
                </c:pt>
                <c:pt idx="35">
                  <c:v>0.48444443114970026</c:v>
                </c:pt>
                <c:pt idx="36">
                  <c:v>0.63815299716710205</c:v>
                </c:pt>
                <c:pt idx="37">
                  <c:v>0.78406560872829978</c:v>
                </c:pt>
                <c:pt idx="38">
                  <c:v>0.92039973393363028</c:v>
                </c:pt>
                <c:pt idx="39">
                  <c:v>1.0454898558370855</c:v>
                </c:pt>
                <c:pt idx="40">
                  <c:v>1.1578078191254264</c:v>
                </c:pt>
                <c:pt idx="41">
                  <c:v>1.255981498727869</c:v>
                </c:pt>
                <c:pt idx="42">
                  <c:v>1.3388115622924897</c:v>
                </c:pt>
                <c:pt idx="43">
                  <c:v>1.4052861217516626</c:v>
                </c:pt>
                <c:pt idx="44">
                  <c:v>1.4545930949866146</c:v>
                </c:pt>
                <c:pt idx="45">
                  <c:v>1.4861301265756548</c:v>
                </c:pt>
                <c:pt idx="46">
                  <c:v>1.4995119464298798</c:v>
                </c:pt>
                <c:pt idx="47">
                  <c:v>1.4945750764200825</c:v>
                </c:pt>
                <c:pt idx="48">
                  <c:v>1.4713798274966519</c:v>
                </c:pt>
                <c:pt idx="49">
                  <c:v>1.4302095629047815</c:v>
                </c:pt>
                <c:pt idx="50">
                  <c:v>1.3715672364958724</c:v>
                </c:pt>
                <c:pt idx="51">
                  <c:v>1.2961692484246197</c:v>
                </c:pt>
                <c:pt idx="52">
                  <c:v>1.2049366932932608</c:v>
                </c:pt>
                <c:pt idx="53">
                  <c:v>1.0989841076594637</c:v>
                </c:pt>
                <c:pt idx="54">
                  <c:v>0.97960585437317793</c:v>
                </c:pt>
                <c:pt idx="55">
                  <c:v>0.84826031007732905</c:v>
                </c:pt>
                <c:pt idx="56">
                  <c:v>0.70655204904470548</c:v>
                </c:pt>
                <c:pt idx="57">
                  <c:v>0.55621224100103184</c:v>
                </c:pt>
                <c:pt idx="58">
                  <c:v>0.39907750240296469</c:v>
                </c:pt>
                <c:pt idx="59">
                  <c:v>0.23706745953297759</c:v>
                </c:pt>
                <c:pt idx="60">
                  <c:v>7.2161297510103611E-2</c:v>
                </c:pt>
                <c:pt idx="61">
                  <c:v>-9.36264182959331E-2</c:v>
                </c:pt>
                <c:pt idx="62">
                  <c:v>-0.25827035307112989</c:v>
                </c:pt>
                <c:pt idx="63">
                  <c:v>-0.41975914492782862</c:v>
                </c:pt>
                <c:pt idx="64">
                  <c:v>-0.57611997657598923</c:v>
                </c:pt>
                <c:pt idx="65">
                  <c:v>-0.7254426761169066</c:v>
                </c:pt>
                <c:pt idx="66">
                  <c:v>-0.86590305253359134</c:v>
                </c:pt>
                <c:pt idx="67">
                  <c:v>-0.99578518080130873</c:v>
                </c:pt>
                <c:pt idx="68">
                  <c:v>-1.1135023643737099</c:v>
                </c:pt>
                <c:pt idx="69">
                  <c:v>-1.2176165189576553</c:v>
                </c:pt>
                <c:pt idx="70">
                  <c:v>-1.3068557407761772</c:v>
                </c:pt>
                <c:pt idx="71">
                  <c:v>-1.3801298446979782</c:v>
                </c:pt>
                <c:pt idx="72">
                  <c:v>-1.436543682412966</c:v>
                </c:pt>
                <c:pt idx="73">
                  <c:v>-1.4754080779531873</c:v>
                </c:pt>
                <c:pt idx="74">
                  <c:v>-1.4962482469660736</c:v>
                </c:pt>
                <c:pt idx="75">
                  <c:v>-1.4988095968865103</c:v>
                </c:pt>
                <c:pt idx="76">
                  <c:v>-1.4830608371502998</c:v>
                </c:pt>
                <c:pt idx="77">
                  <c:v>-1.4491943614532952</c:v>
                </c:pt>
                <c:pt idx="78">
                  <c:v>-1.3976238973863708</c:v>
                </c:pt>
                <c:pt idx="79">
                  <c:v>-1.3289794521592928</c:v>
                </c:pt>
                <c:pt idx="80">
                  <c:v>-1.2440996161587534</c:v>
                </c:pt>
                <c:pt idx="81">
                  <c:v>-1.1440213183636141</c:v>
                </c:pt>
                <c:pt idx="82">
                  <c:v>-1.0299671587696868</c:v>
                </c:pt>
                <c:pt idx="83">
                  <c:v>-0.90333047257665622</c:v>
                </c:pt>
                <c:pt idx="84">
                  <c:v>-0.76565830859950612</c:v>
                </c:pt>
                <c:pt idx="85">
                  <c:v>-0.61863252984759809</c:v>
                </c:pt>
                <c:pt idx="86">
                  <c:v>-0.46404926715496431</c:v>
                </c:pt>
                <c:pt idx="87">
                  <c:v>-0.30379697686513035</c:v>
                </c:pt>
                <c:pt idx="88">
                  <c:v>-0.13983337062742032</c:v>
                </c:pt>
                <c:pt idx="89">
                  <c:v>2.5838500859701893E-2</c:v>
                </c:pt>
                <c:pt idx="90">
                  <c:v>0.19119471798680177</c:v>
                </c:pt>
                <c:pt idx="91">
                  <c:v>0.3542152173153299</c:v>
                </c:pt>
                <c:pt idx="92">
                  <c:v>0.512908469550857</c:v>
                </c:pt>
                <c:pt idx="93">
                  <c:v>0.66533580893073385</c:v>
                </c:pt>
                <c:pt idx="94">
                  <c:v>0.80963511680793077</c:v>
                </c:pt>
                <c:pt idx="95">
                  <c:v>0.94404357010198114</c:v>
                </c:pt>
                <c:pt idx="96">
                  <c:v>1.0669191767121513</c:v>
                </c:pt>
                <c:pt idx="97">
                  <c:v>1.1767608348068062</c:v>
                </c:pt>
                <c:pt idx="98">
                  <c:v>1.2722266709360028</c:v>
                </c:pt>
                <c:pt idx="99">
                  <c:v>1.3521504329409493</c:v>
                </c:pt>
                <c:pt idx="100">
                  <c:v>1.4155557373974084</c:v>
                </c:pt>
                <c:pt idx="101">
                  <c:v>1.4616679975401126</c:v>
                </c:pt>
                <c:pt idx="102">
                  <c:v>1.4899238859514308</c:v>
                </c:pt>
                <c:pt idx="103">
                  <c:v>1.4999782164140285</c:v>
                </c:pt>
                <c:pt idx="104">
                  <c:v>1.491708160855763</c:v>
                </c:pt>
                <c:pt idx="105">
                  <c:v>1.4652147498708152</c:v>
                </c:pt>
                <c:pt idx="106">
                  <c:v>1.4208216384860279</c:v>
                </c:pt>
                <c:pt idx="107">
                  <c:v>1.3590711522503873</c:v>
                </c:pt>
                <c:pt idx="108">
                  <c:v>1.2807176619503318</c:v>
                </c:pt>
                <c:pt idx="109">
                  <c:v>1.1867183678882585</c:v>
                </c:pt>
                <c:pt idx="110">
                  <c:v>1.0782216063074759</c:v>
                </c:pt>
                <c:pt idx="111">
                  <c:v>0.95655282081740789</c:v>
                </c:pt>
                <c:pt idx="112">
                  <c:v>0.82319837019820741</c:v>
                </c:pt>
                <c:pt idx="113">
                  <c:v>0.67978737039569914</c:v>
                </c:pt>
                <c:pt idx="114">
                  <c:v>0.58963796786487876</c:v>
                </c:pt>
              </c:numCache>
            </c:numRef>
          </c:yVal>
          <c:smooth val="1"/>
        </c:ser>
        <c:ser>
          <c:idx val="1"/>
          <c:order val="1"/>
          <c:tx>
            <c:v>Z2</c:v>
          </c:tx>
          <c:spPr>
            <a:ln>
              <a:solidFill>
                <a:srgbClr val="3333FF"/>
              </a:solidFill>
            </a:ln>
          </c:spPr>
          <c:marker>
            <c:symbol val="none"/>
          </c:marker>
          <c:xVal>
            <c:numRef>
              <c:f>Feuil1!$B$2:$B$116</c:f>
              <c:numCache>
                <c:formatCode>General</c:formatCode>
                <c:ptCount val="115"/>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pt idx="21">
                  <c:v>1.0500000000000003</c:v>
                </c:pt>
                <c:pt idx="22">
                  <c:v>1.1000000000000003</c:v>
                </c:pt>
                <c:pt idx="23">
                  <c:v>1.1500000000000004</c:v>
                </c:pt>
                <c:pt idx="24">
                  <c:v>1.2000000000000004</c:v>
                </c:pt>
                <c:pt idx="25">
                  <c:v>1.2500000000000004</c:v>
                </c:pt>
                <c:pt idx="26">
                  <c:v>1.3000000000000005</c:v>
                </c:pt>
                <c:pt idx="27">
                  <c:v>1.3500000000000005</c:v>
                </c:pt>
                <c:pt idx="28">
                  <c:v>1.4000000000000006</c:v>
                </c:pt>
                <c:pt idx="29">
                  <c:v>1.4500000000000006</c:v>
                </c:pt>
                <c:pt idx="30">
                  <c:v>1.5000000000000007</c:v>
                </c:pt>
                <c:pt idx="31">
                  <c:v>1.5500000000000007</c:v>
                </c:pt>
                <c:pt idx="32">
                  <c:v>1.6000000000000008</c:v>
                </c:pt>
                <c:pt idx="33">
                  <c:v>1.6500000000000008</c:v>
                </c:pt>
                <c:pt idx="34">
                  <c:v>1.7000000000000008</c:v>
                </c:pt>
                <c:pt idx="35">
                  <c:v>1.7500000000000009</c:v>
                </c:pt>
                <c:pt idx="36">
                  <c:v>1.8000000000000009</c:v>
                </c:pt>
                <c:pt idx="37">
                  <c:v>1.850000000000001</c:v>
                </c:pt>
                <c:pt idx="38">
                  <c:v>1.900000000000001</c:v>
                </c:pt>
                <c:pt idx="39">
                  <c:v>1.9500000000000011</c:v>
                </c:pt>
                <c:pt idx="40">
                  <c:v>2.0000000000000009</c:v>
                </c:pt>
                <c:pt idx="41">
                  <c:v>2.0500000000000007</c:v>
                </c:pt>
                <c:pt idx="42">
                  <c:v>2.1000000000000005</c:v>
                </c:pt>
                <c:pt idx="43">
                  <c:v>2.1500000000000004</c:v>
                </c:pt>
                <c:pt idx="44">
                  <c:v>2.2000000000000002</c:v>
                </c:pt>
                <c:pt idx="45">
                  <c:v>2.25</c:v>
                </c:pt>
                <c:pt idx="46">
                  <c:v>2.2999999999999998</c:v>
                </c:pt>
                <c:pt idx="47">
                  <c:v>2.3499999999999996</c:v>
                </c:pt>
                <c:pt idx="48">
                  <c:v>2.3999999999999995</c:v>
                </c:pt>
                <c:pt idx="49">
                  <c:v>2.4499999999999993</c:v>
                </c:pt>
                <c:pt idx="50">
                  <c:v>2.4999999999999991</c:v>
                </c:pt>
                <c:pt idx="51">
                  <c:v>2.5499999999999989</c:v>
                </c:pt>
                <c:pt idx="52">
                  <c:v>2.5999999999999988</c:v>
                </c:pt>
                <c:pt idx="53">
                  <c:v>2.6499999999999986</c:v>
                </c:pt>
                <c:pt idx="54">
                  <c:v>2.6999999999999984</c:v>
                </c:pt>
                <c:pt idx="55">
                  <c:v>2.7499999999999982</c:v>
                </c:pt>
                <c:pt idx="56">
                  <c:v>2.799999999999998</c:v>
                </c:pt>
                <c:pt idx="57">
                  <c:v>2.8499999999999979</c:v>
                </c:pt>
                <c:pt idx="58">
                  <c:v>2.8999999999999977</c:v>
                </c:pt>
                <c:pt idx="59">
                  <c:v>2.9499999999999975</c:v>
                </c:pt>
                <c:pt idx="60">
                  <c:v>2.9999999999999973</c:v>
                </c:pt>
                <c:pt idx="61">
                  <c:v>3.0499999999999972</c:v>
                </c:pt>
                <c:pt idx="62">
                  <c:v>3.099999999999997</c:v>
                </c:pt>
                <c:pt idx="63">
                  <c:v>3.1499999999999968</c:v>
                </c:pt>
                <c:pt idx="64">
                  <c:v>3.1999999999999966</c:v>
                </c:pt>
                <c:pt idx="65">
                  <c:v>3.2499999999999964</c:v>
                </c:pt>
                <c:pt idx="66">
                  <c:v>3.2999999999999963</c:v>
                </c:pt>
                <c:pt idx="67">
                  <c:v>3.3499999999999961</c:v>
                </c:pt>
                <c:pt idx="68">
                  <c:v>3.3999999999999959</c:v>
                </c:pt>
                <c:pt idx="69">
                  <c:v>3.4499999999999957</c:v>
                </c:pt>
                <c:pt idx="70">
                  <c:v>3.4999999999999956</c:v>
                </c:pt>
                <c:pt idx="71">
                  <c:v>3.5499999999999954</c:v>
                </c:pt>
                <c:pt idx="72">
                  <c:v>3.5999999999999952</c:v>
                </c:pt>
                <c:pt idx="73">
                  <c:v>3.649999999999995</c:v>
                </c:pt>
                <c:pt idx="74">
                  <c:v>3.6999999999999948</c:v>
                </c:pt>
                <c:pt idx="75">
                  <c:v>3.7499999999999947</c:v>
                </c:pt>
                <c:pt idx="76">
                  <c:v>3.7999999999999945</c:v>
                </c:pt>
                <c:pt idx="77">
                  <c:v>3.8499999999999943</c:v>
                </c:pt>
                <c:pt idx="78">
                  <c:v>3.8999999999999941</c:v>
                </c:pt>
                <c:pt idx="79">
                  <c:v>3.949999999999994</c:v>
                </c:pt>
                <c:pt idx="80">
                  <c:v>3.9999999999999938</c:v>
                </c:pt>
                <c:pt idx="81">
                  <c:v>4.0499999999999936</c:v>
                </c:pt>
                <c:pt idx="82">
                  <c:v>4.0999999999999934</c:v>
                </c:pt>
                <c:pt idx="83">
                  <c:v>4.1499999999999932</c:v>
                </c:pt>
                <c:pt idx="84">
                  <c:v>4.1999999999999931</c:v>
                </c:pt>
                <c:pt idx="85">
                  <c:v>4.2499999999999929</c:v>
                </c:pt>
                <c:pt idx="86">
                  <c:v>4.2999999999999927</c:v>
                </c:pt>
                <c:pt idx="87">
                  <c:v>4.3499999999999925</c:v>
                </c:pt>
                <c:pt idx="88">
                  <c:v>4.3999999999999924</c:v>
                </c:pt>
                <c:pt idx="89">
                  <c:v>4.4499999999999922</c:v>
                </c:pt>
                <c:pt idx="90">
                  <c:v>4.499999999999992</c:v>
                </c:pt>
                <c:pt idx="91">
                  <c:v>4.5499999999999918</c:v>
                </c:pt>
                <c:pt idx="92">
                  <c:v>4.5999999999999917</c:v>
                </c:pt>
                <c:pt idx="93">
                  <c:v>4.6499999999999915</c:v>
                </c:pt>
                <c:pt idx="94">
                  <c:v>4.6999999999999913</c:v>
                </c:pt>
                <c:pt idx="95">
                  <c:v>4.7499999999999911</c:v>
                </c:pt>
                <c:pt idx="96">
                  <c:v>4.7999999999999909</c:v>
                </c:pt>
                <c:pt idx="97">
                  <c:v>4.8499999999999908</c:v>
                </c:pt>
                <c:pt idx="98">
                  <c:v>4.8999999999999906</c:v>
                </c:pt>
                <c:pt idx="99">
                  <c:v>4.9499999999999904</c:v>
                </c:pt>
                <c:pt idx="100">
                  <c:v>4.9999999999999902</c:v>
                </c:pt>
                <c:pt idx="101">
                  <c:v>5.0499999999999901</c:v>
                </c:pt>
                <c:pt idx="102">
                  <c:v>5.0999999999999899</c:v>
                </c:pt>
                <c:pt idx="103">
                  <c:v>5.1499999999999897</c:v>
                </c:pt>
                <c:pt idx="104">
                  <c:v>5.1999999999999895</c:v>
                </c:pt>
                <c:pt idx="105">
                  <c:v>5.2499999999999893</c:v>
                </c:pt>
                <c:pt idx="106">
                  <c:v>5.2999999999999892</c:v>
                </c:pt>
                <c:pt idx="107">
                  <c:v>5.349999999999989</c:v>
                </c:pt>
                <c:pt idx="108">
                  <c:v>5.3999999999999888</c:v>
                </c:pt>
                <c:pt idx="109">
                  <c:v>5.4499999999999886</c:v>
                </c:pt>
                <c:pt idx="110">
                  <c:v>5.4999999999999885</c:v>
                </c:pt>
                <c:pt idx="111">
                  <c:v>5.5499999999999883</c:v>
                </c:pt>
                <c:pt idx="112">
                  <c:v>5.5999999999999881</c:v>
                </c:pt>
                <c:pt idx="113">
                  <c:v>5.6499999999999879</c:v>
                </c:pt>
                <c:pt idx="114">
                  <c:v>5.68</c:v>
                </c:pt>
              </c:numCache>
            </c:numRef>
          </c:xVal>
          <c:yVal>
            <c:numRef>
              <c:f>Feuil1!$K$2:$K$116</c:f>
              <c:numCache>
                <c:formatCode>General</c:formatCode>
                <c:ptCount val="115"/>
                <c:pt idx="0">
                  <c:v>0</c:v>
                </c:pt>
                <c:pt idx="1">
                  <c:v>-0.16553860573573284</c:v>
                </c:pt>
                <c:pt idx="2">
                  <c:v>-0.32905491989438596</c:v>
                </c:pt>
                <c:pt idx="3">
                  <c:v>-0.48855135609199501</c:v>
                </c:pt>
                <c:pt idx="4">
                  <c:v>-0.64207943652144572</c:v>
                </c:pt>
                <c:pt idx="5">
                  <c:v>-0.78776359540448548</c:v>
                </c:pt>
                <c:pt idx="6">
                  <c:v>-0.92382409171868751</c:v>
                </c:pt>
                <c:pt idx="7">
                  <c:v>-1.0485987512875417</c:v>
                </c:pt>
                <c:pt idx="8">
                  <c:v>-1.1605632726228383</c:v>
                </c:pt>
                <c:pt idx="9">
                  <c:v>-1.2583498484543534</c:v>
                </c:pt>
                <c:pt idx="10">
                  <c:v>-1.3407638754581273</c:v>
                </c:pt>
                <c:pt idx="11">
                  <c:v>-1.4067985480500351</c:v>
                </c:pt>
                <c:pt idx="12">
                  <c:v>-1.455647157960521</c:v>
                </c:pt>
                <c:pt idx="13">
                  <c:v>-1.4867129493335414</c:v>
                </c:pt>
                <c:pt idx="14">
                  <c:v>-1.4996164089555484</c:v>
                </c:pt>
                <c:pt idx="15">
                  <c:v>-1.4941999025539037</c:v>
                </c:pt>
                <c:pt idx="16">
                  <c:v>-1.4705296005256849</c:v>
                </c:pt>
                <c:pt idx="17">
                  <c:v>-1.4288946695713478</c:v>
                </c:pt>
                <c:pt idx="18">
                  <c:v>-1.3698037401085945</c:v>
                </c:pt>
                <c:pt idx="19">
                  <c:v>-1.2939786926220602</c:v>
                </c:pt>
                <c:pt idx="20">
                  <c:v>-1.2023458388574688</c:v>
                </c:pt>
                <c:pt idx="21">
                  <c:v>-1.096024605594623</c:v>
                </c:pt>
                <c:pt idx="22">
                  <c:v>-0.97631385924318381</c:v>
                </c:pt>
                <c:pt idx="23">
                  <c:v>-0.84467603832591431</c:v>
                </c:pt>
                <c:pt idx="24">
                  <c:v>-0.70271928769387781</c:v>
                </c:pt>
                <c:pt idx="25">
                  <c:v>-0.55217781272978106</c:v>
                </c:pt>
                <c:pt idx="26">
                  <c:v>-0.3948906935410611</c:v>
                </c:pt>
                <c:pt idx="27">
                  <c:v>-0.23277941795772689</c:v>
                </c:pt>
                <c:pt idx="28">
                  <c:v>-6.7824407801655343E-2</c:v>
                </c:pt>
                <c:pt idx="29">
                  <c:v>9.7959174807397048E-2</c:v>
                </c:pt>
                <c:pt idx="30">
                  <c:v>0.26254604554836281</c:v>
                </c:pt>
                <c:pt idx="31">
                  <c:v>0.42392553965263186</c:v>
                </c:pt>
                <c:pt idx="32">
                  <c:v>0.58012617505902653</c:v>
                </c:pt>
                <c:pt idx="33">
                  <c:v>0.72923973689577726</c:v>
                </c:pt>
                <c:pt idx="34">
                  <c:v>0.86944458906301292</c:v>
                </c:pt>
                <c:pt idx="35">
                  <c:v>0.99902792813132435</c:v>
                </c:pt>
                <c:pt idx="36">
                  <c:v>1.1164067076931201</c:v>
                </c:pt>
                <c:pt idx="37">
                  <c:v>1.2201469775457827</c:v>
                </c:pt>
                <c:pt idx="38">
                  <c:v>1.3089814014507688</c:v>
                </c:pt>
                <c:pt idx="39">
                  <c:v>1.3818247394640819</c:v>
                </c:pt>
                <c:pt idx="40">
                  <c:v>1.4377871056992488</c:v>
                </c:pt>
                <c:pt idx="41">
                  <c:v>1.4761848395601942</c:v>
                </c:pt>
                <c:pt idx="42">
                  <c:v>1.4965488576363084</c:v>
                </c:pt>
                <c:pt idx="43">
                  <c:v>1.4986303842293329</c:v>
                </c:pt>
                <c:pt idx="44">
                  <c:v>1.4824039905054447</c:v>
                </c:pt>
                <c:pt idx="45">
                  <c:v>1.4480679051449461</c:v>
                </c:pt>
                <c:pt idx="46">
                  <c:v>1.396041592694526</c:v>
                </c:pt>
                <c:pt idx="47">
                  <c:v>1.3269606292059914</c:v>
                </c:pt>
                <c:pt idx="48">
                  <c:v>1.2416689377628929</c:v>
                </c:pt>
                <c:pt idx="49">
                  <c:v>1.1412084787492378</c:v>
                </c:pt>
                <c:pt idx="50">
                  <c:v>1.0268065208084338</c:v>
                </c:pt>
                <c:pt idx="51">
                  <c:v>0.89986064799597576</c:v>
                </c:pt>
                <c:pt idx="52">
                  <c:v>0.76192168628501011</c:v>
                </c:pt>
                <c:pt idx="53">
                  <c:v>0.61467475800201621</c:v>
                </c:pt>
                <c:pt idx="54">
                  <c:v>0.45991869563983623</c:v>
                </c:pt>
                <c:pt idx="55">
                  <c:v>0.29954406653789073</c:v>
                </c:pt>
                <c:pt idx="56">
                  <c:v>0.13551007688961814</c:v>
                </c:pt>
                <c:pt idx="57">
                  <c:v>-3.017936277217571E-2</c:v>
                </c:pt>
                <c:pt idx="58">
                  <c:v>-0.19550011821759528</c:v>
                </c:pt>
                <c:pt idx="59">
                  <c:v>-0.35843255922341455</c:v>
                </c:pt>
                <c:pt idx="60">
                  <c:v>-0.51698623225395202</c:v>
                </c:pt>
                <c:pt idx="61">
                  <c:v>-0.66922417670681633</c:v>
                </c:pt>
                <c:pt idx="62">
                  <c:v>-0.81328658766574147</c:v>
                </c:pt>
                <c:pt idx="63">
                  <c:v>-0.9474135360860132</c:v>
                </c:pt>
                <c:pt idx="64">
                  <c:v>-1.0699664688528205</c:v>
                </c:pt>
                <c:pt idx="65">
                  <c:v>-1.1794482260584842</c:v>
                </c:pt>
                <c:pt idx="66">
                  <c:v>-1.2745213309587928</c:v>
                </c:pt>
                <c:pt idx="67">
                  <c:v>-1.3540243291703857</c:v>
                </c:pt>
                <c:pt idx="68">
                  <c:v>-1.4169859775024622</c:v>
                </c:pt>
                <c:pt idx="69">
                  <c:v>-1.462637109085847</c:v>
                </c:pt>
                <c:pt idx="70">
                  <c:v>-1.4904200298498753</c:v>
                </c:pt>
                <c:pt idx="71">
                  <c:v>-1.4999953315556165</c:v>
                </c:pt>
                <c:pt idx="72">
                  <c:v>-1.4912460381544834</c:v>
                </c:pt>
                <c:pt idx="73">
                  <c:v>-1.4642790348184993</c:v>
                </c:pt>
                <c:pt idx="74">
                  <c:v>-1.4194237621845653</c:v>
                </c:pt>
                <c:pt idx="75">
                  <c:v>-1.357228191764416</c:v>
                </c:pt>
                <c:pt idx="76">
                  <c:v>-1.2784521316863924</c:v>
                </c:pt>
                <c:pt idx="77">
                  <c:v>-1.1840579445490134</c:v>
                </c:pt>
                <c:pt idx="78">
                  <c:v>-1.075198790781084</c:v>
                </c:pt>
                <c:pt idx="79">
                  <c:v>-0.95320454113253195</c:v>
                </c:pt>
                <c:pt idx="80">
                  <c:v>-0.81956553039517721</c:v>
                </c:pt>
                <c:pt idx="81">
                  <c:v>-0.67591435082495888</c:v>
                </c:pt>
                <c:pt idx="82">
                  <c:v>-0.52400590768515898</c:v>
                </c:pt>
                <c:pt idx="83">
                  <c:v>-0.36569598056075303</c:v>
                </c:pt>
                <c:pt idx="84">
                  <c:v>-0.20291855234817152</c:v>
                </c:pt>
                <c:pt idx="85">
                  <c:v>-3.7662182879416292E-2</c:v>
                </c:pt>
                <c:pt idx="86">
                  <c:v>0.12805428418936721</c:v>
                </c:pt>
                <c:pt idx="87">
                  <c:v>0.29220638444973324</c:v>
                </c:pt>
                <c:pt idx="88">
                  <c:v>0.45278876447827976</c:v>
                </c:pt>
                <c:pt idx="89">
                  <c:v>0.60783968010593281</c:v>
                </c:pt>
                <c:pt idx="90">
                  <c:v>0.75546496193759394</c:v>
                </c:pt>
                <c:pt idx="91">
                  <c:v>0.89386115534896882</c:v>
                </c:pt>
                <c:pt idx="92">
                  <c:v>1.0213375522723513</c:v>
                </c:pt>
                <c:pt idx="93">
                  <c:v>1.1363368456213978</c:v>
                </c:pt>
                <c:pt idx="94">
                  <c:v>1.2374541540315731</c:v>
                </c:pt>
                <c:pt idx="95">
                  <c:v>1.3234541845016672</c:v>
                </c:pt>
                <c:pt idx="96">
                  <c:v>1.3932863232701651</c:v>
                </c:pt>
                <c:pt idx="97">
                  <c:v>1.4460974705697143</c:v>
                </c:pt>
                <c:pt idx="98">
                  <c:v>1.4812424624647778</c:v>
                </c:pt>
                <c:pt idx="99">
                  <c:v>1.4982919524547611</c:v>
                </c:pt>
                <c:pt idx="100">
                  <c:v>1.4970376565575259</c:v>
                </c:pt>
                <c:pt idx="101">
                  <c:v>1.4774948977970686</c:v>
                </c:pt>
                <c:pt idx="102">
                  <c:v>1.4399024190108005</c:v>
                </c:pt>
                <c:pt idx="103">
                  <c:v>1.3847194662632449</c:v>
                </c:pt>
                <c:pt idx="104">
                  <c:v>1.3126201784964562</c:v>
                </c:pt>
                <c:pt idx="105">
                  <c:v>1.2244853519556116</c:v>
                </c:pt>
                <c:pt idx="106">
                  <c:v>1.1213916799991517</c:v>
                </c:pt>
                <c:pt idx="107">
                  <c:v>1.0045985997446083</c:v>
                </c:pt>
                <c:pt idx="108">
                  <c:v>0.87553290623722158</c:v>
                </c:pt>
                <c:pt idx="109">
                  <c:v>0.73577132210135998</c:v>
                </c:pt>
                <c:pt idx="110">
                  <c:v>0.58702123561144504</c:v>
                </c:pt>
                <c:pt idx="111">
                  <c:v>0.43109984249448829</c:v>
                </c:pt>
                <c:pt idx="112">
                  <c:v>0.26991194627704512</c:v>
                </c:pt>
                <c:pt idx="113">
                  <c:v>0.10542668837721211</c:v>
                </c:pt>
                <c:pt idx="114">
                  <c:v>5.9877776362267888E-3</c:v>
                </c:pt>
              </c:numCache>
            </c:numRef>
          </c:yVal>
          <c:smooth val="1"/>
        </c:ser>
        <c:ser>
          <c:idx val="2"/>
          <c:order val="2"/>
          <c:tx>
            <c:v>Z3</c:v>
          </c:tx>
          <c:xVal>
            <c:numRef>
              <c:f>Feuil1!$B$2:$B$116</c:f>
              <c:numCache>
                <c:formatCode>General</c:formatCode>
                <c:ptCount val="115"/>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pt idx="21">
                  <c:v>1.0500000000000003</c:v>
                </c:pt>
                <c:pt idx="22">
                  <c:v>1.1000000000000003</c:v>
                </c:pt>
                <c:pt idx="23">
                  <c:v>1.1500000000000004</c:v>
                </c:pt>
                <c:pt idx="24">
                  <c:v>1.2000000000000004</c:v>
                </c:pt>
                <c:pt idx="25">
                  <c:v>1.2500000000000004</c:v>
                </c:pt>
                <c:pt idx="26">
                  <c:v>1.3000000000000005</c:v>
                </c:pt>
                <c:pt idx="27">
                  <c:v>1.3500000000000005</c:v>
                </c:pt>
                <c:pt idx="28">
                  <c:v>1.4000000000000006</c:v>
                </c:pt>
                <c:pt idx="29">
                  <c:v>1.4500000000000006</c:v>
                </c:pt>
                <c:pt idx="30">
                  <c:v>1.5000000000000007</c:v>
                </c:pt>
                <c:pt idx="31">
                  <c:v>1.5500000000000007</c:v>
                </c:pt>
                <c:pt idx="32">
                  <c:v>1.6000000000000008</c:v>
                </c:pt>
                <c:pt idx="33">
                  <c:v>1.6500000000000008</c:v>
                </c:pt>
                <c:pt idx="34">
                  <c:v>1.7000000000000008</c:v>
                </c:pt>
                <c:pt idx="35">
                  <c:v>1.7500000000000009</c:v>
                </c:pt>
                <c:pt idx="36">
                  <c:v>1.8000000000000009</c:v>
                </c:pt>
                <c:pt idx="37">
                  <c:v>1.850000000000001</c:v>
                </c:pt>
                <c:pt idx="38">
                  <c:v>1.900000000000001</c:v>
                </c:pt>
                <c:pt idx="39">
                  <c:v>1.9500000000000011</c:v>
                </c:pt>
                <c:pt idx="40">
                  <c:v>2.0000000000000009</c:v>
                </c:pt>
                <c:pt idx="41">
                  <c:v>2.0500000000000007</c:v>
                </c:pt>
                <c:pt idx="42">
                  <c:v>2.1000000000000005</c:v>
                </c:pt>
                <c:pt idx="43">
                  <c:v>2.1500000000000004</c:v>
                </c:pt>
                <c:pt idx="44">
                  <c:v>2.2000000000000002</c:v>
                </c:pt>
                <c:pt idx="45">
                  <c:v>2.25</c:v>
                </c:pt>
                <c:pt idx="46">
                  <c:v>2.2999999999999998</c:v>
                </c:pt>
                <c:pt idx="47">
                  <c:v>2.3499999999999996</c:v>
                </c:pt>
                <c:pt idx="48">
                  <c:v>2.3999999999999995</c:v>
                </c:pt>
                <c:pt idx="49">
                  <c:v>2.4499999999999993</c:v>
                </c:pt>
                <c:pt idx="50">
                  <c:v>2.4999999999999991</c:v>
                </c:pt>
                <c:pt idx="51">
                  <c:v>2.5499999999999989</c:v>
                </c:pt>
                <c:pt idx="52">
                  <c:v>2.5999999999999988</c:v>
                </c:pt>
                <c:pt idx="53">
                  <c:v>2.6499999999999986</c:v>
                </c:pt>
                <c:pt idx="54">
                  <c:v>2.6999999999999984</c:v>
                </c:pt>
                <c:pt idx="55">
                  <c:v>2.7499999999999982</c:v>
                </c:pt>
                <c:pt idx="56">
                  <c:v>2.799999999999998</c:v>
                </c:pt>
                <c:pt idx="57">
                  <c:v>2.8499999999999979</c:v>
                </c:pt>
                <c:pt idx="58">
                  <c:v>2.8999999999999977</c:v>
                </c:pt>
                <c:pt idx="59">
                  <c:v>2.9499999999999975</c:v>
                </c:pt>
                <c:pt idx="60">
                  <c:v>2.9999999999999973</c:v>
                </c:pt>
                <c:pt idx="61">
                  <c:v>3.0499999999999972</c:v>
                </c:pt>
                <c:pt idx="62">
                  <c:v>3.099999999999997</c:v>
                </c:pt>
                <c:pt idx="63">
                  <c:v>3.1499999999999968</c:v>
                </c:pt>
                <c:pt idx="64">
                  <c:v>3.1999999999999966</c:v>
                </c:pt>
                <c:pt idx="65">
                  <c:v>3.2499999999999964</c:v>
                </c:pt>
                <c:pt idx="66">
                  <c:v>3.2999999999999963</c:v>
                </c:pt>
                <c:pt idx="67">
                  <c:v>3.3499999999999961</c:v>
                </c:pt>
                <c:pt idx="68">
                  <c:v>3.3999999999999959</c:v>
                </c:pt>
                <c:pt idx="69">
                  <c:v>3.4499999999999957</c:v>
                </c:pt>
                <c:pt idx="70">
                  <c:v>3.4999999999999956</c:v>
                </c:pt>
                <c:pt idx="71">
                  <c:v>3.5499999999999954</c:v>
                </c:pt>
                <c:pt idx="72">
                  <c:v>3.5999999999999952</c:v>
                </c:pt>
                <c:pt idx="73">
                  <c:v>3.649999999999995</c:v>
                </c:pt>
                <c:pt idx="74">
                  <c:v>3.6999999999999948</c:v>
                </c:pt>
                <c:pt idx="75">
                  <c:v>3.7499999999999947</c:v>
                </c:pt>
                <c:pt idx="76">
                  <c:v>3.7999999999999945</c:v>
                </c:pt>
                <c:pt idx="77">
                  <c:v>3.8499999999999943</c:v>
                </c:pt>
                <c:pt idx="78">
                  <c:v>3.8999999999999941</c:v>
                </c:pt>
                <c:pt idx="79">
                  <c:v>3.949999999999994</c:v>
                </c:pt>
                <c:pt idx="80">
                  <c:v>3.9999999999999938</c:v>
                </c:pt>
                <c:pt idx="81">
                  <c:v>4.0499999999999936</c:v>
                </c:pt>
                <c:pt idx="82">
                  <c:v>4.0999999999999934</c:v>
                </c:pt>
                <c:pt idx="83">
                  <c:v>4.1499999999999932</c:v>
                </c:pt>
                <c:pt idx="84">
                  <c:v>4.1999999999999931</c:v>
                </c:pt>
                <c:pt idx="85">
                  <c:v>4.2499999999999929</c:v>
                </c:pt>
                <c:pt idx="86">
                  <c:v>4.2999999999999927</c:v>
                </c:pt>
                <c:pt idx="87">
                  <c:v>4.3499999999999925</c:v>
                </c:pt>
                <c:pt idx="88">
                  <c:v>4.3999999999999924</c:v>
                </c:pt>
                <c:pt idx="89">
                  <c:v>4.4499999999999922</c:v>
                </c:pt>
                <c:pt idx="90">
                  <c:v>4.499999999999992</c:v>
                </c:pt>
                <c:pt idx="91">
                  <c:v>4.5499999999999918</c:v>
                </c:pt>
                <c:pt idx="92">
                  <c:v>4.5999999999999917</c:v>
                </c:pt>
                <c:pt idx="93">
                  <c:v>4.6499999999999915</c:v>
                </c:pt>
                <c:pt idx="94">
                  <c:v>4.6999999999999913</c:v>
                </c:pt>
                <c:pt idx="95">
                  <c:v>4.7499999999999911</c:v>
                </c:pt>
                <c:pt idx="96">
                  <c:v>4.7999999999999909</c:v>
                </c:pt>
                <c:pt idx="97">
                  <c:v>4.8499999999999908</c:v>
                </c:pt>
                <c:pt idx="98">
                  <c:v>4.8999999999999906</c:v>
                </c:pt>
                <c:pt idx="99">
                  <c:v>4.9499999999999904</c:v>
                </c:pt>
                <c:pt idx="100">
                  <c:v>4.9999999999999902</c:v>
                </c:pt>
                <c:pt idx="101">
                  <c:v>5.0499999999999901</c:v>
                </c:pt>
                <c:pt idx="102">
                  <c:v>5.0999999999999899</c:v>
                </c:pt>
                <c:pt idx="103">
                  <c:v>5.1499999999999897</c:v>
                </c:pt>
                <c:pt idx="104">
                  <c:v>5.1999999999999895</c:v>
                </c:pt>
                <c:pt idx="105">
                  <c:v>5.2499999999999893</c:v>
                </c:pt>
                <c:pt idx="106">
                  <c:v>5.2999999999999892</c:v>
                </c:pt>
                <c:pt idx="107">
                  <c:v>5.349999999999989</c:v>
                </c:pt>
                <c:pt idx="108">
                  <c:v>5.3999999999999888</c:v>
                </c:pt>
                <c:pt idx="109">
                  <c:v>5.4499999999999886</c:v>
                </c:pt>
                <c:pt idx="110">
                  <c:v>5.4999999999999885</c:v>
                </c:pt>
                <c:pt idx="111">
                  <c:v>5.5499999999999883</c:v>
                </c:pt>
                <c:pt idx="112">
                  <c:v>5.5999999999999881</c:v>
                </c:pt>
                <c:pt idx="113">
                  <c:v>5.6499999999999879</c:v>
                </c:pt>
                <c:pt idx="114">
                  <c:v>5.68</c:v>
                </c:pt>
              </c:numCache>
            </c:numRef>
          </c:xVal>
          <c:yVal>
            <c:numRef>
              <c:f>Feuil1!#REF!</c:f>
              <c:numCache>
                <c:formatCode>General</c:formatCode>
                <c:ptCount val="1"/>
                <c:pt idx="0">
                  <c:v>1</c:v>
                </c:pt>
              </c:numCache>
            </c:numRef>
          </c:yVal>
          <c:smooth val="1"/>
        </c:ser>
        <c:ser>
          <c:idx val="3"/>
          <c:order val="3"/>
          <c:tx>
            <c:v>Z4</c:v>
          </c:tx>
          <c:spPr>
            <a:ln>
              <a:solidFill>
                <a:srgbClr val="FF0000"/>
              </a:solidFill>
            </a:ln>
          </c:spPr>
          <c:marker>
            <c:symbol val="none"/>
          </c:marker>
          <c:dPt>
            <c:idx val="14"/>
            <c:bubble3D val="0"/>
          </c:dPt>
          <c:dPt>
            <c:idx val="15"/>
            <c:bubble3D val="0"/>
          </c:dPt>
          <c:xVal>
            <c:numRef>
              <c:f>Feuil1!$B$2:$B$116</c:f>
              <c:numCache>
                <c:formatCode>General</c:formatCode>
                <c:ptCount val="115"/>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pt idx="21">
                  <c:v>1.0500000000000003</c:v>
                </c:pt>
                <c:pt idx="22">
                  <c:v>1.1000000000000003</c:v>
                </c:pt>
                <c:pt idx="23">
                  <c:v>1.1500000000000004</c:v>
                </c:pt>
                <c:pt idx="24">
                  <c:v>1.2000000000000004</c:v>
                </c:pt>
                <c:pt idx="25">
                  <c:v>1.2500000000000004</c:v>
                </c:pt>
                <c:pt idx="26">
                  <c:v>1.3000000000000005</c:v>
                </c:pt>
                <c:pt idx="27">
                  <c:v>1.3500000000000005</c:v>
                </c:pt>
                <c:pt idx="28">
                  <c:v>1.4000000000000006</c:v>
                </c:pt>
                <c:pt idx="29">
                  <c:v>1.4500000000000006</c:v>
                </c:pt>
                <c:pt idx="30">
                  <c:v>1.5000000000000007</c:v>
                </c:pt>
                <c:pt idx="31">
                  <c:v>1.5500000000000007</c:v>
                </c:pt>
                <c:pt idx="32">
                  <c:v>1.6000000000000008</c:v>
                </c:pt>
                <c:pt idx="33">
                  <c:v>1.6500000000000008</c:v>
                </c:pt>
                <c:pt idx="34">
                  <c:v>1.7000000000000008</c:v>
                </c:pt>
                <c:pt idx="35">
                  <c:v>1.7500000000000009</c:v>
                </c:pt>
                <c:pt idx="36">
                  <c:v>1.8000000000000009</c:v>
                </c:pt>
                <c:pt idx="37">
                  <c:v>1.850000000000001</c:v>
                </c:pt>
                <c:pt idx="38">
                  <c:v>1.900000000000001</c:v>
                </c:pt>
                <c:pt idx="39">
                  <c:v>1.9500000000000011</c:v>
                </c:pt>
                <c:pt idx="40">
                  <c:v>2.0000000000000009</c:v>
                </c:pt>
                <c:pt idx="41">
                  <c:v>2.0500000000000007</c:v>
                </c:pt>
                <c:pt idx="42">
                  <c:v>2.1000000000000005</c:v>
                </c:pt>
                <c:pt idx="43">
                  <c:v>2.1500000000000004</c:v>
                </c:pt>
                <c:pt idx="44">
                  <c:v>2.2000000000000002</c:v>
                </c:pt>
                <c:pt idx="45">
                  <c:v>2.25</c:v>
                </c:pt>
                <c:pt idx="46">
                  <c:v>2.2999999999999998</c:v>
                </c:pt>
                <c:pt idx="47">
                  <c:v>2.3499999999999996</c:v>
                </c:pt>
                <c:pt idx="48">
                  <c:v>2.3999999999999995</c:v>
                </c:pt>
                <c:pt idx="49">
                  <c:v>2.4499999999999993</c:v>
                </c:pt>
                <c:pt idx="50">
                  <c:v>2.4999999999999991</c:v>
                </c:pt>
                <c:pt idx="51">
                  <c:v>2.5499999999999989</c:v>
                </c:pt>
                <c:pt idx="52">
                  <c:v>2.5999999999999988</c:v>
                </c:pt>
                <c:pt idx="53">
                  <c:v>2.6499999999999986</c:v>
                </c:pt>
                <c:pt idx="54">
                  <c:v>2.6999999999999984</c:v>
                </c:pt>
                <c:pt idx="55">
                  <c:v>2.7499999999999982</c:v>
                </c:pt>
                <c:pt idx="56">
                  <c:v>2.799999999999998</c:v>
                </c:pt>
                <c:pt idx="57">
                  <c:v>2.8499999999999979</c:v>
                </c:pt>
                <c:pt idx="58">
                  <c:v>2.8999999999999977</c:v>
                </c:pt>
                <c:pt idx="59">
                  <c:v>2.9499999999999975</c:v>
                </c:pt>
                <c:pt idx="60">
                  <c:v>2.9999999999999973</c:v>
                </c:pt>
                <c:pt idx="61">
                  <c:v>3.0499999999999972</c:v>
                </c:pt>
                <c:pt idx="62">
                  <c:v>3.099999999999997</c:v>
                </c:pt>
                <c:pt idx="63">
                  <c:v>3.1499999999999968</c:v>
                </c:pt>
                <c:pt idx="64">
                  <c:v>3.1999999999999966</c:v>
                </c:pt>
                <c:pt idx="65">
                  <c:v>3.2499999999999964</c:v>
                </c:pt>
                <c:pt idx="66">
                  <c:v>3.2999999999999963</c:v>
                </c:pt>
                <c:pt idx="67">
                  <c:v>3.3499999999999961</c:v>
                </c:pt>
                <c:pt idx="68">
                  <c:v>3.3999999999999959</c:v>
                </c:pt>
                <c:pt idx="69">
                  <c:v>3.4499999999999957</c:v>
                </c:pt>
                <c:pt idx="70">
                  <c:v>3.4999999999999956</c:v>
                </c:pt>
                <c:pt idx="71">
                  <c:v>3.5499999999999954</c:v>
                </c:pt>
                <c:pt idx="72">
                  <c:v>3.5999999999999952</c:v>
                </c:pt>
                <c:pt idx="73">
                  <c:v>3.649999999999995</c:v>
                </c:pt>
                <c:pt idx="74">
                  <c:v>3.6999999999999948</c:v>
                </c:pt>
                <c:pt idx="75">
                  <c:v>3.7499999999999947</c:v>
                </c:pt>
                <c:pt idx="76">
                  <c:v>3.7999999999999945</c:v>
                </c:pt>
                <c:pt idx="77">
                  <c:v>3.8499999999999943</c:v>
                </c:pt>
                <c:pt idx="78">
                  <c:v>3.8999999999999941</c:v>
                </c:pt>
                <c:pt idx="79">
                  <c:v>3.949999999999994</c:v>
                </c:pt>
                <c:pt idx="80">
                  <c:v>3.9999999999999938</c:v>
                </c:pt>
                <c:pt idx="81">
                  <c:v>4.0499999999999936</c:v>
                </c:pt>
                <c:pt idx="82">
                  <c:v>4.0999999999999934</c:v>
                </c:pt>
                <c:pt idx="83">
                  <c:v>4.1499999999999932</c:v>
                </c:pt>
                <c:pt idx="84">
                  <c:v>4.1999999999999931</c:v>
                </c:pt>
                <c:pt idx="85">
                  <c:v>4.2499999999999929</c:v>
                </c:pt>
                <c:pt idx="86">
                  <c:v>4.2999999999999927</c:v>
                </c:pt>
                <c:pt idx="87">
                  <c:v>4.3499999999999925</c:v>
                </c:pt>
                <c:pt idx="88">
                  <c:v>4.3999999999999924</c:v>
                </c:pt>
                <c:pt idx="89">
                  <c:v>4.4499999999999922</c:v>
                </c:pt>
                <c:pt idx="90">
                  <c:v>4.499999999999992</c:v>
                </c:pt>
                <c:pt idx="91">
                  <c:v>4.5499999999999918</c:v>
                </c:pt>
                <c:pt idx="92">
                  <c:v>4.5999999999999917</c:v>
                </c:pt>
                <c:pt idx="93">
                  <c:v>4.6499999999999915</c:v>
                </c:pt>
                <c:pt idx="94">
                  <c:v>4.6999999999999913</c:v>
                </c:pt>
                <c:pt idx="95">
                  <c:v>4.7499999999999911</c:v>
                </c:pt>
                <c:pt idx="96">
                  <c:v>4.7999999999999909</c:v>
                </c:pt>
                <c:pt idx="97">
                  <c:v>4.8499999999999908</c:v>
                </c:pt>
                <c:pt idx="98">
                  <c:v>4.8999999999999906</c:v>
                </c:pt>
                <c:pt idx="99">
                  <c:v>4.9499999999999904</c:v>
                </c:pt>
                <c:pt idx="100">
                  <c:v>4.9999999999999902</c:v>
                </c:pt>
                <c:pt idx="101">
                  <c:v>5.0499999999999901</c:v>
                </c:pt>
                <c:pt idx="102">
                  <c:v>5.0999999999999899</c:v>
                </c:pt>
                <c:pt idx="103">
                  <c:v>5.1499999999999897</c:v>
                </c:pt>
                <c:pt idx="104">
                  <c:v>5.1999999999999895</c:v>
                </c:pt>
                <c:pt idx="105">
                  <c:v>5.2499999999999893</c:v>
                </c:pt>
                <c:pt idx="106">
                  <c:v>5.2999999999999892</c:v>
                </c:pt>
                <c:pt idx="107">
                  <c:v>5.349999999999989</c:v>
                </c:pt>
                <c:pt idx="108">
                  <c:v>5.3999999999999888</c:v>
                </c:pt>
                <c:pt idx="109">
                  <c:v>5.4499999999999886</c:v>
                </c:pt>
                <c:pt idx="110">
                  <c:v>5.4999999999999885</c:v>
                </c:pt>
                <c:pt idx="111">
                  <c:v>5.5499999999999883</c:v>
                </c:pt>
                <c:pt idx="112">
                  <c:v>5.5999999999999881</c:v>
                </c:pt>
                <c:pt idx="113">
                  <c:v>5.6499999999999879</c:v>
                </c:pt>
                <c:pt idx="114">
                  <c:v>5.68</c:v>
                </c:pt>
              </c:numCache>
            </c:numRef>
          </c:xVal>
          <c:yVal>
            <c:numRef>
              <c:f>Feuil1!$L$2:$L$116</c:f>
              <c:numCache>
                <c:formatCode>General</c:formatCode>
                <c:ptCount val="115"/>
                <c:pt idx="0">
                  <c:v>0.58412751346297576</c:v>
                </c:pt>
                <c:pt idx="1">
                  <c:v>0.26254977715283501</c:v>
                </c:pt>
                <c:pt idx="2">
                  <c:v>-6.2235381380904398E-2</c:v>
                </c:pt>
                <c:pt idx="3">
                  <c:v>-0.38626024543829773</c:v>
                </c:pt>
                <c:pt idx="4">
                  <c:v>-0.70556638640726732</c:v>
                </c:pt>
                <c:pt idx="5">
                  <c:v>-1.0162530216484931</c:v>
                </c:pt>
                <c:pt idx="6">
                  <c:v>-1.3145246681520311</c:v>
                </c:pt>
                <c:pt idx="7">
                  <c:v>-1.5967375098078884</c:v>
                </c:pt>
                <c:pt idx="8">
                  <c:v>-1.859443911847801</c:v>
                </c:pt>
                <c:pt idx="9">
                  <c:v>-2.0994345386504563</c:v>
                </c:pt>
                <c:pt idx="10">
                  <c:v>-2.3137775603807276</c:v>
                </c:pt>
                <c:pt idx="11">
                  <c:v>-2.4998544694975844</c:v>
                </c:pt>
                <c:pt idx="12">
                  <c:v>-2.6553920695806288</c:v>
                </c:pt>
                <c:pt idx="13">
                  <c:v>-2.7784902456858616</c:v>
                </c:pt>
                <c:pt idx="14">
                  <c:v>-2.8676451769759321</c:v>
                </c:pt>
                <c:pt idx="15">
                  <c:v>-2.9217677080492845</c:v>
                </c:pt>
                <c:pt idx="16">
                  <c:v>-2.9401966545360647</c:v>
                </c:pt>
                <c:pt idx="17">
                  <c:v>-2.9227068804138394</c:v>
                </c:pt>
                <c:pt idx="18">
                  <c:v>-2.869512048367123</c:v>
                </c:pt>
                <c:pt idx="19">
                  <c:v>-2.7812620095911345</c:v>
                </c:pt>
                <c:pt idx="20">
                  <c:v>-2.6590348649270674</c:v>
                </c:pt>
                <c:pt idx="21">
                  <c:v>-2.5043237943134988</c:v>
                </c:pt>
                <c:pt idx="22">
                  <c:v>-2.3190188154510865</c:v>
                </c:pt>
                <c:pt idx="23">
                  <c:v>-2.1053836945246358</c:v>
                </c:pt>
                <c:pt idx="24">
                  <c:v>-1.8660282910511938</c:v>
                </c:pt>
                <c:pt idx="25">
                  <c:v>-1.6038766747015254</c:v>
                </c:pt>
                <c:pt idx="26">
                  <c:v>-1.3221314035937586</c:v>
                </c:pt>
                <c:pt idx="27">
                  <c:v>-1.024234400451054</c:v>
                </c:pt>
                <c:pt idx="28">
                  <c:v>-0.71382490457723291</c:v>
                </c:pt>
                <c:pt idx="29">
                  <c:v>-0.39469501332723989</c:v>
                </c:pt>
                <c:pt idx="30">
                  <c:v>-7.0743356197197849E-2</c:v>
                </c:pt>
                <c:pt idx="31">
                  <c:v>0.25407253252846451</c:v>
                </c:pt>
                <c:pt idx="32">
                  <c:v>0.57578456073641848</c:v>
                </c:pt>
                <c:pt idx="33">
                  <c:v>0.89046255442284905</c:v>
                </c:pt>
                <c:pt idx="34">
                  <c:v>1.1942622704077712</c:v>
                </c:pt>
                <c:pt idx="35">
                  <c:v>1.4834723592810246</c:v>
                </c:pt>
                <c:pt idx="36">
                  <c:v>1.7545597048602222</c:v>
                </c:pt>
                <c:pt idx="37">
                  <c:v>2.0042125862740825</c:v>
                </c:pt>
                <c:pt idx="38">
                  <c:v>2.2293811353843989</c:v>
                </c:pt>
                <c:pt idx="39">
                  <c:v>2.4273145953011674</c:v>
                </c:pt>
                <c:pt idx="40">
                  <c:v>2.5955949248246752</c:v>
                </c:pt>
                <c:pt idx="41">
                  <c:v>2.7321663382880632</c:v>
                </c:pt>
                <c:pt idx="42">
                  <c:v>2.8353604199287981</c:v>
                </c:pt>
                <c:pt idx="43">
                  <c:v>2.9039165059809955</c:v>
                </c:pt>
                <c:pt idx="44">
                  <c:v>2.9369970854920595</c:v>
                </c:pt>
                <c:pt idx="45">
                  <c:v>2.9341980317206007</c:v>
                </c:pt>
                <c:pt idx="46">
                  <c:v>2.8955535391244061</c:v>
                </c:pt>
                <c:pt idx="47">
                  <c:v>2.8215357056260739</c:v>
                </c:pt>
                <c:pt idx="48">
                  <c:v>2.7130487652595447</c:v>
                </c:pt>
                <c:pt idx="49">
                  <c:v>2.5714180416540193</c:v>
                </c:pt>
                <c:pt idx="50">
                  <c:v>2.3983737573043062</c:v>
                </c:pt>
                <c:pt idx="51">
                  <c:v>2.1960298964205953</c:v>
                </c:pt>
                <c:pt idx="52">
                  <c:v>1.9668583795782708</c:v>
                </c:pt>
                <c:pt idx="53">
                  <c:v>1.71365886566148</c:v>
                </c:pt>
                <c:pt idx="54">
                  <c:v>1.4395245500130143</c:v>
                </c:pt>
                <c:pt idx="55">
                  <c:v>1.1478043766152197</c:v>
                </c:pt>
                <c:pt idx="56">
                  <c:v>0.84206212593432361</c:v>
                </c:pt>
                <c:pt idx="57">
                  <c:v>0.52603287822885614</c:v>
                </c:pt>
                <c:pt idx="58">
                  <c:v>0.20357738418536941</c:v>
                </c:pt>
                <c:pt idx="59">
                  <c:v>-0.12136509969043696</c:v>
                </c:pt>
                <c:pt idx="60">
                  <c:v>-0.44482493474384843</c:v>
                </c:pt>
                <c:pt idx="61">
                  <c:v>-0.76285059500274943</c:v>
                </c:pt>
                <c:pt idx="62">
                  <c:v>-1.0715569407368712</c:v>
                </c:pt>
                <c:pt idx="63">
                  <c:v>-1.3671726810138418</c:v>
                </c:pt>
                <c:pt idx="64">
                  <c:v>-1.6460864454288098</c:v>
                </c:pt>
                <c:pt idx="65">
                  <c:v>-1.9048909021753908</c:v>
                </c:pt>
                <c:pt idx="66">
                  <c:v>-2.140424383492384</c:v>
                </c:pt>
                <c:pt idx="67">
                  <c:v>-2.3498095099716947</c:v>
                </c:pt>
                <c:pt idx="68">
                  <c:v>-2.5304883418761719</c:v>
                </c:pt>
                <c:pt idx="69">
                  <c:v>-2.6802536280435021</c:v>
                </c:pt>
                <c:pt idx="70">
                  <c:v>-2.7972757706260527</c:v>
                </c:pt>
                <c:pt idx="71">
                  <c:v>-2.8801251762535944</c:v>
                </c:pt>
                <c:pt idx="72">
                  <c:v>-2.9277897205674495</c:v>
                </c:pt>
                <c:pt idx="73">
                  <c:v>-2.9396871127716864</c:v>
                </c:pt>
                <c:pt idx="74">
                  <c:v>-2.9156720091506392</c:v>
                </c:pt>
                <c:pt idx="75">
                  <c:v>-2.8560377886509265</c:v>
                </c:pt>
                <c:pt idx="76">
                  <c:v>-2.7615129688366924</c:v>
                </c:pt>
                <c:pt idx="77">
                  <c:v>-2.6332523060023085</c:v>
                </c:pt>
                <c:pt idx="78">
                  <c:v>-2.4728226881674549</c:v>
                </c:pt>
                <c:pt idx="79">
                  <c:v>-2.2821839932918246</c:v>
                </c:pt>
                <c:pt idx="80">
                  <c:v>-2.0636651465539306</c:v>
                </c:pt>
                <c:pt idx="81">
                  <c:v>-1.8199356691885731</c:v>
                </c:pt>
                <c:pt idx="82">
                  <c:v>-1.5539730664548457</c:v>
                </c:pt>
                <c:pt idx="83">
                  <c:v>-1.2690264531374091</c:v>
                </c:pt>
                <c:pt idx="84">
                  <c:v>-0.9685768609476777</c:v>
                </c:pt>
                <c:pt idx="85">
                  <c:v>-0.65629471272701434</c:v>
                </c:pt>
                <c:pt idx="86">
                  <c:v>-0.3359949829655971</c:v>
                </c:pt>
                <c:pt idx="87">
                  <c:v>-1.1590592415397116E-2</c:v>
                </c:pt>
                <c:pt idx="88">
                  <c:v>0.31295539385085946</c:v>
                </c:pt>
                <c:pt idx="89">
                  <c:v>0.63367818096563466</c:v>
                </c:pt>
                <c:pt idx="90">
                  <c:v>0.9466596799243957</c:v>
                </c:pt>
                <c:pt idx="91">
                  <c:v>1.2480763726642987</c:v>
                </c:pt>
                <c:pt idx="92">
                  <c:v>1.5342460218232084</c:v>
                </c:pt>
                <c:pt idx="93">
                  <c:v>1.8016726545521315</c:v>
                </c:pt>
                <c:pt idx="94">
                  <c:v>2.0470892708395039</c:v>
                </c:pt>
                <c:pt idx="95">
                  <c:v>2.2674977546036486</c:v>
                </c:pt>
                <c:pt idx="96">
                  <c:v>2.4602054999823162</c:v>
                </c:pt>
                <c:pt idx="97">
                  <c:v>2.6228583053765204</c:v>
                </c:pt>
                <c:pt idx="98">
                  <c:v>2.7534691334007806</c:v>
                </c:pt>
                <c:pt idx="99">
                  <c:v>2.8504423853957102</c:v>
                </c:pt>
                <c:pt idx="100">
                  <c:v>2.9125933939549342</c:v>
                </c:pt>
                <c:pt idx="101">
                  <c:v>2.9391628953371809</c:v>
                </c:pt>
                <c:pt idx="102">
                  <c:v>2.9298263049622313</c:v>
                </c:pt>
                <c:pt idx="103">
                  <c:v>2.8846976826772734</c:v>
                </c:pt>
                <c:pt idx="104">
                  <c:v>2.8043283393522191</c:v>
                </c:pt>
                <c:pt idx="105">
                  <c:v>2.6897001018264266</c:v>
                </c:pt>
                <c:pt idx="106">
                  <c:v>2.5422133184851798</c:v>
                </c:pt>
                <c:pt idx="107">
                  <c:v>2.3636697519949958</c:v>
                </c:pt>
                <c:pt idx="108">
                  <c:v>2.1562505681875535</c:v>
                </c:pt>
                <c:pt idx="109">
                  <c:v>1.9224896899896184</c:v>
                </c:pt>
                <c:pt idx="110">
                  <c:v>1.6652428419189209</c:v>
                </c:pt>
                <c:pt idx="111">
                  <c:v>1.3876526633118962</c:v>
                </c:pt>
                <c:pt idx="112">
                  <c:v>1.0931103164752525</c:v>
                </c:pt>
                <c:pt idx="113">
                  <c:v>0.78521405877291128</c:v>
                </c:pt>
                <c:pt idx="114">
                  <c:v>0.59562574550110559</c:v>
                </c:pt>
              </c:numCache>
            </c:numRef>
          </c:yVal>
          <c:smooth val="1"/>
        </c:ser>
        <c:dLbls>
          <c:showLegendKey val="0"/>
          <c:showVal val="0"/>
          <c:showCatName val="0"/>
          <c:showSerName val="0"/>
          <c:showPercent val="0"/>
          <c:showBubbleSize val="0"/>
        </c:dLbls>
        <c:axId val="194507520"/>
        <c:axId val="194509056"/>
      </c:scatterChart>
      <c:valAx>
        <c:axId val="194507520"/>
        <c:scaling>
          <c:orientation val="minMax"/>
          <c:max val="4.3"/>
          <c:min val="1.3"/>
        </c:scaling>
        <c:delete val="0"/>
        <c:axPos val="b"/>
        <c:numFmt formatCode="General" sourceLinked="1"/>
        <c:majorTickMark val="out"/>
        <c:minorTickMark val="none"/>
        <c:tickLblPos val="nextTo"/>
        <c:crossAx val="194509056"/>
        <c:crosses val="autoZero"/>
        <c:crossBetween val="midCat"/>
        <c:majorUnit val="5"/>
      </c:valAx>
      <c:valAx>
        <c:axId val="194509056"/>
        <c:scaling>
          <c:orientation val="minMax"/>
          <c:max val="3"/>
          <c:min val="-3"/>
        </c:scaling>
        <c:delete val="0"/>
        <c:axPos val="l"/>
        <c:majorGridlines/>
        <c:numFmt formatCode="General" sourceLinked="1"/>
        <c:majorTickMark val="out"/>
        <c:minorTickMark val="none"/>
        <c:tickLblPos val="nextTo"/>
        <c:crossAx val="194507520"/>
        <c:crossesAt val="1.3"/>
        <c:crossBetween val="midCat"/>
        <c:majorUnit val="10"/>
        <c:minorUnit val="10"/>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824669118846821E-2"/>
          <c:y val="2.0433683860838339E-2"/>
          <c:w val="0.88223571866075312"/>
          <c:h val="0.91242533658681912"/>
        </c:manualLayout>
      </c:layout>
      <c:scatterChart>
        <c:scatterStyle val="smoothMarker"/>
        <c:varyColors val="0"/>
        <c:ser>
          <c:idx val="0"/>
          <c:order val="0"/>
          <c:tx>
            <c:v>Pg1</c:v>
          </c:tx>
          <c:spPr>
            <a:ln>
              <a:solidFill>
                <a:srgbClr val="0000FF"/>
              </a:solidFill>
            </a:ln>
          </c:spPr>
          <c:marker>
            <c:symbol val="none"/>
          </c:marker>
          <c:xVal>
            <c:numRef>
              <c:f>Feuil1!$N$2:$N$64</c:f>
              <c:numCache>
                <c:formatCode>General</c:formatCode>
                <c:ptCount val="63"/>
                <c:pt idx="0">
                  <c:v>1</c:v>
                </c:pt>
                <c:pt idx="1">
                  <c:v>1.05</c:v>
                </c:pt>
                <c:pt idx="2">
                  <c:v>1.1000000000000001</c:v>
                </c:pt>
                <c:pt idx="3">
                  <c:v>1.1500000000000001</c:v>
                </c:pt>
                <c:pt idx="4">
                  <c:v>1.2000000000000002</c:v>
                </c:pt>
                <c:pt idx="5">
                  <c:v>1.2500000000000002</c:v>
                </c:pt>
                <c:pt idx="6">
                  <c:v>1.3000000000000003</c:v>
                </c:pt>
                <c:pt idx="7">
                  <c:v>1.3500000000000003</c:v>
                </c:pt>
                <c:pt idx="8">
                  <c:v>1.4000000000000004</c:v>
                </c:pt>
                <c:pt idx="9">
                  <c:v>1.4500000000000004</c:v>
                </c:pt>
                <c:pt idx="10">
                  <c:v>1.5000000000000004</c:v>
                </c:pt>
                <c:pt idx="11">
                  <c:v>1.5500000000000005</c:v>
                </c:pt>
                <c:pt idx="12">
                  <c:v>1.6000000000000005</c:v>
                </c:pt>
                <c:pt idx="13">
                  <c:v>1.6500000000000006</c:v>
                </c:pt>
                <c:pt idx="14">
                  <c:v>1.7000000000000006</c:v>
                </c:pt>
                <c:pt idx="15">
                  <c:v>1.7500000000000007</c:v>
                </c:pt>
                <c:pt idx="16">
                  <c:v>1.8000000000000007</c:v>
                </c:pt>
                <c:pt idx="17">
                  <c:v>1.8500000000000008</c:v>
                </c:pt>
                <c:pt idx="18">
                  <c:v>1.9000000000000008</c:v>
                </c:pt>
                <c:pt idx="19">
                  <c:v>1.9500000000000008</c:v>
                </c:pt>
                <c:pt idx="20">
                  <c:v>2.0000000000000009</c:v>
                </c:pt>
                <c:pt idx="21">
                  <c:v>2.0500000000000007</c:v>
                </c:pt>
                <c:pt idx="22">
                  <c:v>2.1000000000000005</c:v>
                </c:pt>
                <c:pt idx="23">
                  <c:v>2.1500000000000004</c:v>
                </c:pt>
                <c:pt idx="24">
                  <c:v>2.2000000000000002</c:v>
                </c:pt>
                <c:pt idx="25">
                  <c:v>2.25</c:v>
                </c:pt>
                <c:pt idx="26">
                  <c:v>2.2999999999999998</c:v>
                </c:pt>
                <c:pt idx="27">
                  <c:v>2.3499999999999996</c:v>
                </c:pt>
                <c:pt idx="28">
                  <c:v>2.3999999999999995</c:v>
                </c:pt>
                <c:pt idx="29">
                  <c:v>2.4499999999999993</c:v>
                </c:pt>
                <c:pt idx="30">
                  <c:v>2.4999999999999991</c:v>
                </c:pt>
                <c:pt idx="31">
                  <c:v>2.5499999999999989</c:v>
                </c:pt>
                <c:pt idx="32">
                  <c:v>2.5999999999999988</c:v>
                </c:pt>
                <c:pt idx="33">
                  <c:v>2.6499999999999986</c:v>
                </c:pt>
                <c:pt idx="34">
                  <c:v>2.6999999999999984</c:v>
                </c:pt>
                <c:pt idx="35">
                  <c:v>2.7499999999999982</c:v>
                </c:pt>
                <c:pt idx="36">
                  <c:v>2.799999999999998</c:v>
                </c:pt>
                <c:pt idx="37">
                  <c:v>2.8499999999999979</c:v>
                </c:pt>
                <c:pt idx="38">
                  <c:v>2.8999999999999977</c:v>
                </c:pt>
                <c:pt idx="39">
                  <c:v>2.9499999999999975</c:v>
                </c:pt>
                <c:pt idx="40">
                  <c:v>2.9999999999999973</c:v>
                </c:pt>
                <c:pt idx="41">
                  <c:v>3.0499999999999972</c:v>
                </c:pt>
                <c:pt idx="42">
                  <c:v>3.099999999999997</c:v>
                </c:pt>
                <c:pt idx="43">
                  <c:v>3.1499999999999968</c:v>
                </c:pt>
                <c:pt idx="44">
                  <c:v>3.1999999999999966</c:v>
                </c:pt>
                <c:pt idx="45">
                  <c:v>3.2499999999999964</c:v>
                </c:pt>
                <c:pt idx="46">
                  <c:v>3.2999999999999963</c:v>
                </c:pt>
                <c:pt idx="47">
                  <c:v>3.3499999999999961</c:v>
                </c:pt>
                <c:pt idx="48">
                  <c:v>3.3999999999999959</c:v>
                </c:pt>
                <c:pt idx="49">
                  <c:v>3.4499999999999957</c:v>
                </c:pt>
                <c:pt idx="50">
                  <c:v>3.4999999999999956</c:v>
                </c:pt>
                <c:pt idx="51">
                  <c:v>3.5499999999999954</c:v>
                </c:pt>
                <c:pt idx="52">
                  <c:v>3.5999999999999952</c:v>
                </c:pt>
                <c:pt idx="53">
                  <c:v>3.649999999999995</c:v>
                </c:pt>
                <c:pt idx="54">
                  <c:v>3.6999999999999948</c:v>
                </c:pt>
                <c:pt idx="55">
                  <c:v>3.7499999999999947</c:v>
                </c:pt>
                <c:pt idx="56">
                  <c:v>3.7999999999999945</c:v>
                </c:pt>
                <c:pt idx="57">
                  <c:v>3.8499999999999943</c:v>
                </c:pt>
                <c:pt idx="58">
                  <c:v>3.8999999999999941</c:v>
                </c:pt>
                <c:pt idx="59">
                  <c:v>3.949999999999994</c:v>
                </c:pt>
                <c:pt idx="60">
                  <c:v>3.9999999999999938</c:v>
                </c:pt>
                <c:pt idx="61">
                  <c:v>4.0499999999999936</c:v>
                </c:pt>
                <c:pt idx="62">
                  <c:v>4.0999999999999934</c:v>
                </c:pt>
              </c:numCache>
            </c:numRef>
          </c:xVal>
          <c:yVal>
            <c:numRef>
              <c:f>Feuil1!$Z$2:$Z$64</c:f>
              <c:numCache>
                <c:formatCode>General</c:formatCode>
                <c:ptCount val="63"/>
                <c:pt idx="0">
                  <c:v>127.208847893963</c:v>
                </c:pt>
                <c:pt idx="1">
                  <c:v>123.9687518917291</c:v>
                </c:pt>
                <c:pt idx="2">
                  <c:v>120.8400790956311</c:v>
                </c:pt>
                <c:pt idx="3">
                  <c:v>117.82282950566901</c:v>
                </c:pt>
                <c:pt idx="4">
                  <c:v>114.91700312184281</c:v>
                </c:pt>
                <c:pt idx="5">
                  <c:v>112.12259994415251</c:v>
                </c:pt>
                <c:pt idx="6">
                  <c:v>109.43961997259814</c:v>
                </c:pt>
                <c:pt idx="7">
                  <c:v>106.86806320717965</c:v>
                </c:pt>
                <c:pt idx="8">
                  <c:v>104.40792964789708</c:v>
                </c:pt>
                <c:pt idx="9">
                  <c:v>102.05921929475039</c:v>
                </c:pt>
                <c:pt idx="10">
                  <c:v>99.821932147739616</c:v>
                </c:pt>
                <c:pt idx="11">
                  <c:v>97.696068206864737</c:v>
                </c:pt>
                <c:pt idx="12">
                  <c:v>95.681627472125768</c:v>
                </c:pt>
                <c:pt idx="13">
                  <c:v>93.77860994352271</c:v>
                </c:pt>
                <c:pt idx="14">
                  <c:v>91.987015621055548</c:v>
                </c:pt>
                <c:pt idx="15">
                  <c:v>90.306844504724282</c:v>
                </c:pt>
                <c:pt idx="16">
                  <c:v>88.738096594528926</c:v>
                </c:pt>
                <c:pt idx="17">
                  <c:v>87.280771890469467</c:v>
                </c:pt>
                <c:pt idx="18">
                  <c:v>85.934870392545918</c:v>
                </c:pt>
                <c:pt idx="19">
                  <c:v>84.700392100758265</c:v>
                </c:pt>
                <c:pt idx="20">
                  <c:v>83.577337015106522</c:v>
                </c:pt>
                <c:pt idx="21">
                  <c:v>82.565705135590676</c:v>
                </c:pt>
                <c:pt idx="22">
                  <c:v>81.66549646221074</c:v>
                </c:pt>
                <c:pt idx="23">
                  <c:v>80.8767109949667</c:v>
                </c:pt>
                <c:pt idx="24">
                  <c:v>80.199348733858571</c:v>
                </c:pt>
                <c:pt idx="25">
                  <c:v>79.633409678886338</c:v>
                </c:pt>
                <c:pt idx="26">
                  <c:v>79.178893830050001</c:v>
                </c:pt>
                <c:pt idx="27">
                  <c:v>78.835801187349574</c:v>
                </c:pt>
                <c:pt idx="28">
                  <c:v>78.604131750785044</c:v>
                </c:pt>
                <c:pt idx="29">
                  <c:v>78.483885520356424</c:v>
                </c:pt>
                <c:pt idx="30">
                  <c:v>78.4750624960637</c:v>
                </c:pt>
                <c:pt idx="31">
                  <c:v>78.577662677906872</c:v>
                </c:pt>
                <c:pt idx="32">
                  <c:v>78.791686065885955</c:v>
                </c:pt>
                <c:pt idx="33">
                  <c:v>79.117132660000934</c:v>
                </c:pt>
                <c:pt idx="34">
                  <c:v>79.554002460251823</c:v>
                </c:pt>
                <c:pt idx="35">
                  <c:v>80.102295466638608</c:v>
                </c:pt>
                <c:pt idx="36">
                  <c:v>80.762011679161304</c:v>
                </c:pt>
                <c:pt idx="37">
                  <c:v>81.533151097819882</c:v>
                </c:pt>
                <c:pt idx="38">
                  <c:v>82.415713722614385</c:v>
                </c:pt>
                <c:pt idx="39">
                  <c:v>83.409699553544769</c:v>
                </c:pt>
                <c:pt idx="40">
                  <c:v>84.515108590611064</c:v>
                </c:pt>
                <c:pt idx="41">
                  <c:v>85.731940833813269</c:v>
                </c:pt>
                <c:pt idx="42">
                  <c:v>87.06019628315137</c:v>
                </c:pt>
                <c:pt idx="43">
                  <c:v>88.499874938625368</c:v>
                </c:pt>
                <c:pt idx="44">
                  <c:v>90.050976800235262</c:v>
                </c:pt>
                <c:pt idx="45">
                  <c:v>91.713501867981066</c:v>
                </c:pt>
                <c:pt idx="46">
                  <c:v>93.48745014186278</c:v>
                </c:pt>
                <c:pt idx="47">
                  <c:v>95.372821621880391</c:v>
                </c:pt>
                <c:pt idx="48">
                  <c:v>97.369616308033898</c:v>
                </c:pt>
                <c:pt idx="49">
                  <c:v>99.477834200323315</c:v>
                </c:pt>
                <c:pt idx="50">
                  <c:v>101.69747529874863</c:v>
                </c:pt>
                <c:pt idx="51">
                  <c:v>104.02853960330984</c:v>
                </c:pt>
                <c:pt idx="52">
                  <c:v>106.47102711400696</c:v>
                </c:pt>
                <c:pt idx="53">
                  <c:v>109.02493783083997</c:v>
                </c:pt>
                <c:pt idx="54">
                  <c:v>111.6902717538089</c:v>
                </c:pt>
                <c:pt idx="55">
                  <c:v>114.46702888291372</c:v>
                </c:pt>
                <c:pt idx="56">
                  <c:v>117.35520921815444</c:v>
                </c:pt>
                <c:pt idx="57">
                  <c:v>120.35481275953107</c:v>
                </c:pt>
                <c:pt idx="58">
                  <c:v>123.4658395070436</c:v>
                </c:pt>
                <c:pt idx="59">
                  <c:v>126.68828946069203</c:v>
                </c:pt>
                <c:pt idx="60">
                  <c:v>130.02216262047637</c:v>
                </c:pt>
                <c:pt idx="61">
                  <c:v>133.46745898639659</c:v>
                </c:pt>
                <c:pt idx="62">
                  <c:v>137.02417855845272</c:v>
                </c:pt>
              </c:numCache>
            </c:numRef>
          </c:yVal>
          <c:smooth val="1"/>
        </c:ser>
        <c:ser>
          <c:idx val="1"/>
          <c:order val="1"/>
          <c:tx>
            <c:v>Pg2</c:v>
          </c:tx>
          <c:spPr>
            <a:ln>
              <a:solidFill>
                <a:srgbClr val="FF0000"/>
              </a:solidFill>
            </a:ln>
          </c:spPr>
          <c:marker>
            <c:symbol val="none"/>
          </c:marker>
          <c:xVal>
            <c:numRef>
              <c:f>Feuil1!$N$2:$N$64</c:f>
              <c:numCache>
                <c:formatCode>General</c:formatCode>
                <c:ptCount val="63"/>
                <c:pt idx="0">
                  <c:v>1</c:v>
                </c:pt>
                <c:pt idx="1">
                  <c:v>1.05</c:v>
                </c:pt>
                <c:pt idx="2">
                  <c:v>1.1000000000000001</c:v>
                </c:pt>
                <c:pt idx="3">
                  <c:v>1.1500000000000001</c:v>
                </c:pt>
                <c:pt idx="4">
                  <c:v>1.2000000000000002</c:v>
                </c:pt>
                <c:pt idx="5">
                  <c:v>1.2500000000000002</c:v>
                </c:pt>
                <c:pt idx="6">
                  <c:v>1.3000000000000003</c:v>
                </c:pt>
                <c:pt idx="7">
                  <c:v>1.3500000000000003</c:v>
                </c:pt>
                <c:pt idx="8">
                  <c:v>1.4000000000000004</c:v>
                </c:pt>
                <c:pt idx="9">
                  <c:v>1.4500000000000004</c:v>
                </c:pt>
                <c:pt idx="10">
                  <c:v>1.5000000000000004</c:v>
                </c:pt>
                <c:pt idx="11">
                  <c:v>1.5500000000000005</c:v>
                </c:pt>
                <c:pt idx="12">
                  <c:v>1.6000000000000005</c:v>
                </c:pt>
                <c:pt idx="13">
                  <c:v>1.6500000000000006</c:v>
                </c:pt>
                <c:pt idx="14">
                  <c:v>1.7000000000000006</c:v>
                </c:pt>
                <c:pt idx="15">
                  <c:v>1.7500000000000007</c:v>
                </c:pt>
                <c:pt idx="16">
                  <c:v>1.8000000000000007</c:v>
                </c:pt>
                <c:pt idx="17">
                  <c:v>1.8500000000000008</c:v>
                </c:pt>
                <c:pt idx="18">
                  <c:v>1.9000000000000008</c:v>
                </c:pt>
                <c:pt idx="19">
                  <c:v>1.9500000000000008</c:v>
                </c:pt>
                <c:pt idx="20">
                  <c:v>2.0000000000000009</c:v>
                </c:pt>
                <c:pt idx="21">
                  <c:v>2.0500000000000007</c:v>
                </c:pt>
                <c:pt idx="22">
                  <c:v>2.1000000000000005</c:v>
                </c:pt>
                <c:pt idx="23">
                  <c:v>2.1500000000000004</c:v>
                </c:pt>
                <c:pt idx="24">
                  <c:v>2.2000000000000002</c:v>
                </c:pt>
                <c:pt idx="25">
                  <c:v>2.25</c:v>
                </c:pt>
                <c:pt idx="26">
                  <c:v>2.2999999999999998</c:v>
                </c:pt>
                <c:pt idx="27">
                  <c:v>2.3499999999999996</c:v>
                </c:pt>
                <c:pt idx="28">
                  <c:v>2.3999999999999995</c:v>
                </c:pt>
                <c:pt idx="29">
                  <c:v>2.4499999999999993</c:v>
                </c:pt>
                <c:pt idx="30">
                  <c:v>2.4999999999999991</c:v>
                </c:pt>
                <c:pt idx="31">
                  <c:v>2.5499999999999989</c:v>
                </c:pt>
                <c:pt idx="32">
                  <c:v>2.5999999999999988</c:v>
                </c:pt>
                <c:pt idx="33">
                  <c:v>2.6499999999999986</c:v>
                </c:pt>
                <c:pt idx="34">
                  <c:v>2.6999999999999984</c:v>
                </c:pt>
                <c:pt idx="35">
                  <c:v>2.7499999999999982</c:v>
                </c:pt>
                <c:pt idx="36">
                  <c:v>2.799999999999998</c:v>
                </c:pt>
                <c:pt idx="37">
                  <c:v>2.8499999999999979</c:v>
                </c:pt>
                <c:pt idx="38">
                  <c:v>2.8999999999999977</c:v>
                </c:pt>
                <c:pt idx="39">
                  <c:v>2.9499999999999975</c:v>
                </c:pt>
                <c:pt idx="40">
                  <c:v>2.9999999999999973</c:v>
                </c:pt>
                <c:pt idx="41">
                  <c:v>3.0499999999999972</c:v>
                </c:pt>
                <c:pt idx="42">
                  <c:v>3.099999999999997</c:v>
                </c:pt>
                <c:pt idx="43">
                  <c:v>3.1499999999999968</c:v>
                </c:pt>
                <c:pt idx="44">
                  <c:v>3.1999999999999966</c:v>
                </c:pt>
                <c:pt idx="45">
                  <c:v>3.2499999999999964</c:v>
                </c:pt>
                <c:pt idx="46">
                  <c:v>3.2999999999999963</c:v>
                </c:pt>
                <c:pt idx="47">
                  <c:v>3.3499999999999961</c:v>
                </c:pt>
                <c:pt idx="48">
                  <c:v>3.3999999999999959</c:v>
                </c:pt>
                <c:pt idx="49">
                  <c:v>3.4499999999999957</c:v>
                </c:pt>
                <c:pt idx="50">
                  <c:v>3.4999999999999956</c:v>
                </c:pt>
                <c:pt idx="51">
                  <c:v>3.5499999999999954</c:v>
                </c:pt>
                <c:pt idx="52">
                  <c:v>3.5999999999999952</c:v>
                </c:pt>
                <c:pt idx="53">
                  <c:v>3.649999999999995</c:v>
                </c:pt>
                <c:pt idx="54">
                  <c:v>3.6999999999999948</c:v>
                </c:pt>
                <c:pt idx="55">
                  <c:v>3.7499999999999947</c:v>
                </c:pt>
                <c:pt idx="56">
                  <c:v>3.7999999999999945</c:v>
                </c:pt>
                <c:pt idx="57">
                  <c:v>3.8499999999999943</c:v>
                </c:pt>
                <c:pt idx="58">
                  <c:v>3.8999999999999941</c:v>
                </c:pt>
                <c:pt idx="59">
                  <c:v>3.949999999999994</c:v>
                </c:pt>
                <c:pt idx="60">
                  <c:v>3.9999999999999938</c:v>
                </c:pt>
                <c:pt idx="61">
                  <c:v>4.0499999999999936</c:v>
                </c:pt>
                <c:pt idx="62">
                  <c:v>4.0999999999999934</c:v>
                </c:pt>
              </c:numCache>
            </c:numRef>
          </c:xVal>
          <c:yVal>
            <c:numRef>
              <c:f>Feuil1!$AM$2:$AM$64</c:f>
              <c:numCache>
                <c:formatCode>0.00</c:formatCode>
                <c:ptCount val="63"/>
                <c:pt idx="0">
                  <c:v>162.02828051470934</c:v>
                </c:pt>
                <c:pt idx="1">
                  <c:v>158.23180879434395</c:v>
                </c:pt>
                <c:pt idx="2">
                  <c:v>154.7250023036155</c:v>
                </c:pt>
                <c:pt idx="3">
                  <c:v>151.49662653131085</c:v>
                </c:pt>
                <c:pt idx="4">
                  <c:v>148.53590803828754</c:v>
                </c:pt>
                <c:pt idx="5">
                  <c:v>145.83251321883964</c:v>
                </c:pt>
                <c:pt idx="6">
                  <c:v>143.37652816276267</c:v>
                </c:pt>
                <c:pt idx="7">
                  <c:v>141.15843955444171</c:v>
                </c:pt>
                <c:pt idx="8">
                  <c:v>139.16911654936112</c:v>
                </c:pt>
                <c:pt idx="9">
                  <c:v>137.39979357222131</c:v>
                </c:pt>
                <c:pt idx="10">
                  <c:v>135.84205398437209</c:v>
                </c:pt>
                <c:pt idx="11">
                  <c:v>134.48781457155181</c:v>
                </c:pt>
                <c:pt idx="12">
                  <c:v>133.32931080597635</c:v>
                </c:pt>
                <c:pt idx="13">
                  <c:v>132.35908283966828</c:v>
                </c:pt>
                <c:pt idx="14">
                  <c:v>131.56996218856807</c:v>
                </c:pt>
                <c:pt idx="15">
                  <c:v>130.95505906944507</c:v>
                </c:pt>
                <c:pt idx="16">
                  <c:v>130.50775035393221</c:v>
                </c:pt>
                <c:pt idx="17">
                  <c:v>130.22166810616437</c:v>
                </c:pt>
                <c:pt idx="18">
                  <c:v>130.09068867251139</c:v>
                </c:pt>
                <c:pt idx="19">
                  <c:v>130.10892229377663</c:v>
                </c:pt>
                <c:pt idx="20">
                  <c:v>130.27070321198886</c:v>
                </c:pt>
                <c:pt idx="21">
                  <c:v>130.57058024555769</c:v>
                </c:pt>
                <c:pt idx="22">
                  <c:v>131.00330780809963</c:v>
                </c:pt>
                <c:pt idx="23">
                  <c:v>131.56383734767945</c:v>
                </c:pt>
                <c:pt idx="24">
                  <c:v>132.24730918455813</c:v>
                </c:pt>
                <c:pt idx="25">
                  <c:v>133.04904472679974</c:v>
                </c:pt>
                <c:pt idx="26">
                  <c:v>133.96453904427</c:v>
                </c:pt>
                <c:pt idx="27">
                  <c:v>134.98945378266833</c:v>
                </c:pt>
                <c:pt idx="28">
                  <c:v>136.11961040027145</c:v>
                </c:pt>
                <c:pt idx="29">
                  <c:v>137.35098371104289</c:v>
                </c:pt>
                <c:pt idx="30">
                  <c:v>138.67969571867482</c:v>
                </c:pt>
                <c:pt idx="31">
                  <c:v>140.10200972698786</c:v>
                </c:pt>
                <c:pt idx="32">
                  <c:v>141.61432471292056</c:v>
                </c:pt>
                <c:pt idx="33">
                  <c:v>143.21316994909606</c:v>
                </c:pt>
                <c:pt idx="34">
                  <c:v>144.89519986366582</c:v>
                </c:pt>
                <c:pt idx="35">
                  <c:v>146.65718912579993</c:v>
                </c:pt>
                <c:pt idx="36">
                  <c:v>148.49602794582</c:v>
                </c:pt>
                <c:pt idx="37">
                  <c:v>150.40871757956575</c:v>
                </c:pt>
                <c:pt idx="38">
                  <c:v>152.39236602714061</c:v>
                </c:pt>
                <c:pt idx="39">
                  <c:v>154.44418391670743</c:v>
                </c:pt>
                <c:pt idx="40">
                  <c:v>156.56148056449925</c:v>
                </c:pt>
                <c:pt idx="41">
                  <c:v>158.74166020267398</c:v>
                </c:pt>
                <c:pt idx="42">
                  <c:v>160.98221836708197</c:v>
                </c:pt>
                <c:pt idx="43">
                  <c:v>163.28073843742709</c:v>
                </c:pt>
                <c:pt idx="44">
                  <c:v>165.63488832269314</c:v>
                </c:pt>
                <c:pt idx="45">
                  <c:v>168.04241728507341</c:v>
                </c:pt>
                <c:pt idx="46">
                  <c:v>170.50115289598915</c:v>
                </c:pt>
                <c:pt idx="47">
                  <c:v>173.00899811811036</c:v>
                </c:pt>
                <c:pt idx="48">
                  <c:v>175.56392850760017</c:v>
                </c:pt>
                <c:pt idx="49">
                  <c:v>178.16398953109598</c:v>
                </c:pt>
                <c:pt idx="50">
                  <c:v>180.80729399221892</c:v>
                </c:pt>
                <c:pt idx="51">
                  <c:v>183.4920195626604</c:v>
                </c:pt>
                <c:pt idx="52">
                  <c:v>186.21640641314207</c:v>
                </c:pt>
                <c:pt idx="53">
                  <c:v>188.9787549397808</c:v>
                </c:pt>
                <c:pt idx="54">
                  <c:v>191.7774235816056</c:v>
                </c:pt>
                <c:pt idx="55">
                  <c:v>194.61082672518688</c:v>
                </c:pt>
                <c:pt idx="56">
                  <c:v>197.47743269253363</c:v>
                </c:pt>
                <c:pt idx="57">
                  <c:v>200.37576180859986</c:v>
                </c:pt>
                <c:pt idx="58">
                  <c:v>203.30438454491986</c:v>
                </c:pt>
                <c:pt idx="59">
                  <c:v>206.26191973605833</c:v>
                </c:pt>
                <c:pt idx="60">
                  <c:v>209.24703286572333</c:v>
                </c:pt>
                <c:pt idx="61">
                  <c:v>212.25843441953288</c:v>
                </c:pt>
                <c:pt idx="62">
                  <c:v>215.29487830157814</c:v>
                </c:pt>
              </c:numCache>
            </c:numRef>
          </c:yVal>
          <c:smooth val="1"/>
        </c:ser>
        <c:ser>
          <c:idx val="2"/>
          <c:order val="2"/>
          <c:tx>
            <c:v>Pr1</c:v>
          </c:tx>
          <c:spPr>
            <a:ln>
              <a:solidFill>
                <a:srgbClr val="0000FF"/>
              </a:solidFill>
              <a:prstDash val="sysDash"/>
            </a:ln>
          </c:spPr>
          <c:marker>
            <c:symbol val="none"/>
          </c:marker>
          <c:xVal>
            <c:numRef>
              <c:f>Feuil1!$N$2:$N$64</c:f>
              <c:numCache>
                <c:formatCode>General</c:formatCode>
                <c:ptCount val="63"/>
                <c:pt idx="0">
                  <c:v>1</c:v>
                </c:pt>
                <c:pt idx="1">
                  <c:v>1.05</c:v>
                </c:pt>
                <c:pt idx="2">
                  <c:v>1.1000000000000001</c:v>
                </c:pt>
                <c:pt idx="3">
                  <c:v>1.1500000000000001</c:v>
                </c:pt>
                <c:pt idx="4">
                  <c:v>1.2000000000000002</c:v>
                </c:pt>
                <c:pt idx="5">
                  <c:v>1.2500000000000002</c:v>
                </c:pt>
                <c:pt idx="6">
                  <c:v>1.3000000000000003</c:v>
                </c:pt>
                <c:pt idx="7">
                  <c:v>1.3500000000000003</c:v>
                </c:pt>
                <c:pt idx="8">
                  <c:v>1.4000000000000004</c:v>
                </c:pt>
                <c:pt idx="9">
                  <c:v>1.4500000000000004</c:v>
                </c:pt>
                <c:pt idx="10">
                  <c:v>1.5000000000000004</c:v>
                </c:pt>
                <c:pt idx="11">
                  <c:v>1.5500000000000005</c:v>
                </c:pt>
                <c:pt idx="12">
                  <c:v>1.6000000000000005</c:v>
                </c:pt>
                <c:pt idx="13">
                  <c:v>1.6500000000000006</c:v>
                </c:pt>
                <c:pt idx="14">
                  <c:v>1.7000000000000006</c:v>
                </c:pt>
                <c:pt idx="15">
                  <c:v>1.7500000000000007</c:v>
                </c:pt>
                <c:pt idx="16">
                  <c:v>1.8000000000000007</c:v>
                </c:pt>
                <c:pt idx="17">
                  <c:v>1.8500000000000008</c:v>
                </c:pt>
                <c:pt idx="18">
                  <c:v>1.9000000000000008</c:v>
                </c:pt>
                <c:pt idx="19">
                  <c:v>1.9500000000000008</c:v>
                </c:pt>
                <c:pt idx="20">
                  <c:v>2.0000000000000009</c:v>
                </c:pt>
                <c:pt idx="21">
                  <c:v>2.0500000000000007</c:v>
                </c:pt>
                <c:pt idx="22">
                  <c:v>2.1000000000000005</c:v>
                </c:pt>
                <c:pt idx="23">
                  <c:v>2.1500000000000004</c:v>
                </c:pt>
                <c:pt idx="24">
                  <c:v>2.2000000000000002</c:v>
                </c:pt>
                <c:pt idx="25">
                  <c:v>2.25</c:v>
                </c:pt>
                <c:pt idx="26">
                  <c:v>2.2999999999999998</c:v>
                </c:pt>
                <c:pt idx="27">
                  <c:v>2.3499999999999996</c:v>
                </c:pt>
                <c:pt idx="28">
                  <c:v>2.3999999999999995</c:v>
                </c:pt>
                <c:pt idx="29">
                  <c:v>2.4499999999999993</c:v>
                </c:pt>
                <c:pt idx="30">
                  <c:v>2.4999999999999991</c:v>
                </c:pt>
                <c:pt idx="31">
                  <c:v>2.5499999999999989</c:v>
                </c:pt>
                <c:pt idx="32">
                  <c:v>2.5999999999999988</c:v>
                </c:pt>
                <c:pt idx="33">
                  <c:v>2.6499999999999986</c:v>
                </c:pt>
                <c:pt idx="34">
                  <c:v>2.6999999999999984</c:v>
                </c:pt>
                <c:pt idx="35">
                  <c:v>2.7499999999999982</c:v>
                </c:pt>
                <c:pt idx="36">
                  <c:v>2.799999999999998</c:v>
                </c:pt>
                <c:pt idx="37">
                  <c:v>2.8499999999999979</c:v>
                </c:pt>
                <c:pt idx="38">
                  <c:v>2.8999999999999977</c:v>
                </c:pt>
                <c:pt idx="39">
                  <c:v>2.9499999999999975</c:v>
                </c:pt>
                <c:pt idx="40">
                  <c:v>2.9999999999999973</c:v>
                </c:pt>
                <c:pt idx="41">
                  <c:v>3.0499999999999972</c:v>
                </c:pt>
                <c:pt idx="42">
                  <c:v>3.099999999999997</c:v>
                </c:pt>
                <c:pt idx="43">
                  <c:v>3.1499999999999968</c:v>
                </c:pt>
                <c:pt idx="44">
                  <c:v>3.1999999999999966</c:v>
                </c:pt>
                <c:pt idx="45">
                  <c:v>3.2499999999999964</c:v>
                </c:pt>
                <c:pt idx="46">
                  <c:v>3.2999999999999963</c:v>
                </c:pt>
                <c:pt idx="47">
                  <c:v>3.3499999999999961</c:v>
                </c:pt>
                <c:pt idx="48">
                  <c:v>3.3999999999999959</c:v>
                </c:pt>
                <c:pt idx="49">
                  <c:v>3.4499999999999957</c:v>
                </c:pt>
                <c:pt idx="50">
                  <c:v>3.4999999999999956</c:v>
                </c:pt>
                <c:pt idx="51">
                  <c:v>3.5499999999999954</c:v>
                </c:pt>
                <c:pt idx="52">
                  <c:v>3.5999999999999952</c:v>
                </c:pt>
                <c:pt idx="53">
                  <c:v>3.649999999999995</c:v>
                </c:pt>
                <c:pt idx="54">
                  <c:v>3.6999999999999948</c:v>
                </c:pt>
                <c:pt idx="55">
                  <c:v>3.7499999999999947</c:v>
                </c:pt>
                <c:pt idx="56">
                  <c:v>3.7999999999999945</c:v>
                </c:pt>
                <c:pt idx="57">
                  <c:v>3.8499999999999943</c:v>
                </c:pt>
                <c:pt idx="58">
                  <c:v>3.8999999999999941</c:v>
                </c:pt>
                <c:pt idx="59">
                  <c:v>3.949999999999994</c:v>
                </c:pt>
                <c:pt idx="60">
                  <c:v>3.9999999999999938</c:v>
                </c:pt>
                <c:pt idx="61">
                  <c:v>4.0499999999999936</c:v>
                </c:pt>
                <c:pt idx="62">
                  <c:v>4.0999999999999934</c:v>
                </c:pt>
              </c:numCache>
            </c:numRef>
          </c:xVal>
          <c:yVal>
            <c:numRef>
              <c:f>Feuil1!$AA$2:$AA$64</c:f>
              <c:numCache>
                <c:formatCode>General</c:formatCode>
                <c:ptCount val="63"/>
                <c:pt idx="0">
                  <c:v>50.446677508567461</c:v>
                </c:pt>
                <c:pt idx="1">
                  <c:v>47.206581506333563</c:v>
                </c:pt>
                <c:pt idx="2">
                  <c:v>44.077908710235569</c:v>
                </c:pt>
                <c:pt idx="3">
                  <c:v>41.060659120273471</c:v>
                </c:pt>
                <c:pt idx="4">
                  <c:v>38.154832736447275</c:v>
                </c:pt>
                <c:pt idx="5">
                  <c:v>35.360429558756984</c:v>
                </c:pt>
                <c:pt idx="6">
                  <c:v>32.677449587202602</c:v>
                </c:pt>
                <c:pt idx="7">
                  <c:v>30.105892821784114</c:v>
                </c:pt>
                <c:pt idx="8">
                  <c:v>27.645759262501535</c:v>
                </c:pt>
                <c:pt idx="9">
                  <c:v>25.297048909354857</c:v>
                </c:pt>
                <c:pt idx="10">
                  <c:v>23.059761762344081</c:v>
                </c:pt>
                <c:pt idx="11">
                  <c:v>20.933897821469206</c:v>
                </c:pt>
                <c:pt idx="12">
                  <c:v>18.919457086730237</c:v>
                </c:pt>
                <c:pt idx="13">
                  <c:v>17.016439558127168</c:v>
                </c:pt>
                <c:pt idx="14">
                  <c:v>15.224845235660007</c:v>
                </c:pt>
                <c:pt idx="15">
                  <c:v>13.544674119328745</c:v>
                </c:pt>
                <c:pt idx="16">
                  <c:v>11.975926209133387</c:v>
                </c:pt>
                <c:pt idx="17">
                  <c:v>10.518601505073931</c:v>
                </c:pt>
                <c:pt idx="18">
                  <c:v>9.1727000071503788</c:v>
                </c:pt>
                <c:pt idx="19">
                  <c:v>7.9382217153627286</c:v>
                </c:pt>
                <c:pt idx="20">
                  <c:v>6.8151666297109808</c:v>
                </c:pt>
                <c:pt idx="21">
                  <c:v>5.8035347501951415</c:v>
                </c:pt>
                <c:pt idx="22">
                  <c:v>4.9033260768152029</c:v>
                </c:pt>
                <c:pt idx="23">
                  <c:v>4.1145406095711667</c:v>
                </c:pt>
                <c:pt idx="24">
                  <c:v>3.4371783484630321</c:v>
                </c:pt>
                <c:pt idx="25">
                  <c:v>2.8712392934907998</c:v>
                </c:pt>
                <c:pt idx="26">
                  <c:v>2.4167234446544685</c:v>
                </c:pt>
                <c:pt idx="27">
                  <c:v>2.0736308019540397</c:v>
                </c:pt>
                <c:pt idx="28">
                  <c:v>1.8419613653895128</c:v>
                </c:pt>
                <c:pt idx="29">
                  <c:v>1.7217151349608877</c:v>
                </c:pt>
                <c:pt idx="30">
                  <c:v>1.7128921106681643</c:v>
                </c:pt>
                <c:pt idx="31">
                  <c:v>1.8154922925113428</c:v>
                </c:pt>
                <c:pt idx="32">
                  <c:v>2.0295156804904231</c:v>
                </c:pt>
                <c:pt idx="33">
                  <c:v>2.3549622746054055</c:v>
                </c:pt>
                <c:pt idx="34">
                  <c:v>2.7918320748562895</c:v>
                </c:pt>
                <c:pt idx="35">
                  <c:v>3.3401250812430758</c:v>
                </c:pt>
                <c:pt idx="36">
                  <c:v>3.9998412937657633</c:v>
                </c:pt>
                <c:pt idx="37">
                  <c:v>4.7709807124243531</c:v>
                </c:pt>
                <c:pt idx="38">
                  <c:v>5.6535433372188439</c:v>
                </c:pt>
                <c:pt idx="39">
                  <c:v>6.6475291681492372</c:v>
                </c:pt>
                <c:pt idx="40">
                  <c:v>7.7529382052155338</c:v>
                </c:pt>
                <c:pt idx="41">
                  <c:v>8.9697704484177301</c:v>
                </c:pt>
                <c:pt idx="42">
                  <c:v>10.29802589775583</c:v>
                </c:pt>
                <c:pt idx="43">
                  <c:v>11.737704553229829</c:v>
                </c:pt>
                <c:pt idx="44">
                  <c:v>13.288806414839732</c:v>
                </c:pt>
                <c:pt idx="45">
                  <c:v>14.951331482585536</c:v>
                </c:pt>
                <c:pt idx="46">
                  <c:v>16.725279756467245</c:v>
                </c:pt>
                <c:pt idx="47">
                  <c:v>18.610651236484852</c:v>
                </c:pt>
                <c:pt idx="48">
                  <c:v>20.607445922638362</c:v>
                </c:pt>
                <c:pt idx="49">
                  <c:v>22.715663814927776</c:v>
                </c:pt>
                <c:pt idx="50">
                  <c:v>24.93530491335309</c:v>
                </c:pt>
                <c:pt idx="51">
                  <c:v>27.266369217914303</c:v>
                </c:pt>
                <c:pt idx="52">
                  <c:v>29.708856728611423</c:v>
                </c:pt>
                <c:pt idx="53">
                  <c:v>32.262767445444439</c:v>
                </c:pt>
                <c:pt idx="54">
                  <c:v>34.928101368413358</c:v>
                </c:pt>
                <c:pt idx="55">
                  <c:v>37.704858497518181</c:v>
                </c:pt>
                <c:pt idx="56">
                  <c:v>40.593038832758907</c:v>
                </c:pt>
                <c:pt idx="57">
                  <c:v>43.592642374135536</c:v>
                </c:pt>
                <c:pt idx="58">
                  <c:v>46.703669121648062</c:v>
                </c:pt>
                <c:pt idx="59">
                  <c:v>49.926119075296498</c:v>
                </c:pt>
                <c:pt idx="60">
                  <c:v>53.259992235080823</c:v>
                </c:pt>
                <c:pt idx="61">
                  <c:v>56.705288601001065</c:v>
                </c:pt>
                <c:pt idx="62">
                  <c:v>60.26200817305719</c:v>
                </c:pt>
              </c:numCache>
            </c:numRef>
          </c:yVal>
          <c:smooth val="1"/>
        </c:ser>
        <c:ser>
          <c:idx val="3"/>
          <c:order val="3"/>
          <c:tx>
            <c:v>Pr2</c:v>
          </c:tx>
          <c:spPr>
            <a:ln>
              <a:solidFill>
                <a:srgbClr val="FF0000"/>
              </a:solidFill>
              <a:prstDash val="sysDash"/>
            </a:ln>
          </c:spPr>
          <c:marker>
            <c:symbol val="none"/>
          </c:marker>
          <c:xVal>
            <c:numRef>
              <c:f>Feuil1!$N$2:$N$64</c:f>
              <c:numCache>
                <c:formatCode>General</c:formatCode>
                <c:ptCount val="63"/>
                <c:pt idx="0">
                  <c:v>1</c:v>
                </c:pt>
                <c:pt idx="1">
                  <c:v>1.05</c:v>
                </c:pt>
                <c:pt idx="2">
                  <c:v>1.1000000000000001</c:v>
                </c:pt>
                <c:pt idx="3">
                  <c:v>1.1500000000000001</c:v>
                </c:pt>
                <c:pt idx="4">
                  <c:v>1.2000000000000002</c:v>
                </c:pt>
                <c:pt idx="5">
                  <c:v>1.2500000000000002</c:v>
                </c:pt>
                <c:pt idx="6">
                  <c:v>1.3000000000000003</c:v>
                </c:pt>
                <c:pt idx="7">
                  <c:v>1.3500000000000003</c:v>
                </c:pt>
                <c:pt idx="8">
                  <c:v>1.4000000000000004</c:v>
                </c:pt>
                <c:pt idx="9">
                  <c:v>1.4500000000000004</c:v>
                </c:pt>
                <c:pt idx="10">
                  <c:v>1.5000000000000004</c:v>
                </c:pt>
                <c:pt idx="11">
                  <c:v>1.5500000000000005</c:v>
                </c:pt>
                <c:pt idx="12">
                  <c:v>1.6000000000000005</c:v>
                </c:pt>
                <c:pt idx="13">
                  <c:v>1.6500000000000006</c:v>
                </c:pt>
                <c:pt idx="14">
                  <c:v>1.7000000000000006</c:v>
                </c:pt>
                <c:pt idx="15">
                  <c:v>1.7500000000000007</c:v>
                </c:pt>
                <c:pt idx="16">
                  <c:v>1.8000000000000007</c:v>
                </c:pt>
                <c:pt idx="17">
                  <c:v>1.8500000000000008</c:v>
                </c:pt>
                <c:pt idx="18">
                  <c:v>1.9000000000000008</c:v>
                </c:pt>
                <c:pt idx="19">
                  <c:v>1.9500000000000008</c:v>
                </c:pt>
                <c:pt idx="20">
                  <c:v>2.0000000000000009</c:v>
                </c:pt>
                <c:pt idx="21">
                  <c:v>2.0500000000000007</c:v>
                </c:pt>
                <c:pt idx="22">
                  <c:v>2.1000000000000005</c:v>
                </c:pt>
                <c:pt idx="23">
                  <c:v>2.1500000000000004</c:v>
                </c:pt>
                <c:pt idx="24">
                  <c:v>2.2000000000000002</c:v>
                </c:pt>
                <c:pt idx="25">
                  <c:v>2.25</c:v>
                </c:pt>
                <c:pt idx="26">
                  <c:v>2.2999999999999998</c:v>
                </c:pt>
                <c:pt idx="27">
                  <c:v>2.3499999999999996</c:v>
                </c:pt>
                <c:pt idx="28">
                  <c:v>2.3999999999999995</c:v>
                </c:pt>
                <c:pt idx="29">
                  <c:v>2.4499999999999993</c:v>
                </c:pt>
                <c:pt idx="30">
                  <c:v>2.4999999999999991</c:v>
                </c:pt>
                <c:pt idx="31">
                  <c:v>2.5499999999999989</c:v>
                </c:pt>
                <c:pt idx="32">
                  <c:v>2.5999999999999988</c:v>
                </c:pt>
                <c:pt idx="33">
                  <c:v>2.6499999999999986</c:v>
                </c:pt>
                <c:pt idx="34">
                  <c:v>2.6999999999999984</c:v>
                </c:pt>
                <c:pt idx="35">
                  <c:v>2.7499999999999982</c:v>
                </c:pt>
                <c:pt idx="36">
                  <c:v>2.799999999999998</c:v>
                </c:pt>
                <c:pt idx="37">
                  <c:v>2.8499999999999979</c:v>
                </c:pt>
                <c:pt idx="38">
                  <c:v>2.8999999999999977</c:v>
                </c:pt>
                <c:pt idx="39">
                  <c:v>2.9499999999999975</c:v>
                </c:pt>
                <c:pt idx="40">
                  <c:v>2.9999999999999973</c:v>
                </c:pt>
                <c:pt idx="41">
                  <c:v>3.0499999999999972</c:v>
                </c:pt>
                <c:pt idx="42">
                  <c:v>3.099999999999997</c:v>
                </c:pt>
                <c:pt idx="43">
                  <c:v>3.1499999999999968</c:v>
                </c:pt>
                <c:pt idx="44">
                  <c:v>3.1999999999999966</c:v>
                </c:pt>
                <c:pt idx="45">
                  <c:v>3.2499999999999964</c:v>
                </c:pt>
                <c:pt idx="46">
                  <c:v>3.2999999999999963</c:v>
                </c:pt>
                <c:pt idx="47">
                  <c:v>3.3499999999999961</c:v>
                </c:pt>
                <c:pt idx="48">
                  <c:v>3.3999999999999959</c:v>
                </c:pt>
                <c:pt idx="49">
                  <c:v>3.4499999999999957</c:v>
                </c:pt>
                <c:pt idx="50">
                  <c:v>3.4999999999999956</c:v>
                </c:pt>
                <c:pt idx="51">
                  <c:v>3.5499999999999954</c:v>
                </c:pt>
                <c:pt idx="52">
                  <c:v>3.5999999999999952</c:v>
                </c:pt>
                <c:pt idx="53">
                  <c:v>3.649999999999995</c:v>
                </c:pt>
                <c:pt idx="54">
                  <c:v>3.6999999999999948</c:v>
                </c:pt>
                <c:pt idx="55">
                  <c:v>3.7499999999999947</c:v>
                </c:pt>
                <c:pt idx="56">
                  <c:v>3.7999999999999945</c:v>
                </c:pt>
                <c:pt idx="57">
                  <c:v>3.8499999999999943</c:v>
                </c:pt>
                <c:pt idx="58">
                  <c:v>3.8999999999999941</c:v>
                </c:pt>
                <c:pt idx="59">
                  <c:v>3.949999999999994</c:v>
                </c:pt>
                <c:pt idx="60">
                  <c:v>3.9999999999999938</c:v>
                </c:pt>
                <c:pt idx="61">
                  <c:v>4.0499999999999936</c:v>
                </c:pt>
                <c:pt idx="62">
                  <c:v>4.0999999999999934</c:v>
                </c:pt>
              </c:numCache>
            </c:numRef>
          </c:xVal>
          <c:yVal>
            <c:numRef>
              <c:f>Feuil1!$AN$2:$AN$64</c:f>
              <c:numCache>
                <c:formatCode>General</c:formatCode>
                <c:ptCount val="63"/>
                <c:pt idx="0">
                  <c:v>44.110933728553491</c:v>
                </c:pt>
                <c:pt idx="1">
                  <c:v>40.314462008188116</c:v>
                </c:pt>
                <c:pt idx="2">
                  <c:v>36.807655517459665</c:v>
                </c:pt>
                <c:pt idx="3">
                  <c:v>33.579279745155027</c:v>
                </c:pt>
                <c:pt idx="4">
                  <c:v>30.618561252131702</c:v>
                </c:pt>
                <c:pt idx="5">
                  <c:v>27.915166432683812</c:v>
                </c:pt>
                <c:pt idx="6">
                  <c:v>25.459181376606846</c:v>
                </c:pt>
                <c:pt idx="7">
                  <c:v>23.241092768285888</c:v>
                </c:pt>
                <c:pt idx="8">
                  <c:v>21.251769763205274</c:v>
                </c:pt>
                <c:pt idx="9">
                  <c:v>19.482446786065466</c:v>
                </c:pt>
                <c:pt idx="10">
                  <c:v>17.924707198216264</c:v>
                </c:pt>
                <c:pt idx="11">
                  <c:v>16.570467785395962</c:v>
                </c:pt>
                <c:pt idx="12">
                  <c:v>15.411964019820527</c:v>
                </c:pt>
                <c:pt idx="13">
                  <c:v>14.441736053512445</c:v>
                </c:pt>
                <c:pt idx="14">
                  <c:v>13.652615402412227</c:v>
                </c:pt>
                <c:pt idx="15">
                  <c:v>13.037712283289224</c:v>
                </c:pt>
                <c:pt idx="16">
                  <c:v>12.590403567776363</c:v>
                </c:pt>
                <c:pt idx="17">
                  <c:v>12.30432132000853</c:v>
                </c:pt>
                <c:pt idx="18">
                  <c:v>12.173341886355557</c:v>
                </c:pt>
                <c:pt idx="19">
                  <c:v>12.191575507620797</c:v>
                </c:pt>
                <c:pt idx="20">
                  <c:v>12.353356425833022</c:v>
                </c:pt>
                <c:pt idx="21">
                  <c:v>12.65323345940187</c:v>
                </c:pt>
                <c:pt idx="22">
                  <c:v>13.085961021943811</c:v>
                </c:pt>
                <c:pt idx="23">
                  <c:v>13.646490561523613</c:v>
                </c:pt>
                <c:pt idx="24">
                  <c:v>14.329962398402301</c:v>
                </c:pt>
                <c:pt idx="25">
                  <c:v>15.131697940643903</c:v>
                </c:pt>
                <c:pt idx="26">
                  <c:v>16.047192258114173</c:v>
                </c:pt>
                <c:pt idx="27">
                  <c:v>17.072106996512495</c:v>
                </c:pt>
                <c:pt idx="28">
                  <c:v>18.202263614115616</c:v>
                </c:pt>
                <c:pt idx="29">
                  <c:v>19.43363692488705</c:v>
                </c:pt>
                <c:pt idx="30">
                  <c:v>20.762348932518982</c:v>
                </c:pt>
                <c:pt idx="31">
                  <c:v>22.184662940832023</c:v>
                </c:pt>
                <c:pt idx="32">
                  <c:v>23.696977926764724</c:v>
                </c:pt>
                <c:pt idx="33">
                  <c:v>25.295823162940216</c:v>
                </c:pt>
                <c:pt idx="34">
                  <c:v>26.977853077510005</c:v>
                </c:pt>
                <c:pt idx="35">
                  <c:v>28.73984233964411</c:v>
                </c:pt>
                <c:pt idx="36">
                  <c:v>30.578681159664168</c:v>
                </c:pt>
                <c:pt idx="37">
                  <c:v>32.491370793409921</c:v>
                </c:pt>
                <c:pt idx="38">
                  <c:v>34.475019240984764</c:v>
                </c:pt>
                <c:pt idx="39">
                  <c:v>36.526837130551591</c:v>
                </c:pt>
                <c:pt idx="40">
                  <c:v>38.644133778343416</c:v>
                </c:pt>
                <c:pt idx="41">
                  <c:v>40.824313416518144</c:v>
                </c:pt>
                <c:pt idx="42">
                  <c:v>43.064871580926123</c:v>
                </c:pt>
                <c:pt idx="43">
                  <c:v>45.363391651271272</c:v>
                </c:pt>
                <c:pt idx="44">
                  <c:v>47.717541536537325</c:v>
                </c:pt>
                <c:pt idx="45">
                  <c:v>50.125070498917587</c:v>
                </c:pt>
                <c:pt idx="46">
                  <c:v>52.583806109833326</c:v>
                </c:pt>
                <c:pt idx="47">
                  <c:v>55.091651331954523</c:v>
                </c:pt>
                <c:pt idx="48">
                  <c:v>57.646581721444335</c:v>
                </c:pt>
                <c:pt idx="49">
                  <c:v>60.246642744940146</c:v>
                </c:pt>
                <c:pt idx="50">
                  <c:v>62.889947206063077</c:v>
                </c:pt>
                <c:pt idx="51">
                  <c:v>65.57467277650457</c:v>
                </c:pt>
                <c:pt idx="52">
                  <c:v>68.299059626986235</c:v>
                </c:pt>
                <c:pt idx="53">
                  <c:v>71.061408153624967</c:v>
                </c:pt>
                <c:pt idx="54">
                  <c:v>73.860076795449771</c:v>
                </c:pt>
                <c:pt idx="55">
                  <c:v>76.69347993903105</c:v>
                </c:pt>
                <c:pt idx="56">
                  <c:v>79.560085906377779</c:v>
                </c:pt>
                <c:pt idx="57">
                  <c:v>82.458415022444029</c:v>
                </c:pt>
                <c:pt idx="58">
                  <c:v>85.387037758764038</c:v>
                </c:pt>
                <c:pt idx="59">
                  <c:v>88.344572949902499</c:v>
                </c:pt>
                <c:pt idx="60">
                  <c:v>91.329686079567495</c:v>
                </c:pt>
                <c:pt idx="61">
                  <c:v>94.341087633377057</c:v>
                </c:pt>
                <c:pt idx="62">
                  <c:v>97.377531515422319</c:v>
                </c:pt>
              </c:numCache>
            </c:numRef>
          </c:yVal>
          <c:smooth val="1"/>
        </c:ser>
        <c:dLbls>
          <c:showLegendKey val="0"/>
          <c:showVal val="0"/>
          <c:showCatName val="0"/>
          <c:showSerName val="0"/>
          <c:showPercent val="0"/>
          <c:showBubbleSize val="0"/>
        </c:dLbls>
        <c:axId val="191650816"/>
        <c:axId val="191656704"/>
      </c:scatterChart>
      <c:valAx>
        <c:axId val="191650816"/>
        <c:scaling>
          <c:orientation val="minMax"/>
          <c:max val="3.5"/>
          <c:min val="1"/>
        </c:scaling>
        <c:delete val="0"/>
        <c:axPos val="b"/>
        <c:numFmt formatCode="General" sourceLinked="1"/>
        <c:majorTickMark val="out"/>
        <c:minorTickMark val="none"/>
        <c:tickLblPos val="nextTo"/>
        <c:crossAx val="191656704"/>
        <c:crosses val="autoZero"/>
        <c:crossBetween val="midCat"/>
        <c:majorUnit val="0.5"/>
      </c:valAx>
      <c:valAx>
        <c:axId val="191656704"/>
        <c:scaling>
          <c:orientation val="minMax"/>
          <c:max val="190"/>
          <c:min val="0"/>
        </c:scaling>
        <c:delete val="0"/>
        <c:axPos val="l"/>
        <c:majorGridlines/>
        <c:numFmt formatCode="General" sourceLinked="1"/>
        <c:majorTickMark val="out"/>
        <c:minorTickMark val="none"/>
        <c:tickLblPos val="nextTo"/>
        <c:crossAx val="191650816"/>
        <c:crosses val="autoZero"/>
        <c:crossBetween val="midCat"/>
        <c:majorUnit val="50"/>
      </c:valAx>
    </c:plotArea>
    <c:legend>
      <c:legendPos val="r"/>
      <c:layout>
        <c:manualLayout>
          <c:xMode val="edge"/>
          <c:yMode val="edge"/>
          <c:x val="7.1161466993309566E-2"/>
          <c:y val="3.4505408442876896E-2"/>
          <c:w val="0.79581423627129944"/>
          <c:h val="0.11636579479914891"/>
        </c:manualLayout>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0.01543</cdr:x>
      <cdr:y>0.00658</cdr:y>
    </cdr:from>
    <cdr:to>
      <cdr:x>0.08194</cdr:x>
      <cdr:y>0.99671</cdr:y>
    </cdr:to>
    <cdr:sp macro="" textlink="">
      <cdr:nvSpPr>
        <cdr:cNvPr id="2" name="Rectangle 1"/>
        <cdr:cNvSpPr/>
      </cdr:nvSpPr>
      <cdr:spPr>
        <a:xfrm xmlns:a="http://schemas.openxmlformats.org/drawingml/2006/main">
          <a:off x="88903" y="18069"/>
          <a:ext cx="383145" cy="2718989"/>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0.52942</cdr:x>
      <cdr:y>0.49866</cdr:y>
    </cdr:from>
    <cdr:to>
      <cdr:x>0.5869</cdr:x>
      <cdr:y>0.49866</cdr:y>
    </cdr:to>
    <cdr:cxnSp macro="">
      <cdr:nvCxnSpPr>
        <cdr:cNvPr id="5" name="Connecteur droit avec flèche 4"/>
        <cdr:cNvCxnSpPr/>
      </cdr:nvCxnSpPr>
      <cdr:spPr>
        <a:xfrm xmlns:a="http://schemas.openxmlformats.org/drawingml/2006/main" flipH="1">
          <a:off x="4193676" y="1316686"/>
          <a:ext cx="455351" cy="0"/>
        </a:xfrm>
        <a:prstGeom xmlns:a="http://schemas.openxmlformats.org/drawingml/2006/main" prst="straightConnector1">
          <a:avLst/>
        </a:prstGeom>
        <a:ln xmlns:a="http://schemas.openxmlformats.org/drawingml/2006/main" w="28575">
          <a:solidFill>
            <a:schemeClr val="tx1"/>
          </a:solidFill>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0.01543</cdr:x>
      <cdr:y>0.00658</cdr:y>
    </cdr:from>
    <cdr:to>
      <cdr:x>0.08194</cdr:x>
      <cdr:y>0.99671</cdr:y>
    </cdr:to>
    <cdr:sp macro="" textlink="">
      <cdr:nvSpPr>
        <cdr:cNvPr id="2" name="Rectangle 1"/>
        <cdr:cNvSpPr/>
      </cdr:nvSpPr>
      <cdr:spPr>
        <a:xfrm xmlns:a="http://schemas.openxmlformats.org/drawingml/2006/main">
          <a:off x="88903" y="18069"/>
          <a:ext cx="383145" cy="2718989"/>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0.52942</cdr:x>
      <cdr:y>0.49866</cdr:y>
    </cdr:from>
    <cdr:to>
      <cdr:x>0.5869</cdr:x>
      <cdr:y>0.49866</cdr:y>
    </cdr:to>
    <cdr:cxnSp macro="">
      <cdr:nvCxnSpPr>
        <cdr:cNvPr id="5" name="Connecteur droit avec flèche 4"/>
        <cdr:cNvCxnSpPr/>
      </cdr:nvCxnSpPr>
      <cdr:spPr>
        <a:xfrm xmlns:a="http://schemas.openxmlformats.org/drawingml/2006/main" flipH="1">
          <a:off x="4193676" y="1316686"/>
          <a:ext cx="455351" cy="0"/>
        </a:xfrm>
        <a:prstGeom xmlns:a="http://schemas.openxmlformats.org/drawingml/2006/main" prst="straightConnector1">
          <a:avLst/>
        </a:prstGeom>
        <a:ln xmlns:a="http://schemas.openxmlformats.org/drawingml/2006/main" w="28575">
          <a:solidFill>
            <a:schemeClr val="tx1"/>
          </a:solidFill>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0.01543</cdr:x>
      <cdr:y>0.00658</cdr:y>
    </cdr:from>
    <cdr:to>
      <cdr:x>0.08194</cdr:x>
      <cdr:y>0.99671</cdr:y>
    </cdr:to>
    <cdr:sp macro="" textlink="">
      <cdr:nvSpPr>
        <cdr:cNvPr id="2" name="Rectangle 1"/>
        <cdr:cNvSpPr/>
      </cdr:nvSpPr>
      <cdr:spPr>
        <a:xfrm xmlns:a="http://schemas.openxmlformats.org/drawingml/2006/main">
          <a:off x="88903" y="18069"/>
          <a:ext cx="383145" cy="2718989"/>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0.34133</cdr:x>
      <cdr:y>0.03098</cdr:y>
    </cdr:from>
    <cdr:to>
      <cdr:x>0.34686</cdr:x>
      <cdr:y>0.03889</cdr:y>
    </cdr:to>
    <cdr:sp macro="" textlink="">
      <cdr:nvSpPr>
        <cdr:cNvPr id="3" name="Ellipse 2"/>
        <cdr:cNvSpPr/>
      </cdr:nvSpPr>
      <cdr:spPr>
        <a:xfrm xmlns:a="http://schemas.openxmlformats.org/drawingml/2006/main">
          <a:off x="2703785" y="81791"/>
          <a:ext cx="43806" cy="20886"/>
        </a:xfrm>
        <a:prstGeom xmlns:a="http://schemas.openxmlformats.org/drawingml/2006/main" prst="ellipse">
          <a:avLst/>
        </a:prstGeom>
        <a:solidFill xmlns:a="http://schemas.openxmlformats.org/drawingml/2006/main">
          <a:schemeClr val="tx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0.52942</cdr:x>
      <cdr:y>0.49866</cdr:y>
    </cdr:from>
    <cdr:to>
      <cdr:x>0.5869</cdr:x>
      <cdr:y>0.49866</cdr:y>
    </cdr:to>
    <cdr:cxnSp macro="">
      <cdr:nvCxnSpPr>
        <cdr:cNvPr id="5" name="Connecteur droit avec flèche 4"/>
        <cdr:cNvCxnSpPr/>
      </cdr:nvCxnSpPr>
      <cdr:spPr>
        <a:xfrm xmlns:a="http://schemas.openxmlformats.org/drawingml/2006/main" flipH="1">
          <a:off x="4193676" y="1316686"/>
          <a:ext cx="455351" cy="0"/>
        </a:xfrm>
        <a:prstGeom xmlns:a="http://schemas.openxmlformats.org/drawingml/2006/main" prst="straightConnector1">
          <a:avLst/>
        </a:prstGeom>
        <a:ln xmlns:a="http://schemas.openxmlformats.org/drawingml/2006/main" w="28575">
          <a:solidFill>
            <a:schemeClr val="tx1"/>
          </a:solidFill>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0.22458</cdr:x>
      <cdr:y>0.06221</cdr:y>
    </cdr:from>
    <cdr:to>
      <cdr:x>0.26695</cdr:x>
      <cdr:y>0.11085</cdr:y>
    </cdr:to>
    <cdr:sp macro="" textlink="">
      <cdr:nvSpPr>
        <cdr:cNvPr id="4" name="ZoneTexte 3"/>
        <cdr:cNvSpPr txBox="1"/>
      </cdr:nvSpPr>
      <cdr:spPr>
        <a:xfrm xmlns:a="http://schemas.openxmlformats.org/drawingml/2006/main">
          <a:off x="1908212" y="276248"/>
          <a:ext cx="360040"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0.39407</cdr:x>
      <cdr:y>0.06221</cdr:y>
    </cdr:from>
    <cdr:to>
      <cdr:x>0.42797</cdr:x>
      <cdr:y>0.11085</cdr:y>
    </cdr:to>
    <cdr:sp macro="" textlink="">
      <cdr:nvSpPr>
        <cdr:cNvPr id="5" name="Rectangle 4"/>
        <cdr:cNvSpPr/>
      </cdr:nvSpPr>
      <cdr:spPr>
        <a:xfrm xmlns:a="http://schemas.openxmlformats.org/drawingml/2006/main">
          <a:off x="3348372" y="276248"/>
          <a:ext cx="288032" cy="21602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0.56356</cdr:x>
      <cdr:y>0.06221</cdr:y>
    </cdr:from>
    <cdr:to>
      <cdr:x>0.59746</cdr:x>
      <cdr:y>0.11085</cdr:y>
    </cdr:to>
    <cdr:sp macro="" textlink="">
      <cdr:nvSpPr>
        <cdr:cNvPr id="6" name="Rectangle 5"/>
        <cdr:cNvSpPr/>
      </cdr:nvSpPr>
      <cdr:spPr>
        <a:xfrm xmlns:a="http://schemas.openxmlformats.org/drawingml/2006/main">
          <a:off x="4788532" y="276248"/>
          <a:ext cx="288032" cy="21602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0.74153</cdr:x>
      <cdr:y>0.06221</cdr:y>
    </cdr:from>
    <cdr:to>
      <cdr:x>0.77542</cdr:x>
      <cdr:y>0.12706</cdr:y>
    </cdr:to>
    <cdr:sp macro="" textlink="">
      <cdr:nvSpPr>
        <cdr:cNvPr id="7" name="Rectangle 6"/>
        <cdr:cNvSpPr/>
      </cdr:nvSpPr>
      <cdr:spPr>
        <a:xfrm xmlns:a="http://schemas.openxmlformats.org/drawingml/2006/main">
          <a:off x="6300700" y="276248"/>
          <a:ext cx="288032" cy="288032"/>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0.55926</cdr:x>
      <cdr:y>0.04641</cdr:y>
    </cdr:from>
    <cdr:to>
      <cdr:x>0.64825</cdr:x>
      <cdr:y>0.12912</cdr:y>
    </cdr:to>
    <cdr:sp macro="" textlink="">
      <cdr:nvSpPr>
        <cdr:cNvPr id="8" name="ZoneTexte 11"/>
        <cdr:cNvSpPr txBox="1"/>
      </cdr:nvSpPr>
      <cdr:spPr>
        <a:xfrm xmlns:a="http://schemas.openxmlformats.org/drawingml/2006/main">
          <a:off x="4752001" y="172697"/>
          <a:ext cx="75614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400" b="1" dirty="0" smtClean="0">
              <a:solidFill>
                <a:srgbClr val="0000FF"/>
              </a:solidFill>
            </a:rPr>
            <a:t>CW P</a:t>
          </a:r>
          <a:r>
            <a:rPr lang="fr-FR" sz="1400" b="1" baseline="-25000" dirty="0" smtClean="0">
              <a:solidFill>
                <a:srgbClr val="0000FF"/>
              </a:solidFill>
            </a:rPr>
            <a:t>r</a:t>
          </a:r>
          <a:r>
            <a:rPr lang="fr-FR" sz="1400" b="1" dirty="0" smtClean="0">
              <a:solidFill>
                <a:srgbClr val="0000FF"/>
              </a:solidFill>
            </a:rPr>
            <a:t> </a:t>
          </a:r>
          <a:endParaRPr lang="fr-FR" sz="1400" b="1" dirty="0">
            <a:solidFill>
              <a:srgbClr val="0000FF"/>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981" cy="497120"/>
          </a:xfrm>
          <a:prstGeom prst="rect">
            <a:avLst/>
          </a:prstGeom>
        </p:spPr>
        <p:txBody>
          <a:bodyPr vert="horz" lIns="90462" tIns="45231" rIns="90462" bIns="45231" rtlCol="0"/>
          <a:lstStyle>
            <a:lvl1pPr algn="l">
              <a:defRPr sz="1200"/>
            </a:lvl1pPr>
          </a:lstStyle>
          <a:p>
            <a:endParaRPr lang="fr-FR"/>
          </a:p>
        </p:txBody>
      </p:sp>
      <p:sp>
        <p:nvSpPr>
          <p:cNvPr id="3" name="Espace réservé de la date 2"/>
          <p:cNvSpPr>
            <a:spLocks noGrp="1"/>
          </p:cNvSpPr>
          <p:nvPr>
            <p:ph type="dt" idx="1"/>
          </p:nvPr>
        </p:nvSpPr>
        <p:spPr>
          <a:xfrm>
            <a:off x="3851714" y="0"/>
            <a:ext cx="2945981" cy="497120"/>
          </a:xfrm>
          <a:prstGeom prst="rect">
            <a:avLst/>
          </a:prstGeom>
        </p:spPr>
        <p:txBody>
          <a:bodyPr vert="horz" lIns="90462" tIns="45231" rIns="90462" bIns="45231" rtlCol="0"/>
          <a:lstStyle>
            <a:lvl1pPr algn="r">
              <a:defRPr sz="1200"/>
            </a:lvl1pPr>
          </a:lstStyle>
          <a:p>
            <a:fld id="{063AA91E-E8B2-4D71-A527-03D904D579A3}" type="datetimeFigureOut">
              <a:rPr lang="fr-FR" smtClean="0"/>
              <a:t>08/11/2018</a:t>
            </a:fld>
            <a:endParaRPr lang="fr-FR"/>
          </a:p>
        </p:txBody>
      </p:sp>
      <p:sp>
        <p:nvSpPr>
          <p:cNvPr id="4" name="Espace réservé de l'image des diapositives 3"/>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0462" tIns="45231" rIns="90462" bIns="45231" rtlCol="0" anchor="ctr"/>
          <a:lstStyle/>
          <a:p>
            <a:endParaRPr lang="fr-FR"/>
          </a:p>
        </p:txBody>
      </p:sp>
      <p:sp>
        <p:nvSpPr>
          <p:cNvPr id="5" name="Espace réservé des commentaires 4"/>
          <p:cNvSpPr>
            <a:spLocks noGrp="1"/>
          </p:cNvSpPr>
          <p:nvPr>
            <p:ph type="body" sz="quarter" idx="3"/>
          </p:nvPr>
        </p:nvSpPr>
        <p:spPr>
          <a:xfrm>
            <a:off x="680083" y="4716347"/>
            <a:ext cx="5439097" cy="4469360"/>
          </a:xfrm>
          <a:prstGeom prst="rect">
            <a:avLst/>
          </a:prstGeom>
        </p:spPr>
        <p:txBody>
          <a:bodyPr vert="horz" lIns="90462" tIns="45231" rIns="90462" bIns="45231"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1120"/>
            <a:ext cx="2945981" cy="497120"/>
          </a:xfrm>
          <a:prstGeom prst="rect">
            <a:avLst/>
          </a:prstGeom>
        </p:spPr>
        <p:txBody>
          <a:bodyPr vert="horz" lIns="90462" tIns="45231" rIns="90462" bIns="45231"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714" y="9431120"/>
            <a:ext cx="2945981" cy="497120"/>
          </a:xfrm>
          <a:prstGeom prst="rect">
            <a:avLst/>
          </a:prstGeom>
        </p:spPr>
        <p:txBody>
          <a:bodyPr vert="horz" lIns="90462" tIns="45231" rIns="90462" bIns="45231" rtlCol="0" anchor="b"/>
          <a:lstStyle>
            <a:lvl1pPr algn="r">
              <a:defRPr sz="1200"/>
            </a:lvl1pPr>
          </a:lstStyle>
          <a:p>
            <a:fld id="{49718C15-9241-4C9A-9520-D1B49BA78E01}" type="slidenum">
              <a:rPr lang="fr-FR" smtClean="0"/>
              <a:t>‹N°›</a:t>
            </a:fld>
            <a:endParaRPr lang="fr-FR"/>
          </a:p>
        </p:txBody>
      </p:sp>
    </p:spTree>
    <p:extLst>
      <p:ext uri="{BB962C8B-B14F-4D97-AF65-F5344CB8AC3E}">
        <p14:creationId xmlns:p14="http://schemas.microsoft.com/office/powerpoint/2010/main" val="1908674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9718C15-9241-4C9A-9520-D1B49BA78E01}" type="slidenum">
              <a:rPr lang="fr-FR" smtClean="0"/>
              <a:t>3</a:t>
            </a:fld>
            <a:endParaRPr lang="fr-FR"/>
          </a:p>
        </p:txBody>
      </p:sp>
    </p:spTree>
    <p:extLst>
      <p:ext uri="{BB962C8B-B14F-4D97-AF65-F5344CB8AC3E}">
        <p14:creationId xmlns:p14="http://schemas.microsoft.com/office/powerpoint/2010/main" val="1818244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9718C15-9241-4C9A-9520-D1B49BA78E01}" type="slidenum">
              <a:rPr lang="fr-FR" smtClean="0"/>
              <a:t>4</a:t>
            </a:fld>
            <a:endParaRPr lang="fr-FR"/>
          </a:p>
        </p:txBody>
      </p:sp>
    </p:spTree>
    <p:extLst>
      <p:ext uri="{BB962C8B-B14F-4D97-AF65-F5344CB8AC3E}">
        <p14:creationId xmlns:p14="http://schemas.microsoft.com/office/powerpoint/2010/main" val="1818244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9718C15-9241-4C9A-9520-D1B49BA78E01}" type="slidenum">
              <a:rPr lang="fr-FR" smtClean="0"/>
              <a:t>5</a:t>
            </a:fld>
            <a:endParaRPr lang="fr-FR"/>
          </a:p>
        </p:txBody>
      </p:sp>
    </p:spTree>
    <p:extLst>
      <p:ext uri="{BB962C8B-B14F-4D97-AF65-F5344CB8AC3E}">
        <p14:creationId xmlns:p14="http://schemas.microsoft.com/office/powerpoint/2010/main" val="1818244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9718C15-9241-4C9A-9520-D1B49BA78E01}" type="slidenum">
              <a:rPr lang="fr-FR" smtClean="0"/>
              <a:t>8</a:t>
            </a:fld>
            <a:endParaRPr lang="fr-FR"/>
          </a:p>
        </p:txBody>
      </p:sp>
    </p:spTree>
    <p:extLst>
      <p:ext uri="{BB962C8B-B14F-4D97-AF65-F5344CB8AC3E}">
        <p14:creationId xmlns:p14="http://schemas.microsoft.com/office/powerpoint/2010/main" val="197530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1F974C8-46F9-4AB3-ACFC-47536A97C2E7}" type="datetimeFigureOut">
              <a:rPr lang="fr-FR" smtClean="0"/>
              <a:t>08/11/2018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13DFC1-F093-4253-AB69-C4D025663024}" type="slidenum">
              <a:rPr lang="fr-FR" smtClean="0"/>
              <a:t>‹N°›</a:t>
            </a:fld>
            <a:endParaRPr lang="fr-FR"/>
          </a:p>
        </p:txBody>
      </p:sp>
    </p:spTree>
    <p:extLst>
      <p:ext uri="{BB962C8B-B14F-4D97-AF65-F5344CB8AC3E}">
        <p14:creationId xmlns:p14="http://schemas.microsoft.com/office/powerpoint/2010/main" val="638947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1F974C8-46F9-4AB3-ACFC-47536A97C2E7}" type="datetimeFigureOut">
              <a:rPr lang="fr-FR" smtClean="0"/>
              <a:t>08/11/2018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13DFC1-F093-4253-AB69-C4D025663024}" type="slidenum">
              <a:rPr lang="fr-FR" smtClean="0"/>
              <a:t>‹N°›</a:t>
            </a:fld>
            <a:endParaRPr lang="fr-FR"/>
          </a:p>
        </p:txBody>
      </p:sp>
    </p:spTree>
    <p:extLst>
      <p:ext uri="{BB962C8B-B14F-4D97-AF65-F5344CB8AC3E}">
        <p14:creationId xmlns:p14="http://schemas.microsoft.com/office/powerpoint/2010/main" val="184763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1F974C8-46F9-4AB3-ACFC-47536A97C2E7}" type="datetimeFigureOut">
              <a:rPr lang="fr-FR" smtClean="0"/>
              <a:t>08/11/2018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13DFC1-F093-4253-AB69-C4D025663024}" type="slidenum">
              <a:rPr lang="fr-FR" smtClean="0"/>
              <a:t>‹N°›</a:t>
            </a:fld>
            <a:endParaRPr lang="fr-FR"/>
          </a:p>
        </p:txBody>
      </p:sp>
    </p:spTree>
    <p:extLst>
      <p:ext uri="{BB962C8B-B14F-4D97-AF65-F5344CB8AC3E}">
        <p14:creationId xmlns:p14="http://schemas.microsoft.com/office/powerpoint/2010/main" val="958407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1F974C8-46F9-4AB3-ACFC-47536A97C2E7}" type="datetimeFigureOut">
              <a:rPr lang="fr-FR" smtClean="0"/>
              <a:t>08/11/2018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13DFC1-F093-4253-AB69-C4D025663024}" type="slidenum">
              <a:rPr lang="fr-FR" smtClean="0"/>
              <a:t>‹N°›</a:t>
            </a:fld>
            <a:endParaRPr lang="fr-FR"/>
          </a:p>
        </p:txBody>
      </p:sp>
    </p:spTree>
    <p:extLst>
      <p:ext uri="{BB962C8B-B14F-4D97-AF65-F5344CB8AC3E}">
        <p14:creationId xmlns:p14="http://schemas.microsoft.com/office/powerpoint/2010/main" val="176333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1F974C8-46F9-4AB3-ACFC-47536A97C2E7}" type="datetimeFigureOut">
              <a:rPr lang="fr-FR" smtClean="0"/>
              <a:t>08/11/2018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13DFC1-F093-4253-AB69-C4D025663024}" type="slidenum">
              <a:rPr lang="fr-FR" smtClean="0"/>
              <a:t>‹N°›</a:t>
            </a:fld>
            <a:endParaRPr lang="fr-FR"/>
          </a:p>
        </p:txBody>
      </p:sp>
    </p:spTree>
    <p:extLst>
      <p:ext uri="{BB962C8B-B14F-4D97-AF65-F5344CB8AC3E}">
        <p14:creationId xmlns:p14="http://schemas.microsoft.com/office/powerpoint/2010/main" val="528208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1F974C8-46F9-4AB3-ACFC-47536A97C2E7}" type="datetimeFigureOut">
              <a:rPr lang="fr-FR" smtClean="0"/>
              <a:t>08/11/2018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13DFC1-F093-4253-AB69-C4D025663024}" type="slidenum">
              <a:rPr lang="fr-FR" smtClean="0"/>
              <a:t>‹N°›</a:t>
            </a:fld>
            <a:endParaRPr lang="fr-FR"/>
          </a:p>
        </p:txBody>
      </p:sp>
    </p:spTree>
    <p:extLst>
      <p:ext uri="{BB962C8B-B14F-4D97-AF65-F5344CB8AC3E}">
        <p14:creationId xmlns:p14="http://schemas.microsoft.com/office/powerpoint/2010/main" val="38575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1F974C8-46F9-4AB3-ACFC-47536A97C2E7}" type="datetimeFigureOut">
              <a:rPr lang="fr-FR" smtClean="0"/>
              <a:t>08/11/2018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E13DFC1-F093-4253-AB69-C4D025663024}" type="slidenum">
              <a:rPr lang="fr-FR" smtClean="0"/>
              <a:t>‹N°›</a:t>
            </a:fld>
            <a:endParaRPr lang="fr-FR"/>
          </a:p>
        </p:txBody>
      </p:sp>
    </p:spTree>
    <p:extLst>
      <p:ext uri="{BB962C8B-B14F-4D97-AF65-F5344CB8AC3E}">
        <p14:creationId xmlns:p14="http://schemas.microsoft.com/office/powerpoint/2010/main" val="3372494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1F974C8-46F9-4AB3-ACFC-47536A97C2E7}" type="datetimeFigureOut">
              <a:rPr lang="fr-FR" smtClean="0"/>
              <a:t>08/11/2018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E13DFC1-F093-4253-AB69-C4D025663024}" type="slidenum">
              <a:rPr lang="fr-FR" smtClean="0"/>
              <a:t>‹N°›</a:t>
            </a:fld>
            <a:endParaRPr lang="fr-FR"/>
          </a:p>
        </p:txBody>
      </p:sp>
    </p:spTree>
    <p:extLst>
      <p:ext uri="{BB962C8B-B14F-4D97-AF65-F5344CB8AC3E}">
        <p14:creationId xmlns:p14="http://schemas.microsoft.com/office/powerpoint/2010/main" val="226637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1F974C8-46F9-4AB3-ACFC-47536A97C2E7}" type="datetimeFigureOut">
              <a:rPr lang="fr-FR" smtClean="0"/>
              <a:t>08/11/2018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E13DFC1-F093-4253-AB69-C4D025663024}" type="slidenum">
              <a:rPr lang="fr-FR" smtClean="0"/>
              <a:t>‹N°›</a:t>
            </a:fld>
            <a:endParaRPr lang="fr-FR"/>
          </a:p>
        </p:txBody>
      </p:sp>
      <p:pic>
        <p:nvPicPr>
          <p:cNvPr id="5" name="Picture 1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5"/>
            <a:ext cx="138906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40352" y="-2629"/>
            <a:ext cx="138906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67094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1F974C8-46F9-4AB3-ACFC-47536A97C2E7}" type="datetimeFigureOut">
              <a:rPr lang="fr-FR" smtClean="0"/>
              <a:t>08/11/2018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13DFC1-F093-4253-AB69-C4D025663024}" type="slidenum">
              <a:rPr lang="fr-FR" smtClean="0"/>
              <a:t>‹N°›</a:t>
            </a:fld>
            <a:endParaRPr lang="fr-FR"/>
          </a:p>
        </p:txBody>
      </p:sp>
    </p:spTree>
    <p:extLst>
      <p:ext uri="{BB962C8B-B14F-4D97-AF65-F5344CB8AC3E}">
        <p14:creationId xmlns:p14="http://schemas.microsoft.com/office/powerpoint/2010/main" val="4159616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1F974C8-46F9-4AB3-ACFC-47536A97C2E7}" type="datetimeFigureOut">
              <a:rPr lang="fr-FR" smtClean="0"/>
              <a:t>08/11/2018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13DFC1-F093-4253-AB69-C4D025663024}" type="slidenum">
              <a:rPr lang="fr-FR" smtClean="0"/>
              <a:t>‹N°›</a:t>
            </a:fld>
            <a:endParaRPr lang="fr-FR"/>
          </a:p>
        </p:txBody>
      </p:sp>
    </p:spTree>
    <p:extLst>
      <p:ext uri="{BB962C8B-B14F-4D97-AF65-F5344CB8AC3E}">
        <p14:creationId xmlns:p14="http://schemas.microsoft.com/office/powerpoint/2010/main" val="3471196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974C8-46F9-4AB3-ACFC-47536A97C2E7}" type="datetimeFigureOut">
              <a:rPr lang="fr-FR" smtClean="0"/>
              <a:t>08/11/2018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3DFC1-F093-4253-AB69-C4D025663024}" type="slidenum">
              <a:rPr lang="fr-FR" smtClean="0"/>
              <a:t>‹N°›</a:t>
            </a:fld>
            <a:endParaRPr lang="fr-FR"/>
          </a:p>
        </p:txBody>
      </p:sp>
    </p:spTree>
    <p:extLst>
      <p:ext uri="{BB962C8B-B14F-4D97-AF65-F5344CB8AC3E}">
        <p14:creationId xmlns:p14="http://schemas.microsoft.com/office/powerpoint/2010/main" val="3953282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 y="-12147"/>
            <a:ext cx="91496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8DB15611-3EB5-4A9B-9A04-D08D95F5E4BF}" type="slidenum">
              <a:rPr lang="fr-FR" smtClean="0"/>
              <a:pPr/>
              <a:t>1</a:t>
            </a:fld>
            <a:endParaRPr lang="fr-FR" dirty="0"/>
          </a:p>
        </p:txBody>
      </p:sp>
      <p:sp>
        <p:nvSpPr>
          <p:cNvPr id="4" name="ZoneTexte 3"/>
          <p:cNvSpPr txBox="1"/>
          <p:nvPr/>
        </p:nvSpPr>
        <p:spPr>
          <a:xfrm>
            <a:off x="1647369" y="1196752"/>
            <a:ext cx="5716327" cy="1569660"/>
          </a:xfrm>
          <a:prstGeom prst="rect">
            <a:avLst/>
          </a:prstGeom>
          <a:noFill/>
        </p:spPr>
        <p:txBody>
          <a:bodyPr wrap="square" rtlCol="0">
            <a:spAutoFit/>
          </a:bodyPr>
          <a:lstStyle/>
          <a:p>
            <a:pPr algn="ctr">
              <a:defRPr/>
            </a:pPr>
            <a:r>
              <a:rPr lang="en-US" sz="2400" b="1" i="1" dirty="0" smtClean="0">
                <a:effectLst>
                  <a:outerShdw blurRad="38100" dist="38100" dir="2700000" algn="tl">
                    <a:srgbClr val="C0C0C0"/>
                  </a:outerShdw>
                </a:effectLst>
              </a:rPr>
              <a:t>22</a:t>
            </a:r>
            <a:r>
              <a:rPr lang="en-US" sz="2400" b="1" i="1" baseline="30000" dirty="0" smtClean="0">
                <a:effectLst>
                  <a:outerShdw blurRad="38100" dist="38100" dir="2700000" algn="tl">
                    <a:srgbClr val="C0C0C0"/>
                  </a:outerShdw>
                </a:effectLst>
              </a:rPr>
              <a:t>nd</a:t>
            </a:r>
            <a:r>
              <a:rPr lang="en-US" sz="2400" b="1" i="1" dirty="0" smtClean="0">
                <a:effectLst>
                  <a:outerShdw blurRad="38100" dist="38100" dir="2700000" algn="tl">
                    <a:srgbClr val="C0C0C0"/>
                  </a:outerShdw>
                </a:effectLst>
              </a:rPr>
              <a:t> European Synchrotron Light Source</a:t>
            </a:r>
          </a:p>
          <a:p>
            <a:pPr algn="ctr">
              <a:defRPr/>
            </a:pPr>
            <a:r>
              <a:rPr lang="en-US" sz="2400" b="1" i="1" dirty="0" smtClean="0">
                <a:effectLst>
                  <a:outerShdw blurRad="38100" dist="38100" dir="2700000" algn="tl">
                    <a:srgbClr val="C0C0C0"/>
                  </a:outerShdw>
                </a:effectLst>
              </a:rPr>
              <a:t>Radio-Frequency Meeting</a:t>
            </a:r>
            <a:endParaRPr lang="en-US" sz="2400" b="1" dirty="0" smtClean="0">
              <a:solidFill>
                <a:srgbClr val="0000FF"/>
              </a:solidFill>
              <a:latin typeface="Times New Roman" panose="02020603050405020304" pitchFamily="18" charset="0"/>
              <a:cs typeface="Times New Roman" panose="02020603050405020304" pitchFamily="18" charset="0"/>
            </a:endParaRPr>
          </a:p>
          <a:p>
            <a:pPr algn="ctr"/>
            <a:r>
              <a:rPr lang="en-US" sz="2400" b="1" dirty="0" smtClean="0">
                <a:solidFill>
                  <a:srgbClr val="0000FF"/>
                </a:solidFill>
                <a:latin typeface="Times New Roman" panose="02020603050405020304" pitchFamily="18" charset="0"/>
                <a:cs typeface="Times New Roman" panose="02020603050405020304" pitchFamily="18" charset="0"/>
              </a:rPr>
              <a:t>Synchrotron SOLEIL</a:t>
            </a:r>
            <a:r>
              <a:rPr lang="en-US" sz="2400" b="1" dirty="0">
                <a:solidFill>
                  <a:srgbClr val="0000FF"/>
                </a:solidFill>
                <a:latin typeface="Times New Roman" panose="02020603050405020304" pitchFamily="18" charset="0"/>
                <a:cs typeface="Times New Roman" panose="02020603050405020304" pitchFamily="18" charset="0"/>
              </a:rPr>
              <a:t>,</a:t>
            </a:r>
            <a:endParaRPr lang="en-US" sz="2400" b="1" dirty="0" smtClean="0">
              <a:solidFill>
                <a:srgbClr val="0000FF"/>
              </a:solidFill>
              <a:latin typeface="Times New Roman" panose="02020603050405020304" pitchFamily="18" charset="0"/>
              <a:cs typeface="Times New Roman" panose="02020603050405020304" pitchFamily="18" charset="0"/>
            </a:endParaRPr>
          </a:p>
          <a:p>
            <a:pPr algn="ctr"/>
            <a:r>
              <a:rPr lang="en-US" sz="2400" b="1" dirty="0" smtClean="0">
                <a:solidFill>
                  <a:srgbClr val="0000FF"/>
                </a:solidFill>
                <a:latin typeface="Times New Roman" panose="02020603050405020304" pitchFamily="18" charset="0"/>
                <a:cs typeface="Times New Roman" panose="02020603050405020304" pitchFamily="18" charset="0"/>
              </a:rPr>
              <a:t>November </a:t>
            </a:r>
            <a:r>
              <a:rPr lang="en-US" sz="2400" b="1" dirty="0">
                <a:solidFill>
                  <a:srgbClr val="0000FF"/>
                </a:solidFill>
                <a:latin typeface="Times New Roman" panose="02020603050405020304" pitchFamily="18" charset="0"/>
                <a:cs typeface="Times New Roman" panose="02020603050405020304" pitchFamily="18" charset="0"/>
              </a:rPr>
              <a:t>8</a:t>
            </a:r>
            <a:r>
              <a:rPr lang="en-US" sz="2400" b="1" dirty="0" smtClean="0">
                <a:solidFill>
                  <a:srgbClr val="0000FF"/>
                </a:solidFill>
                <a:latin typeface="Times New Roman" panose="02020603050405020304" pitchFamily="18" charset="0"/>
                <a:cs typeface="Times New Roman" panose="02020603050405020304" pitchFamily="18" charset="0"/>
              </a:rPr>
              <a:t> - </a:t>
            </a:r>
            <a:r>
              <a:rPr lang="en-US" sz="2400" b="1" dirty="0">
                <a:solidFill>
                  <a:srgbClr val="0000FF"/>
                </a:solidFill>
                <a:latin typeface="Times New Roman" panose="02020603050405020304" pitchFamily="18" charset="0"/>
                <a:cs typeface="Times New Roman" panose="02020603050405020304" pitchFamily="18" charset="0"/>
              </a:rPr>
              <a:t>9</a:t>
            </a:r>
            <a:r>
              <a:rPr lang="en-US" sz="2400" b="1" dirty="0" smtClean="0">
                <a:solidFill>
                  <a:srgbClr val="0000FF"/>
                </a:solidFill>
                <a:latin typeface="Times New Roman" panose="02020603050405020304" pitchFamily="18" charset="0"/>
                <a:cs typeface="Times New Roman" panose="02020603050405020304" pitchFamily="18" charset="0"/>
              </a:rPr>
              <a:t>, 2018 </a:t>
            </a:r>
          </a:p>
        </p:txBody>
      </p:sp>
      <p:pic>
        <p:nvPicPr>
          <p:cNvPr id="9" name="Picture 4" descr="C:\Users\marchand\AppData\Local\Temp\soleilquadrihautedef.tif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 y="-14867"/>
            <a:ext cx="1403886" cy="71670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282823" y="3787586"/>
            <a:ext cx="8574491" cy="2446824"/>
          </a:xfrm>
          <a:prstGeom prst="rect">
            <a:avLst/>
          </a:prstGeom>
          <a:noFill/>
        </p:spPr>
        <p:txBody>
          <a:bodyPr wrap="square" rtlCol="0">
            <a:spAutoFit/>
          </a:bodyPr>
          <a:lstStyle/>
          <a:p>
            <a:pPr algn="ctr">
              <a:spcAft>
                <a:spcPts val="600"/>
              </a:spcAft>
            </a:pPr>
            <a:r>
              <a:rPr lang="en-US" sz="24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SOLEIL DLSR RF system </a:t>
            </a:r>
            <a:r>
              <a:rPr lang="en-US" sz="2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sz="24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reliminary investigations</a:t>
            </a:r>
            <a:endParaRPr lang="en-US" sz="28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704975" lvl="4" indent="-361950">
              <a:buFont typeface="Wingdings" panose="05000000000000000000" pitchFamily="2" charset="2"/>
              <a:buChar char="ü"/>
            </a:pPr>
            <a:r>
              <a:rPr lang="en-US" sz="2000" b="1" dirty="0" smtClean="0">
                <a:solidFill>
                  <a:srgbClr val="7030A0"/>
                </a:solidFill>
                <a:latin typeface="Times New Roman" panose="02020603050405020304" pitchFamily="18" charset="0"/>
                <a:cs typeface="Times New Roman" panose="02020603050405020304" pitchFamily="18" charset="0"/>
              </a:rPr>
              <a:t>Basic DLSR parameters and RF requirements</a:t>
            </a:r>
          </a:p>
          <a:p>
            <a:pPr marL="1704975" lvl="4" indent="-361950">
              <a:spcBef>
                <a:spcPts val="600"/>
              </a:spcBef>
              <a:buFont typeface="Wingdings" panose="05000000000000000000" pitchFamily="2" charset="2"/>
              <a:buChar char="ü"/>
            </a:pPr>
            <a:r>
              <a:rPr lang="en-US" sz="2000" b="1" dirty="0" smtClean="0">
                <a:solidFill>
                  <a:srgbClr val="7030A0"/>
                </a:solidFill>
                <a:latin typeface="Times New Roman" panose="02020603050405020304" pitchFamily="18" charset="0"/>
                <a:cs typeface="Times New Roman" panose="02020603050405020304" pitchFamily="18" charset="0"/>
              </a:rPr>
              <a:t>Impact of the longitudinal injection on the RF</a:t>
            </a:r>
          </a:p>
          <a:p>
            <a:pPr marL="1704975" lvl="4" indent="-361950">
              <a:spcBef>
                <a:spcPts val="600"/>
              </a:spcBef>
              <a:buFont typeface="Wingdings" panose="05000000000000000000" pitchFamily="2" charset="2"/>
              <a:buChar char="ü"/>
            </a:pPr>
            <a:r>
              <a:rPr lang="en-US" sz="2000" b="1" dirty="0" smtClean="0">
                <a:solidFill>
                  <a:srgbClr val="7030A0"/>
                </a:solidFill>
                <a:latin typeface="Times New Roman" panose="02020603050405020304" pitchFamily="18" charset="0"/>
                <a:cs typeface="Times New Roman" panose="02020603050405020304" pitchFamily="18" charset="0"/>
              </a:rPr>
              <a:t>Harmonic RF system for bunch lengthening</a:t>
            </a:r>
          </a:p>
          <a:p>
            <a:pPr algn="ctr">
              <a:spcBef>
                <a:spcPts val="1200"/>
              </a:spcBef>
            </a:pPr>
            <a:r>
              <a:rPr lang="en-US" sz="2000" b="1" dirty="0" smtClean="0">
                <a:solidFill>
                  <a:srgbClr val="00B050"/>
                </a:solidFill>
                <a:latin typeface="Times New Roman" panose="02020603050405020304" pitchFamily="18" charset="0"/>
                <a:cs typeface="Times New Roman" panose="02020603050405020304" pitchFamily="18" charset="0"/>
              </a:rPr>
              <a:t>P. MARCHAND</a:t>
            </a:r>
          </a:p>
          <a:p>
            <a:pPr algn="ctr"/>
            <a:endParaRPr lang="en-US" sz="2400" dirty="0"/>
          </a:p>
        </p:txBody>
      </p:sp>
      <p:pic>
        <p:nvPicPr>
          <p:cNvPr id="8" name="Picture 4" descr="C:\Users\marchand\AppData\Local\Temp\soleilquadrihautedef.tif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9194" y="373"/>
            <a:ext cx="1403886" cy="716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939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5129" y="764312"/>
            <a:ext cx="8964488" cy="3765133"/>
          </a:xfrm>
          <a:prstGeom prst="rect">
            <a:avLst/>
          </a:prstGeom>
          <a:noFill/>
        </p:spPr>
        <p:txBody>
          <a:bodyPr wrap="square" rtlCol="0">
            <a:spAutoFit/>
          </a:bodyPr>
          <a:lstStyle/>
          <a:p>
            <a:r>
              <a:rPr lang="en-US" dirty="0">
                <a:solidFill>
                  <a:srgbClr val="0000FF"/>
                </a:solidFill>
              </a:rPr>
              <a:t>The </a:t>
            </a:r>
            <a:r>
              <a:rPr lang="en-US" b="1" dirty="0" smtClean="0">
                <a:solidFill>
                  <a:srgbClr val="0000FF"/>
                </a:solidFill>
              </a:rPr>
              <a:t>Super3hc</a:t>
            </a:r>
            <a:r>
              <a:rPr lang="en-US" dirty="0" smtClean="0">
                <a:solidFill>
                  <a:srgbClr val="0000FF"/>
                </a:solidFill>
              </a:rPr>
              <a:t> </a:t>
            </a:r>
            <a:r>
              <a:rPr lang="en-US" dirty="0" err="1" smtClean="0">
                <a:solidFill>
                  <a:srgbClr val="0000FF"/>
                </a:solidFill>
              </a:rPr>
              <a:t>cryomodules</a:t>
            </a:r>
            <a:r>
              <a:rPr lang="en-US" dirty="0" smtClean="0">
                <a:solidFill>
                  <a:srgbClr val="0000FF"/>
                </a:solidFill>
              </a:rPr>
              <a:t>, </a:t>
            </a:r>
            <a:r>
              <a:rPr lang="en-US" dirty="0">
                <a:solidFill>
                  <a:srgbClr val="0000FF"/>
                </a:solidFill>
              </a:rPr>
              <a:t>which </a:t>
            </a:r>
            <a:r>
              <a:rPr lang="en-US" dirty="0" smtClean="0">
                <a:solidFill>
                  <a:srgbClr val="0000FF"/>
                </a:solidFill>
              </a:rPr>
              <a:t>have been successfully operating </a:t>
            </a:r>
            <a:r>
              <a:rPr lang="en-US" dirty="0">
                <a:solidFill>
                  <a:srgbClr val="0000FF"/>
                </a:solidFill>
              </a:rPr>
              <a:t>in the SLS and </a:t>
            </a:r>
            <a:r>
              <a:rPr lang="en-US" dirty="0" err="1">
                <a:solidFill>
                  <a:srgbClr val="0000FF"/>
                </a:solidFill>
              </a:rPr>
              <a:t>Elettra</a:t>
            </a:r>
            <a:r>
              <a:rPr lang="en-US" dirty="0">
                <a:solidFill>
                  <a:srgbClr val="0000FF"/>
                </a:solidFill>
              </a:rPr>
              <a:t> </a:t>
            </a:r>
            <a:r>
              <a:rPr lang="en-US" dirty="0" smtClean="0">
                <a:solidFill>
                  <a:srgbClr val="0000FF"/>
                </a:solidFill>
              </a:rPr>
              <a:t> since 2002, were </a:t>
            </a:r>
            <a:r>
              <a:rPr lang="en-US" dirty="0">
                <a:solidFill>
                  <a:srgbClr val="0000FF"/>
                </a:solidFill>
              </a:rPr>
              <a:t>the </a:t>
            </a:r>
            <a:r>
              <a:rPr lang="en-US" dirty="0" smtClean="0">
                <a:solidFill>
                  <a:srgbClr val="0000FF"/>
                </a:solidFill>
              </a:rPr>
              <a:t>1</a:t>
            </a:r>
            <a:r>
              <a:rPr lang="en-US" baseline="30000" dirty="0" smtClean="0">
                <a:solidFill>
                  <a:srgbClr val="0000FF"/>
                </a:solidFill>
              </a:rPr>
              <a:t>st</a:t>
            </a:r>
            <a:r>
              <a:rPr lang="en-US" dirty="0" smtClean="0">
                <a:solidFill>
                  <a:srgbClr val="0000FF"/>
                </a:solidFill>
              </a:rPr>
              <a:t> application of harm. </a:t>
            </a:r>
            <a:r>
              <a:rPr lang="en-US" dirty="0">
                <a:solidFill>
                  <a:srgbClr val="0000FF"/>
                </a:solidFill>
              </a:rPr>
              <a:t>passive </a:t>
            </a:r>
            <a:r>
              <a:rPr lang="en-US" dirty="0" err="1" smtClean="0">
                <a:solidFill>
                  <a:srgbClr val="0000FF"/>
                </a:solidFill>
              </a:rPr>
              <a:t>s.c.</a:t>
            </a:r>
            <a:r>
              <a:rPr lang="en-US" dirty="0" smtClean="0">
                <a:solidFill>
                  <a:srgbClr val="0000FF"/>
                </a:solidFill>
              </a:rPr>
              <a:t> systems</a:t>
            </a:r>
            <a:r>
              <a:rPr lang="en-US" sz="1600" dirty="0" smtClean="0">
                <a:solidFill>
                  <a:srgbClr val="0000FF"/>
                </a:solidFill>
              </a:rPr>
              <a:t> </a:t>
            </a:r>
            <a:r>
              <a:rPr lang="en-US" sz="1600" i="1" dirty="0" smtClean="0">
                <a:solidFill>
                  <a:srgbClr val="0000FF"/>
                </a:solidFill>
              </a:rPr>
              <a:t>(</a:t>
            </a:r>
            <a:r>
              <a:rPr lang="en-US" sz="1600" i="1" dirty="0" smtClean="0">
                <a:solidFill>
                  <a:srgbClr val="0000FF"/>
                </a:solidFill>
                <a:sym typeface="Wingdings" panose="05000000000000000000" pitchFamily="2" charset="2"/>
              </a:rPr>
              <a:t> </a:t>
            </a:r>
            <a:r>
              <a:rPr lang="en-US" i="1" dirty="0" smtClean="0">
                <a:solidFill>
                  <a:srgbClr val="0000FF"/>
                </a:solidFill>
              </a:rPr>
              <a:t>Cristina’s </a:t>
            </a:r>
            <a:r>
              <a:rPr lang="en-US" sz="1600" i="1" dirty="0" smtClean="0">
                <a:solidFill>
                  <a:srgbClr val="0000FF"/>
                </a:solidFill>
              </a:rPr>
              <a:t>&amp;</a:t>
            </a:r>
            <a:r>
              <a:rPr lang="en-US" sz="1000" i="1" dirty="0" smtClean="0">
                <a:solidFill>
                  <a:srgbClr val="0000FF"/>
                </a:solidFill>
              </a:rPr>
              <a:t> </a:t>
            </a:r>
            <a:r>
              <a:rPr lang="en-US" i="1" dirty="0" smtClean="0">
                <a:solidFill>
                  <a:srgbClr val="0000FF"/>
                </a:solidFill>
              </a:rPr>
              <a:t>Lukas’ talks).</a:t>
            </a:r>
          </a:p>
          <a:p>
            <a:r>
              <a:rPr lang="en-US" dirty="0" smtClean="0">
                <a:solidFill>
                  <a:srgbClr val="0000FF"/>
                </a:solidFill>
              </a:rPr>
              <a:t>They are “babies” </a:t>
            </a:r>
            <a:r>
              <a:rPr lang="en-US" dirty="0">
                <a:solidFill>
                  <a:srgbClr val="0000FF"/>
                </a:solidFill>
              </a:rPr>
              <a:t>of </a:t>
            </a:r>
            <a:r>
              <a:rPr lang="en-US" dirty="0" smtClean="0">
                <a:solidFill>
                  <a:srgbClr val="0000FF"/>
                </a:solidFill>
              </a:rPr>
              <a:t>the </a:t>
            </a:r>
            <a:r>
              <a:rPr lang="en-US" dirty="0">
                <a:solidFill>
                  <a:srgbClr val="0000FF"/>
                </a:solidFill>
              </a:rPr>
              <a:t>SOLEIL </a:t>
            </a:r>
            <a:r>
              <a:rPr lang="en-US" dirty="0" err="1">
                <a:solidFill>
                  <a:srgbClr val="0000FF"/>
                </a:solidFill>
              </a:rPr>
              <a:t>cryomodule</a:t>
            </a:r>
            <a:r>
              <a:rPr lang="en-US" dirty="0">
                <a:solidFill>
                  <a:srgbClr val="0000FF"/>
                </a:solidFill>
              </a:rPr>
              <a:t>, obtained more or less by its scaling from 352</a:t>
            </a:r>
            <a:r>
              <a:rPr lang="en-US" sz="800" dirty="0">
                <a:solidFill>
                  <a:srgbClr val="0000FF"/>
                </a:solidFill>
              </a:rPr>
              <a:t> </a:t>
            </a:r>
            <a:r>
              <a:rPr lang="en-US" dirty="0">
                <a:solidFill>
                  <a:srgbClr val="0000FF"/>
                </a:solidFill>
              </a:rPr>
              <a:t>MHz to 1.5 GHz, </a:t>
            </a:r>
            <a:r>
              <a:rPr lang="en-US" dirty="0" smtClean="0">
                <a:solidFill>
                  <a:srgbClr val="0000FF"/>
                </a:solidFill>
              </a:rPr>
              <a:t>the 3</a:t>
            </a:r>
            <a:r>
              <a:rPr lang="en-US" baseline="30000" dirty="0" smtClean="0">
                <a:solidFill>
                  <a:srgbClr val="0000FF"/>
                </a:solidFill>
              </a:rPr>
              <a:t>rd</a:t>
            </a:r>
            <a:r>
              <a:rPr lang="en-US" dirty="0" smtClean="0">
                <a:solidFill>
                  <a:srgbClr val="0000FF"/>
                </a:solidFill>
              </a:rPr>
              <a:t> </a:t>
            </a:r>
            <a:r>
              <a:rPr lang="en-US" dirty="0">
                <a:solidFill>
                  <a:srgbClr val="0000FF"/>
                </a:solidFill>
              </a:rPr>
              <a:t>harmonic of 500 </a:t>
            </a:r>
            <a:r>
              <a:rPr lang="en-US" dirty="0" err="1">
                <a:solidFill>
                  <a:srgbClr val="0000FF"/>
                </a:solidFill>
              </a:rPr>
              <a:t>MHz.</a:t>
            </a:r>
            <a:r>
              <a:rPr lang="en-US" dirty="0">
                <a:solidFill>
                  <a:srgbClr val="0000FF"/>
                </a:solidFill>
              </a:rPr>
              <a:t> </a:t>
            </a:r>
            <a:endParaRPr lang="en-US" dirty="0" smtClean="0">
              <a:solidFill>
                <a:srgbClr val="0000FF"/>
              </a:solidFill>
            </a:endParaRPr>
          </a:p>
          <a:p>
            <a:pPr>
              <a:spcBef>
                <a:spcPts val="600"/>
              </a:spcBef>
            </a:pPr>
            <a:r>
              <a:rPr lang="en-US" dirty="0" smtClean="0"/>
              <a:t>For </a:t>
            </a:r>
            <a:r>
              <a:rPr lang="en-US" dirty="0"/>
              <a:t>the SOLEIL </a:t>
            </a:r>
            <a:r>
              <a:rPr lang="en-US" dirty="0" smtClean="0"/>
              <a:t>DLSR purpose, </a:t>
            </a:r>
            <a:r>
              <a:rPr lang="en-US" dirty="0"/>
              <a:t>a</a:t>
            </a:r>
            <a:r>
              <a:rPr lang="en-US" dirty="0" smtClean="0"/>
              <a:t> rescaling of Super3hc to </a:t>
            </a:r>
            <a:r>
              <a:rPr lang="en-US" dirty="0"/>
              <a:t>the 3</a:t>
            </a:r>
            <a:r>
              <a:rPr lang="en-US" baseline="30000" dirty="0"/>
              <a:t>rd</a:t>
            </a:r>
            <a:r>
              <a:rPr lang="en-US" dirty="0"/>
              <a:t> or 4</a:t>
            </a:r>
            <a:r>
              <a:rPr lang="en-US" baseline="30000" dirty="0"/>
              <a:t>th</a:t>
            </a:r>
            <a:r>
              <a:rPr lang="en-US" dirty="0"/>
              <a:t> harmonic of 352 </a:t>
            </a:r>
            <a:r>
              <a:rPr lang="en-US" dirty="0" smtClean="0"/>
              <a:t>MHz could be done, leading to a </a:t>
            </a:r>
            <a:r>
              <a:rPr lang="en-US" dirty="0"/>
              <a:t>quite </a:t>
            </a:r>
            <a:r>
              <a:rPr lang="en-US" dirty="0" smtClean="0"/>
              <a:t>modest </a:t>
            </a:r>
            <a:r>
              <a:rPr lang="en-US" dirty="0"/>
              <a:t>accelerating gradient </a:t>
            </a:r>
            <a:r>
              <a:rPr lang="en-US" dirty="0" smtClean="0"/>
              <a:t>of ~ 1.8 </a:t>
            </a:r>
            <a:r>
              <a:rPr lang="en-US" dirty="0"/>
              <a:t>MV</a:t>
            </a:r>
            <a:r>
              <a:rPr lang="en-US" sz="800" dirty="0"/>
              <a:t> </a:t>
            </a:r>
            <a:r>
              <a:rPr lang="en-US" dirty="0"/>
              <a:t>/</a:t>
            </a:r>
            <a:r>
              <a:rPr lang="en-US" sz="800" dirty="0"/>
              <a:t> </a:t>
            </a:r>
            <a:r>
              <a:rPr lang="en-US" dirty="0"/>
              <a:t>m</a:t>
            </a:r>
            <a:r>
              <a:rPr lang="en-US" sz="800" dirty="0"/>
              <a:t> </a:t>
            </a:r>
            <a:r>
              <a:rPr lang="en-US" dirty="0" smtClean="0"/>
              <a:t>*.</a:t>
            </a:r>
          </a:p>
          <a:p>
            <a:pPr>
              <a:spcBef>
                <a:spcPts val="600"/>
              </a:spcBef>
            </a:pPr>
            <a:r>
              <a:rPr lang="en-US" dirty="0" smtClean="0">
                <a:solidFill>
                  <a:srgbClr val="0000FF"/>
                </a:solidFill>
              </a:rPr>
              <a:t>Our existing 4.2 K </a:t>
            </a:r>
            <a:r>
              <a:rPr lang="en-US" dirty="0">
                <a:solidFill>
                  <a:srgbClr val="0000FF"/>
                </a:solidFill>
              </a:rPr>
              <a:t>cryogenic </a:t>
            </a:r>
            <a:r>
              <a:rPr lang="en-US" dirty="0" smtClean="0">
                <a:solidFill>
                  <a:srgbClr val="0000FF"/>
                </a:solidFill>
              </a:rPr>
              <a:t>station could be re-used.</a:t>
            </a:r>
            <a:endParaRPr lang="fr-FR" dirty="0">
              <a:solidFill>
                <a:srgbClr val="0000FF"/>
              </a:solidFill>
            </a:endParaRPr>
          </a:p>
          <a:p>
            <a:pPr>
              <a:spcBef>
                <a:spcPts val="600"/>
              </a:spcBef>
            </a:pPr>
            <a:r>
              <a:rPr lang="en-US" dirty="0" smtClean="0"/>
              <a:t> </a:t>
            </a:r>
            <a:r>
              <a:rPr lang="en-US" i="1" dirty="0" smtClean="0"/>
              <a:t>* </a:t>
            </a:r>
            <a:r>
              <a:rPr lang="en-US" i="1" dirty="0"/>
              <a:t>It is assumed that </a:t>
            </a:r>
            <a:r>
              <a:rPr lang="en-US" i="1" dirty="0" smtClean="0"/>
              <a:t>changing </a:t>
            </a:r>
            <a:r>
              <a:rPr lang="en-US" i="1" dirty="0"/>
              <a:t>the slope </a:t>
            </a:r>
            <a:r>
              <a:rPr lang="en-US" i="1" dirty="0" smtClean="0"/>
              <a:t>of V</a:t>
            </a:r>
            <a:r>
              <a:rPr lang="en-US" i="1" baseline="-25000" dirty="0" smtClean="0"/>
              <a:t>RF</a:t>
            </a:r>
            <a:r>
              <a:rPr lang="en-US" i="1" dirty="0" smtClean="0"/>
              <a:t> for </a:t>
            </a:r>
            <a:r>
              <a:rPr lang="en-US" i="1" dirty="0"/>
              <a:t>a time as short as 300 µs </a:t>
            </a:r>
            <a:r>
              <a:rPr lang="en-US" i="1" dirty="0" smtClean="0"/>
              <a:t>during the top-up    </a:t>
            </a:r>
          </a:p>
          <a:p>
            <a:r>
              <a:rPr lang="en-US" i="1" dirty="0" smtClean="0"/>
              <a:t>    injections doesn’t significantly affect the stored bunch</a:t>
            </a:r>
            <a:r>
              <a:rPr lang="en-US" sz="800" i="1" dirty="0" smtClean="0"/>
              <a:t> </a:t>
            </a:r>
            <a:r>
              <a:rPr lang="en-US" i="1" dirty="0" smtClean="0"/>
              <a:t>; otherwise, keeping it constant        </a:t>
            </a:r>
          </a:p>
          <a:p>
            <a:r>
              <a:rPr lang="en-US" i="1" dirty="0"/>
              <a:t> </a:t>
            </a:r>
            <a:r>
              <a:rPr lang="en-US" i="1" dirty="0" smtClean="0"/>
              <a:t>   would impose to double quickly the harmonic voltage</a:t>
            </a:r>
            <a:r>
              <a:rPr lang="en-US" sz="1600" i="1" dirty="0" smtClean="0"/>
              <a:t> </a:t>
            </a:r>
            <a:r>
              <a:rPr lang="en-US" sz="1600" i="1" dirty="0" smtClean="0">
                <a:sym typeface="Wingdings" panose="05000000000000000000" pitchFamily="2" charset="2"/>
              </a:rPr>
              <a:t>  </a:t>
            </a:r>
            <a:r>
              <a:rPr lang="en-US" i="1" dirty="0" smtClean="0">
                <a:sym typeface="Wingdings" panose="05000000000000000000" pitchFamily="2" charset="2"/>
              </a:rPr>
              <a:t>E</a:t>
            </a:r>
            <a:r>
              <a:rPr lang="en-US" i="1" baseline="-25000" dirty="0" smtClean="0">
                <a:sym typeface="Wingdings" panose="05000000000000000000" pitchFamily="2" charset="2"/>
              </a:rPr>
              <a:t>acc</a:t>
            </a:r>
            <a:r>
              <a:rPr lang="en-US" i="1" dirty="0" smtClean="0">
                <a:sym typeface="Wingdings" panose="05000000000000000000" pitchFamily="2" charset="2"/>
              </a:rPr>
              <a:t>  = 3.6 MV/m (</a:t>
            </a:r>
            <a:r>
              <a:rPr lang="en-US" i="1" dirty="0" smtClean="0"/>
              <a:t>peak)</a:t>
            </a:r>
          </a:p>
          <a:p>
            <a:pPr>
              <a:spcBef>
                <a:spcPts val="200"/>
              </a:spcBef>
            </a:pPr>
            <a:r>
              <a:rPr lang="en-US" i="1" dirty="0"/>
              <a:t> </a:t>
            </a:r>
            <a:r>
              <a:rPr lang="en-US" i="1" dirty="0" smtClean="0"/>
              <a:t>   </a:t>
            </a:r>
            <a:r>
              <a:rPr lang="en-US" sz="1600" b="1" i="1" dirty="0" smtClean="0">
                <a:solidFill>
                  <a:srgbClr val="FF0000"/>
                </a:solidFill>
                <a:sym typeface="Wingdings" panose="05000000000000000000" pitchFamily="2" charset="2"/>
              </a:rPr>
              <a:t></a:t>
            </a:r>
            <a:r>
              <a:rPr lang="en-US" b="1" i="1" dirty="0" smtClean="0">
                <a:solidFill>
                  <a:srgbClr val="FF0000"/>
                </a:solidFill>
              </a:rPr>
              <a:t>  Powering of the system would become unavoidable</a:t>
            </a:r>
            <a:r>
              <a:rPr lang="en-US" i="1" dirty="0" smtClean="0"/>
              <a:t> </a:t>
            </a:r>
            <a:r>
              <a:rPr lang="en-US" sz="1600" b="1" dirty="0" smtClean="0">
                <a:solidFill>
                  <a:srgbClr val="C00000"/>
                </a:solidFill>
                <a:latin typeface="Times New Roman" panose="02020603050405020304" pitchFamily="18" charset="0"/>
                <a:cs typeface="Times New Roman" panose="02020603050405020304" pitchFamily="18" charset="0"/>
              </a:rPr>
              <a:t> </a:t>
            </a:r>
            <a:r>
              <a:rPr lang="en-US" b="1" dirty="0" smtClean="0">
                <a:solidFill>
                  <a:srgbClr val="C00000"/>
                </a:solidFill>
              </a:rPr>
              <a:t> </a:t>
            </a:r>
            <a:endParaRPr lang="en-US" i="1" dirty="0" smtClean="0"/>
          </a:p>
          <a:p>
            <a:r>
              <a:rPr lang="en-US" i="1" dirty="0" smtClean="0"/>
              <a:t>         Super3hc has 2 free ports for possible power couplers  </a:t>
            </a:r>
            <a:endParaRPr lang="fr-FR" i="1" dirty="0"/>
          </a:p>
        </p:txBody>
      </p:sp>
      <p:sp>
        <p:nvSpPr>
          <p:cNvPr id="4" name="ZoneTexte 3"/>
          <p:cNvSpPr txBox="1"/>
          <p:nvPr/>
        </p:nvSpPr>
        <p:spPr>
          <a:xfrm>
            <a:off x="2339752" y="188640"/>
            <a:ext cx="4320480" cy="400110"/>
          </a:xfrm>
          <a:prstGeom prst="rect">
            <a:avLst/>
          </a:prstGeom>
          <a:noFill/>
        </p:spPr>
        <p:txBody>
          <a:bodyPr wrap="square" rtlCol="0">
            <a:spAutoFit/>
          </a:bodyPr>
          <a:lstStyle/>
          <a:p>
            <a:r>
              <a:rPr lang="en-US" sz="2000" b="1" dirty="0" smtClean="0"/>
              <a:t>Harmonic RF system practical solutions</a:t>
            </a:r>
            <a:endParaRPr lang="en-US" sz="2000" b="1" dirty="0"/>
          </a:p>
        </p:txBody>
      </p:sp>
      <p:sp>
        <p:nvSpPr>
          <p:cNvPr id="3" name="ZoneTexte 2"/>
          <p:cNvSpPr txBox="1"/>
          <p:nvPr/>
        </p:nvSpPr>
        <p:spPr>
          <a:xfrm>
            <a:off x="179512" y="4471952"/>
            <a:ext cx="8712968" cy="1477328"/>
          </a:xfrm>
          <a:prstGeom prst="rect">
            <a:avLst/>
          </a:prstGeom>
          <a:noFill/>
        </p:spPr>
        <p:txBody>
          <a:bodyPr wrap="square" rtlCol="0">
            <a:spAutoFit/>
          </a:bodyPr>
          <a:lstStyle/>
          <a:p>
            <a:r>
              <a:rPr lang="en-US" dirty="0" smtClean="0">
                <a:solidFill>
                  <a:srgbClr val="0000FF"/>
                </a:solidFill>
              </a:rPr>
              <a:t>Complementing the harmonic </a:t>
            </a:r>
            <a:r>
              <a:rPr lang="en-US" dirty="0" err="1" smtClean="0">
                <a:solidFill>
                  <a:srgbClr val="0000FF"/>
                </a:solidFill>
              </a:rPr>
              <a:t>sc</a:t>
            </a:r>
            <a:r>
              <a:rPr lang="en-US" dirty="0" smtClean="0">
                <a:solidFill>
                  <a:srgbClr val="0000FF"/>
                </a:solidFill>
              </a:rPr>
              <a:t> system with a </a:t>
            </a:r>
            <a:r>
              <a:rPr lang="en-US" b="1" dirty="0" smtClean="0">
                <a:solidFill>
                  <a:srgbClr val="0000FF"/>
                </a:solidFill>
              </a:rPr>
              <a:t>feedforward compensation</a:t>
            </a:r>
            <a:r>
              <a:rPr lang="en-US" dirty="0" smtClean="0">
                <a:solidFill>
                  <a:srgbClr val="0000FF"/>
                </a:solidFill>
              </a:rPr>
              <a:t> into a specific highly loaded  (</a:t>
            </a:r>
            <a:r>
              <a:rPr lang="en-US" dirty="0" err="1" smtClean="0">
                <a:solidFill>
                  <a:srgbClr val="0000FF"/>
                </a:solidFill>
              </a:rPr>
              <a:t>Q</a:t>
            </a:r>
            <a:r>
              <a:rPr lang="en-US" baseline="-25000" dirty="0" err="1" smtClean="0">
                <a:solidFill>
                  <a:srgbClr val="0000FF"/>
                </a:solidFill>
              </a:rPr>
              <a:t>ext</a:t>
            </a:r>
            <a:r>
              <a:rPr lang="en-US" dirty="0" smtClean="0">
                <a:solidFill>
                  <a:srgbClr val="0000FF"/>
                </a:solidFill>
              </a:rPr>
              <a:t> ~ 200) </a:t>
            </a:r>
            <a:r>
              <a:rPr lang="en-US" dirty="0" err="1" smtClean="0">
                <a:solidFill>
                  <a:srgbClr val="0000FF"/>
                </a:solidFill>
              </a:rPr>
              <a:t>n.c.</a:t>
            </a:r>
            <a:r>
              <a:rPr lang="en-US" dirty="0" smtClean="0">
                <a:solidFill>
                  <a:srgbClr val="0000FF"/>
                </a:solidFill>
              </a:rPr>
              <a:t> cavity should allow to get rid of the transient beam loading and preserve the full lengthening of all the bunches (</a:t>
            </a:r>
            <a:r>
              <a:rPr lang="en-US" dirty="0" smtClean="0">
                <a:solidFill>
                  <a:srgbClr val="0000FF"/>
                </a:solidFill>
                <a:sym typeface="Wingdings" panose="05000000000000000000" pitchFamily="2" charset="2"/>
              </a:rPr>
              <a:t> N. Yamamoto’s talk)</a:t>
            </a:r>
            <a:endParaRPr lang="en-US" dirty="0" smtClean="0">
              <a:solidFill>
                <a:srgbClr val="0000FF"/>
              </a:solidFill>
            </a:endParaRPr>
          </a:p>
          <a:p>
            <a:pPr marL="285750" indent="-285750">
              <a:buFont typeface="Wingdings"/>
              <a:buChar char="à"/>
            </a:pPr>
            <a:r>
              <a:rPr lang="en-US" dirty="0" smtClean="0">
                <a:solidFill>
                  <a:srgbClr val="0000FF"/>
                </a:solidFill>
                <a:sym typeface="Wingdings" panose="05000000000000000000" pitchFamily="2" charset="2"/>
              </a:rPr>
              <a:t>Using a cavity similar to the accelerating one </a:t>
            </a:r>
            <a:r>
              <a:rPr lang="en-US" dirty="0">
                <a:solidFill>
                  <a:srgbClr val="0000FF"/>
                </a:solidFill>
                <a:sym typeface="Wingdings" panose="05000000000000000000" pitchFamily="2" charset="2"/>
              </a:rPr>
              <a:t>w</a:t>
            </a:r>
            <a:r>
              <a:rPr lang="en-US" dirty="0" smtClean="0">
                <a:solidFill>
                  <a:srgbClr val="0000FF"/>
                </a:solidFill>
                <a:sym typeface="Wingdings" panose="05000000000000000000" pitchFamily="2" charset="2"/>
              </a:rPr>
              <a:t>ould be of interest</a:t>
            </a:r>
          </a:p>
          <a:p>
            <a:pPr marL="285750" indent="-285750">
              <a:buFont typeface="Wingdings"/>
              <a:buChar char="à"/>
            </a:pPr>
            <a:r>
              <a:rPr lang="en-US" dirty="0" smtClean="0">
                <a:solidFill>
                  <a:srgbClr val="0000FF"/>
                </a:solidFill>
                <a:sym typeface="Wingdings" panose="05000000000000000000" pitchFamily="2" charset="2"/>
              </a:rPr>
              <a:t>An </a:t>
            </a:r>
            <a:r>
              <a:rPr lang="en-US" dirty="0" smtClean="0">
                <a:solidFill>
                  <a:srgbClr val="0000FF"/>
                </a:solidFill>
                <a:sym typeface="Wingdings" panose="05000000000000000000" pitchFamily="2" charset="2"/>
              </a:rPr>
              <a:t>ESRF - EBS type cavity with high over-coupling from 2 power couplers ? </a:t>
            </a:r>
          </a:p>
        </p:txBody>
      </p:sp>
      <p:sp>
        <p:nvSpPr>
          <p:cNvPr id="7" name="ZoneTexte 6"/>
          <p:cNvSpPr txBox="1"/>
          <p:nvPr/>
        </p:nvSpPr>
        <p:spPr>
          <a:xfrm>
            <a:off x="179512" y="6021288"/>
            <a:ext cx="8352928" cy="369332"/>
          </a:xfrm>
          <a:prstGeom prst="rect">
            <a:avLst/>
          </a:prstGeom>
          <a:noFill/>
        </p:spPr>
        <p:txBody>
          <a:bodyPr wrap="square" rtlCol="0">
            <a:spAutoFit/>
          </a:bodyPr>
          <a:lstStyle/>
          <a:p>
            <a:r>
              <a:rPr lang="en-US" dirty="0" smtClean="0"/>
              <a:t>Possible collaborations in these domains are under discussions with ESRF and KEK. </a:t>
            </a:r>
            <a:endParaRPr lang="en-US" dirty="0"/>
          </a:p>
        </p:txBody>
      </p:sp>
      <p:sp>
        <p:nvSpPr>
          <p:cNvPr id="6" name="ZoneTexte 5"/>
          <p:cNvSpPr txBox="1"/>
          <p:nvPr/>
        </p:nvSpPr>
        <p:spPr>
          <a:xfrm>
            <a:off x="5718312" y="3786709"/>
            <a:ext cx="509872" cy="369332"/>
          </a:xfrm>
          <a:prstGeom prst="rect">
            <a:avLst/>
          </a:prstGeom>
          <a:noFill/>
        </p:spPr>
        <p:txBody>
          <a:bodyPr wrap="square" rtlCol="0">
            <a:spAutoFit/>
          </a:bodyPr>
          <a:lstStyle/>
          <a:p>
            <a:r>
              <a:rPr lang="en-US" b="1" dirty="0" smtClean="0">
                <a:solidFill>
                  <a:srgbClr val="FF0000"/>
                </a:solidFill>
              </a:rPr>
              <a:t>😢 </a:t>
            </a:r>
            <a:endParaRPr lang="en-US" b="1" i="1" dirty="0">
              <a:solidFill>
                <a:srgbClr val="FF0000"/>
              </a:solidFill>
            </a:endParaRPr>
          </a:p>
        </p:txBody>
      </p:sp>
      <p:sp>
        <p:nvSpPr>
          <p:cNvPr id="8" name="Rectangle 7"/>
          <p:cNvSpPr/>
          <p:nvPr/>
        </p:nvSpPr>
        <p:spPr>
          <a:xfrm>
            <a:off x="7874640" y="3418839"/>
            <a:ext cx="657800" cy="461665"/>
          </a:xfrm>
          <a:prstGeom prst="rect">
            <a:avLst/>
          </a:prstGeom>
        </p:spPr>
        <p:txBody>
          <a:bodyPr wrap="square">
            <a:spAutoFit/>
          </a:bodyPr>
          <a:lstStyle/>
          <a:p>
            <a:r>
              <a:rPr lang="en-US" sz="2400" b="1" dirty="0">
                <a:solidFill>
                  <a:srgbClr val="00B050"/>
                </a:solidFill>
                <a:sym typeface="Wingdings"/>
              </a:rPr>
              <a:t></a:t>
            </a:r>
            <a:endParaRPr lang="en-US" sz="2400" dirty="0">
              <a:solidFill>
                <a:srgbClr val="00B050"/>
              </a:solidFill>
            </a:endParaRPr>
          </a:p>
        </p:txBody>
      </p:sp>
    </p:spTree>
    <p:extLst>
      <p:ext uri="{BB962C8B-B14F-4D97-AF65-F5344CB8AC3E}">
        <p14:creationId xmlns:p14="http://schemas.microsoft.com/office/powerpoint/2010/main" val="170949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43808" y="150540"/>
            <a:ext cx="2952328" cy="400110"/>
          </a:xfrm>
          <a:prstGeom prst="rect">
            <a:avLst/>
          </a:prstGeom>
          <a:noFill/>
        </p:spPr>
        <p:txBody>
          <a:bodyPr wrap="square" rtlCol="0">
            <a:spAutoFit/>
          </a:bodyPr>
          <a:lstStyle/>
          <a:p>
            <a:r>
              <a:rPr lang="fr-FR" sz="2000" b="1" dirty="0" err="1" smtClean="0"/>
              <a:t>Summary</a:t>
            </a:r>
            <a:r>
              <a:rPr lang="fr-FR" sz="2000" b="1" dirty="0" smtClean="0"/>
              <a:t> and conclusions</a:t>
            </a:r>
            <a:endParaRPr lang="fr-FR" sz="2000" b="1" dirty="0"/>
          </a:p>
        </p:txBody>
      </p:sp>
      <p:sp>
        <p:nvSpPr>
          <p:cNvPr id="3" name="ZoneTexte 2"/>
          <p:cNvSpPr txBox="1"/>
          <p:nvPr/>
        </p:nvSpPr>
        <p:spPr>
          <a:xfrm>
            <a:off x="274762" y="692696"/>
            <a:ext cx="8689726" cy="5970865"/>
          </a:xfrm>
          <a:prstGeom prst="rect">
            <a:avLst/>
          </a:prstGeom>
          <a:noFill/>
        </p:spPr>
        <p:txBody>
          <a:bodyPr wrap="square" rtlCol="0">
            <a:spAutoFit/>
          </a:bodyPr>
          <a:lstStyle/>
          <a:p>
            <a:r>
              <a:rPr lang="en-US" dirty="0" smtClean="0"/>
              <a:t>Preliminary investigations show that the RF requirements for the SOLEIL DLSR, including the extra voltage and power needed for a possible longitudinal injection, can be achieved using </a:t>
            </a:r>
            <a:r>
              <a:rPr lang="en-US" b="1" dirty="0" smtClean="0"/>
              <a:t>four </a:t>
            </a:r>
            <a:r>
              <a:rPr lang="en-US" b="1" dirty="0" err="1" smtClean="0"/>
              <a:t>n.c.</a:t>
            </a:r>
            <a:r>
              <a:rPr lang="en-US" b="1" dirty="0" smtClean="0"/>
              <a:t> cavities of the ESRF-EBS type</a:t>
            </a:r>
            <a:r>
              <a:rPr lang="en-US" dirty="0" smtClean="0"/>
              <a:t>. Each cavity can be powered by one of the already existing SOLEIL SSPAs. Digital µTCA-based LLRF to be developed (</a:t>
            </a:r>
            <a:r>
              <a:rPr lang="en-US" i="1" dirty="0" smtClean="0">
                <a:sym typeface="Wingdings" panose="05000000000000000000" pitchFamily="2" charset="2"/>
              </a:rPr>
              <a:t></a:t>
            </a:r>
            <a:r>
              <a:rPr lang="en-US" i="1" dirty="0" smtClean="0"/>
              <a:t> R. </a:t>
            </a:r>
            <a:r>
              <a:rPr lang="en-US" i="1" dirty="0" err="1" smtClean="0"/>
              <a:t>Sreedharan’s</a:t>
            </a:r>
            <a:r>
              <a:rPr lang="en-US" i="1" dirty="0" smtClean="0"/>
              <a:t>  talk</a:t>
            </a:r>
            <a:r>
              <a:rPr lang="en-US" dirty="0" smtClean="0"/>
              <a:t>).</a:t>
            </a:r>
          </a:p>
          <a:p>
            <a:endParaRPr lang="en-US" sz="800" dirty="0" smtClean="0"/>
          </a:p>
          <a:p>
            <a:r>
              <a:rPr lang="en-US" dirty="0" smtClean="0">
                <a:solidFill>
                  <a:srgbClr val="0000FF"/>
                </a:solidFill>
              </a:rPr>
              <a:t>The operational experience in the ESRF-EBS with such cavities and test of </a:t>
            </a:r>
            <a:r>
              <a:rPr lang="en-US" dirty="0">
                <a:solidFill>
                  <a:srgbClr val="0000FF"/>
                </a:solidFill>
              </a:rPr>
              <a:t>a</a:t>
            </a:r>
            <a:r>
              <a:rPr lang="en-US" dirty="0" smtClean="0">
                <a:solidFill>
                  <a:srgbClr val="0000FF"/>
                </a:solidFill>
              </a:rPr>
              <a:t> spare one in the present SOLEIL SR should help to anticipate whether the implementation of a longitudinal </a:t>
            </a:r>
            <a:r>
              <a:rPr lang="en-US" dirty="0" err="1" smtClean="0">
                <a:solidFill>
                  <a:srgbClr val="0000FF"/>
                </a:solidFill>
              </a:rPr>
              <a:t>b.b.b</a:t>
            </a:r>
            <a:r>
              <a:rPr lang="en-US" dirty="0" smtClean="0">
                <a:solidFill>
                  <a:srgbClr val="0000FF"/>
                </a:solidFill>
              </a:rPr>
              <a:t>. feedback is needed, in addition to the existing HOM damping, to cope with the LCBI.</a:t>
            </a:r>
          </a:p>
          <a:p>
            <a:endParaRPr lang="en-US" sz="800" dirty="0">
              <a:solidFill>
                <a:srgbClr val="0000FF"/>
              </a:solidFill>
            </a:endParaRPr>
          </a:p>
          <a:p>
            <a:r>
              <a:rPr lang="en-US" dirty="0" smtClean="0"/>
              <a:t>Although preliminary beam dynamics and RF computations are quite promising, the feasibility of the longitudinal injection remains to be demonstrated ; further computations are under way and tests of the principle in the present SOLEIL SR are planned.</a:t>
            </a:r>
          </a:p>
          <a:p>
            <a:endParaRPr lang="en-US" sz="800" dirty="0"/>
          </a:p>
          <a:p>
            <a:r>
              <a:rPr lang="en-US" dirty="0" smtClean="0">
                <a:solidFill>
                  <a:srgbClr val="0000FF"/>
                </a:solidFill>
              </a:rPr>
              <a:t>The use of </a:t>
            </a:r>
            <a:r>
              <a:rPr lang="en-US" b="1" dirty="0" smtClean="0">
                <a:solidFill>
                  <a:srgbClr val="0000FF"/>
                </a:solidFill>
              </a:rPr>
              <a:t>a passive harmonic </a:t>
            </a:r>
            <a:r>
              <a:rPr lang="en-US" b="1" dirty="0" err="1" smtClean="0">
                <a:solidFill>
                  <a:srgbClr val="0000FF"/>
                </a:solidFill>
              </a:rPr>
              <a:t>s.c.</a:t>
            </a:r>
            <a:r>
              <a:rPr lang="en-US" b="1" dirty="0" smtClean="0">
                <a:solidFill>
                  <a:srgbClr val="0000FF"/>
                </a:solidFill>
              </a:rPr>
              <a:t> </a:t>
            </a:r>
            <a:r>
              <a:rPr lang="en-US" b="1" dirty="0">
                <a:solidFill>
                  <a:srgbClr val="0000FF"/>
                </a:solidFill>
              </a:rPr>
              <a:t>RF system</a:t>
            </a:r>
            <a:r>
              <a:rPr lang="en-US" dirty="0">
                <a:solidFill>
                  <a:srgbClr val="0000FF"/>
                </a:solidFill>
              </a:rPr>
              <a:t> </a:t>
            </a:r>
            <a:r>
              <a:rPr lang="en-US" dirty="0" smtClean="0">
                <a:solidFill>
                  <a:srgbClr val="0000FF"/>
                </a:solidFill>
              </a:rPr>
              <a:t>is considered as the best way of providing  the required bunch lengthening to insure reasonable beam lifetime and preserve the emittance. It could be a Super3hc type </a:t>
            </a:r>
            <a:r>
              <a:rPr lang="en-US" dirty="0" err="1" smtClean="0">
                <a:solidFill>
                  <a:srgbClr val="0000FF"/>
                </a:solidFill>
              </a:rPr>
              <a:t>cryomodule</a:t>
            </a:r>
            <a:r>
              <a:rPr lang="en-US" dirty="0" smtClean="0">
                <a:solidFill>
                  <a:srgbClr val="0000FF"/>
                </a:solidFill>
              </a:rPr>
              <a:t> </a:t>
            </a:r>
            <a:r>
              <a:rPr lang="en-US" dirty="0">
                <a:solidFill>
                  <a:srgbClr val="0000FF"/>
                </a:solidFill>
              </a:rPr>
              <a:t>(</a:t>
            </a:r>
            <a:r>
              <a:rPr lang="en-US" dirty="0" smtClean="0">
                <a:solidFill>
                  <a:srgbClr val="0000FF"/>
                </a:solidFill>
              </a:rPr>
              <a:t>SLS </a:t>
            </a:r>
            <a:r>
              <a:rPr lang="en-US" dirty="0">
                <a:solidFill>
                  <a:srgbClr val="0000FF"/>
                </a:solidFill>
              </a:rPr>
              <a:t>&amp; </a:t>
            </a:r>
            <a:r>
              <a:rPr lang="en-US" dirty="0" err="1" smtClean="0">
                <a:solidFill>
                  <a:srgbClr val="0000FF"/>
                </a:solidFill>
              </a:rPr>
              <a:t>Elettra</a:t>
            </a:r>
            <a:r>
              <a:rPr lang="en-US" dirty="0" smtClean="0">
                <a:solidFill>
                  <a:srgbClr val="0000FF"/>
                </a:solidFill>
              </a:rPr>
              <a:t>), scaled to the 3</a:t>
            </a:r>
            <a:r>
              <a:rPr lang="en-US" baseline="30000" dirty="0" smtClean="0">
                <a:solidFill>
                  <a:srgbClr val="0000FF"/>
                </a:solidFill>
              </a:rPr>
              <a:t>rd</a:t>
            </a:r>
            <a:r>
              <a:rPr lang="en-US" dirty="0">
                <a:solidFill>
                  <a:srgbClr val="0000FF"/>
                </a:solidFill>
              </a:rPr>
              <a:t> </a:t>
            </a:r>
            <a:r>
              <a:rPr lang="en-US" dirty="0" smtClean="0">
                <a:solidFill>
                  <a:srgbClr val="0000FF"/>
                </a:solidFill>
              </a:rPr>
              <a:t>or 4</a:t>
            </a:r>
            <a:r>
              <a:rPr lang="en-US" baseline="30000" dirty="0" smtClean="0">
                <a:solidFill>
                  <a:srgbClr val="0000FF"/>
                </a:solidFill>
              </a:rPr>
              <a:t>th</a:t>
            </a:r>
            <a:r>
              <a:rPr lang="en-US" dirty="0" smtClean="0">
                <a:solidFill>
                  <a:srgbClr val="0000FF"/>
                </a:solidFill>
              </a:rPr>
              <a:t> harmonic of 352 MHz, with re-use of the existing SOLEIL cryogenic station at 4.2 K.  </a:t>
            </a:r>
          </a:p>
          <a:p>
            <a:r>
              <a:rPr lang="en-US" dirty="0" smtClean="0">
                <a:solidFill>
                  <a:srgbClr val="0000FF"/>
                </a:solidFill>
              </a:rPr>
              <a:t>This could be complemented by a feedforward into </a:t>
            </a:r>
            <a:r>
              <a:rPr lang="en-US" dirty="0">
                <a:solidFill>
                  <a:srgbClr val="0000FF"/>
                </a:solidFill>
              </a:rPr>
              <a:t>a specific strongly </a:t>
            </a:r>
            <a:r>
              <a:rPr lang="en-US" dirty="0" smtClean="0">
                <a:solidFill>
                  <a:srgbClr val="0000FF"/>
                </a:solidFill>
              </a:rPr>
              <a:t>loaded </a:t>
            </a:r>
            <a:r>
              <a:rPr lang="en-US" dirty="0" err="1" smtClean="0">
                <a:solidFill>
                  <a:srgbClr val="0000FF"/>
                </a:solidFill>
              </a:rPr>
              <a:t>n.c</a:t>
            </a:r>
            <a:r>
              <a:rPr lang="en-US" dirty="0" err="1">
                <a:solidFill>
                  <a:srgbClr val="0000FF"/>
                </a:solidFill>
              </a:rPr>
              <a:t>.</a:t>
            </a:r>
            <a:r>
              <a:rPr lang="en-US" dirty="0">
                <a:solidFill>
                  <a:srgbClr val="0000FF"/>
                </a:solidFill>
              </a:rPr>
              <a:t> </a:t>
            </a:r>
            <a:r>
              <a:rPr lang="en-US" dirty="0" smtClean="0">
                <a:solidFill>
                  <a:srgbClr val="0000FF"/>
                </a:solidFill>
              </a:rPr>
              <a:t>cavity,    as proposed by N. Yamamoto et al, in order to cope with the transient beam loading. </a:t>
            </a:r>
            <a:endParaRPr lang="en-US" dirty="0">
              <a:solidFill>
                <a:srgbClr val="0000FF"/>
              </a:solidFill>
            </a:endParaRPr>
          </a:p>
          <a:p>
            <a:endParaRPr lang="en-US" sz="800" dirty="0" smtClean="0">
              <a:solidFill>
                <a:srgbClr val="0000FF"/>
              </a:solidFill>
            </a:endParaRPr>
          </a:p>
          <a:p>
            <a:r>
              <a:rPr lang="en-US" dirty="0" smtClean="0"/>
              <a:t>Possible collaborations in </a:t>
            </a:r>
            <a:r>
              <a:rPr lang="en-US" smtClean="0"/>
              <a:t>these domains are </a:t>
            </a:r>
            <a:r>
              <a:rPr lang="en-US" dirty="0" smtClean="0"/>
              <a:t>under discussion with ESRF and KEK.</a:t>
            </a:r>
            <a:endParaRPr lang="en-US" dirty="0"/>
          </a:p>
          <a:p>
            <a:endParaRPr lang="en-US" sz="800" dirty="0" smtClean="0"/>
          </a:p>
          <a:p>
            <a:r>
              <a:rPr lang="en-US" dirty="0">
                <a:solidFill>
                  <a:srgbClr val="0000FF"/>
                </a:solidFill>
              </a:rPr>
              <a:t>Possible upgrade to VSR version with few </a:t>
            </a:r>
            <a:r>
              <a:rPr lang="en-US" dirty="0" err="1">
                <a:solidFill>
                  <a:srgbClr val="0000FF"/>
                </a:solidFill>
              </a:rPr>
              <a:t>ps</a:t>
            </a:r>
            <a:r>
              <a:rPr lang="en-US" dirty="0">
                <a:solidFill>
                  <a:srgbClr val="0000FF"/>
                </a:solidFill>
              </a:rPr>
              <a:t> bunch length</a:t>
            </a:r>
            <a:r>
              <a:rPr lang="en-US" sz="1600" dirty="0">
                <a:solidFill>
                  <a:srgbClr val="0000FF"/>
                </a:solidFill>
              </a:rPr>
              <a:t> </a:t>
            </a:r>
            <a:r>
              <a:rPr lang="en-US" sz="1600" dirty="0">
                <a:solidFill>
                  <a:srgbClr val="0000FF"/>
                </a:solidFill>
                <a:sym typeface="Wingdings" panose="05000000000000000000" pitchFamily="2" charset="2"/>
              </a:rPr>
              <a:t> </a:t>
            </a:r>
            <a:r>
              <a:rPr lang="en-US" dirty="0">
                <a:solidFill>
                  <a:srgbClr val="0000FF"/>
                </a:solidFill>
                <a:sym typeface="Wingdings" panose="05000000000000000000" pitchFamily="2" charset="2"/>
              </a:rPr>
              <a:t>Phase 2, if relevant (?)</a:t>
            </a:r>
          </a:p>
          <a:p>
            <a:r>
              <a:rPr lang="en-US" sz="1600" dirty="0" smtClean="0">
                <a:solidFill>
                  <a:srgbClr val="0000FF"/>
                </a:solidFill>
                <a:sym typeface="Wingdings" panose="05000000000000000000" pitchFamily="2" charset="2"/>
              </a:rPr>
              <a:t> </a:t>
            </a:r>
            <a:r>
              <a:rPr lang="en-US" dirty="0" smtClean="0">
                <a:solidFill>
                  <a:srgbClr val="0000FF"/>
                </a:solidFill>
                <a:sym typeface="Wingdings" panose="05000000000000000000" pitchFamily="2" charset="2"/>
              </a:rPr>
              <a:t>Higher </a:t>
            </a:r>
            <a:r>
              <a:rPr lang="en-US" dirty="0">
                <a:solidFill>
                  <a:srgbClr val="0000FF"/>
                </a:solidFill>
                <a:sym typeface="Wingdings" panose="05000000000000000000" pitchFamily="2" charset="2"/>
              </a:rPr>
              <a:t>harm. RF systems (h &amp; h</a:t>
            </a:r>
            <a:r>
              <a:rPr lang="en-US" sz="800" dirty="0">
                <a:solidFill>
                  <a:srgbClr val="0000FF"/>
                </a:solidFill>
                <a:sym typeface="Wingdings" panose="05000000000000000000" pitchFamily="2" charset="2"/>
              </a:rPr>
              <a:t> </a:t>
            </a:r>
            <a:r>
              <a:rPr lang="en-US" dirty="0">
                <a:solidFill>
                  <a:srgbClr val="0000FF"/>
                </a:solidFill>
                <a:sym typeface="Wingdings" panose="05000000000000000000" pitchFamily="2" charset="2"/>
              </a:rPr>
              <a:t>+ 0.5), either high gradient </a:t>
            </a:r>
            <a:r>
              <a:rPr lang="en-US" dirty="0" err="1" smtClean="0">
                <a:solidFill>
                  <a:srgbClr val="0000FF"/>
                </a:solidFill>
                <a:sym typeface="Wingdings" panose="05000000000000000000" pitchFamily="2" charset="2"/>
              </a:rPr>
              <a:t>s.c.</a:t>
            </a:r>
            <a:r>
              <a:rPr lang="en-US" dirty="0" smtClean="0">
                <a:solidFill>
                  <a:srgbClr val="0000FF"/>
                </a:solidFill>
                <a:sym typeface="Wingdings" panose="05000000000000000000" pitchFamily="2" charset="2"/>
              </a:rPr>
              <a:t> </a:t>
            </a:r>
            <a:r>
              <a:rPr lang="en-US" dirty="0">
                <a:solidFill>
                  <a:srgbClr val="0000FF"/>
                </a:solidFill>
                <a:sym typeface="Wingdings" panose="05000000000000000000" pitchFamily="2" charset="2"/>
              </a:rPr>
              <a:t>cav. @</a:t>
            </a:r>
            <a:r>
              <a:rPr lang="en-US" sz="800" dirty="0">
                <a:solidFill>
                  <a:srgbClr val="0000FF"/>
                </a:solidFill>
                <a:sym typeface="Wingdings" panose="05000000000000000000" pitchFamily="2" charset="2"/>
              </a:rPr>
              <a:t> </a:t>
            </a:r>
            <a:r>
              <a:rPr lang="en-US" dirty="0">
                <a:solidFill>
                  <a:srgbClr val="0000FF"/>
                </a:solidFill>
                <a:sym typeface="Wingdings" panose="05000000000000000000" pitchFamily="2" charset="2"/>
              </a:rPr>
              <a:t>2K </a:t>
            </a:r>
            <a:r>
              <a:rPr lang="en-US" dirty="0">
                <a:solidFill>
                  <a:srgbClr val="0000FF"/>
                </a:solidFill>
              </a:rPr>
              <a:t>or crab cav</a:t>
            </a:r>
            <a:r>
              <a:rPr lang="en-US" dirty="0" smtClean="0">
                <a:solidFill>
                  <a:srgbClr val="0000FF"/>
                </a:solidFill>
              </a:rPr>
              <a:t>.</a:t>
            </a:r>
            <a:endParaRPr lang="en-US" dirty="0">
              <a:solidFill>
                <a:srgbClr val="0000FF"/>
              </a:solidFill>
            </a:endParaRPr>
          </a:p>
        </p:txBody>
      </p:sp>
    </p:spTree>
    <p:extLst>
      <p:ext uri="{BB962C8B-B14F-4D97-AF65-F5344CB8AC3E}">
        <p14:creationId xmlns:p14="http://schemas.microsoft.com/office/powerpoint/2010/main" val="90233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11760" y="1412776"/>
            <a:ext cx="4392488" cy="1754326"/>
          </a:xfrm>
          <a:prstGeom prst="rect">
            <a:avLst/>
          </a:prstGeom>
          <a:noFill/>
        </p:spPr>
        <p:txBody>
          <a:bodyPr wrap="square" rtlCol="0">
            <a:spAutoFit/>
          </a:bodyPr>
          <a:lstStyle/>
          <a:p>
            <a:r>
              <a:rPr lang="fr-FR" sz="5400" dirty="0" err="1" smtClean="0"/>
              <a:t>Thank</a:t>
            </a:r>
            <a:r>
              <a:rPr lang="fr-FR" sz="5400" dirty="0" smtClean="0"/>
              <a:t> </a:t>
            </a:r>
            <a:r>
              <a:rPr lang="fr-FR" sz="5400" dirty="0" err="1" smtClean="0"/>
              <a:t>you</a:t>
            </a:r>
            <a:r>
              <a:rPr lang="fr-FR" sz="5400" dirty="0" smtClean="0"/>
              <a:t> for </a:t>
            </a:r>
            <a:r>
              <a:rPr lang="fr-FR" sz="5400" dirty="0" err="1" smtClean="0"/>
              <a:t>your</a:t>
            </a:r>
            <a:r>
              <a:rPr lang="fr-FR" sz="5400" dirty="0" smtClean="0"/>
              <a:t> attention </a:t>
            </a:r>
            <a:endParaRPr lang="fr-FR" sz="5400" dirty="0"/>
          </a:p>
        </p:txBody>
      </p:sp>
    </p:spTree>
    <p:extLst>
      <p:ext uri="{BB962C8B-B14F-4D97-AF65-F5344CB8AC3E}">
        <p14:creationId xmlns:p14="http://schemas.microsoft.com/office/powerpoint/2010/main" val="2421627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727021038"/>
              </p:ext>
            </p:extLst>
          </p:nvPr>
        </p:nvGraphicFramePr>
        <p:xfrm>
          <a:off x="251520" y="980732"/>
          <a:ext cx="3096344" cy="4499348"/>
        </p:xfrm>
        <a:graphic>
          <a:graphicData uri="http://schemas.openxmlformats.org/drawingml/2006/table">
            <a:tbl>
              <a:tblPr firstRow="1" bandRow="1">
                <a:tableStyleId>{5C22544A-7EE6-4342-B048-85BDC9FD1C3A}</a:tableStyleId>
              </a:tblPr>
              <a:tblGrid>
                <a:gridCol w="1080120"/>
                <a:gridCol w="1008112"/>
                <a:gridCol w="1008112"/>
              </a:tblGrid>
              <a:tr h="559027">
                <a:tc>
                  <a:txBody>
                    <a:bodyPr/>
                    <a:lstStyle/>
                    <a:p>
                      <a:endParaRPr lang="fr-FR" sz="1400" dirty="0"/>
                    </a:p>
                  </a:txBody>
                  <a:tcPr/>
                </a:tc>
                <a:tc>
                  <a:txBody>
                    <a:bodyPr/>
                    <a:lstStyle/>
                    <a:p>
                      <a:pPr algn="ctr">
                        <a:lnSpc>
                          <a:spcPts val="1700"/>
                        </a:lnSpc>
                      </a:pPr>
                      <a:r>
                        <a:rPr lang="fr-FR" dirty="0" smtClean="0"/>
                        <a:t>SOLEIL </a:t>
                      </a:r>
                    </a:p>
                    <a:p>
                      <a:pPr algn="ctr">
                        <a:lnSpc>
                          <a:spcPts val="1700"/>
                        </a:lnSpc>
                      </a:pPr>
                      <a:r>
                        <a:rPr lang="fr-FR" dirty="0" err="1" smtClean="0"/>
                        <a:t>today</a:t>
                      </a:r>
                      <a:endParaRPr lang="fr-FR" dirty="0"/>
                    </a:p>
                  </a:txBody>
                  <a:tcPr/>
                </a:tc>
                <a:tc>
                  <a:txBody>
                    <a:bodyPr/>
                    <a:lstStyle/>
                    <a:p>
                      <a:pPr algn="ctr">
                        <a:lnSpc>
                          <a:spcPts val="1700"/>
                        </a:lnSpc>
                      </a:pPr>
                      <a:r>
                        <a:rPr lang="fr-FR" dirty="0" smtClean="0"/>
                        <a:t>SOLEIL</a:t>
                      </a:r>
                      <a:r>
                        <a:rPr lang="fr-FR" baseline="0" dirty="0" smtClean="0"/>
                        <a:t> </a:t>
                      </a:r>
                    </a:p>
                    <a:p>
                      <a:pPr algn="ctr">
                        <a:lnSpc>
                          <a:spcPts val="1700"/>
                        </a:lnSpc>
                      </a:pPr>
                      <a:r>
                        <a:rPr lang="fr-FR" dirty="0" smtClean="0"/>
                        <a:t>DLSR</a:t>
                      </a:r>
                      <a:endParaRPr lang="fr-FR" dirty="0"/>
                    </a:p>
                  </a:txBody>
                  <a:tcPr/>
                </a:tc>
              </a:tr>
              <a:tr h="3582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t>E</a:t>
                      </a:r>
                      <a:r>
                        <a:rPr lang="fr-FR" sz="1600" b="1" baseline="0" dirty="0" smtClean="0"/>
                        <a:t> [MeV]</a:t>
                      </a:r>
                      <a:endParaRPr lang="fr-FR" sz="1600" b="1" dirty="0" smtClean="0"/>
                    </a:p>
                  </a:txBody>
                  <a:tcPr>
                    <a:solidFill>
                      <a:schemeClr val="tx2">
                        <a:lumMod val="20000"/>
                        <a:lumOff val="80000"/>
                      </a:schemeClr>
                    </a:solidFill>
                  </a:tcPr>
                </a:tc>
                <a:tc>
                  <a:txBody>
                    <a:bodyPr/>
                    <a:lstStyle/>
                    <a:p>
                      <a:pPr algn="ctr"/>
                      <a:r>
                        <a:rPr lang="fr-FR" sz="1600" b="1" dirty="0" smtClean="0"/>
                        <a:t>2.75</a:t>
                      </a:r>
                      <a:endParaRPr lang="fr-FR" sz="1600" b="1" dirty="0"/>
                    </a:p>
                  </a:txBody>
                  <a:tcPr>
                    <a:solidFill>
                      <a:schemeClr val="tx2">
                        <a:lumMod val="20000"/>
                        <a:lumOff val="80000"/>
                      </a:schemeClr>
                    </a:solidFill>
                  </a:tcPr>
                </a:tc>
                <a:tc>
                  <a:txBody>
                    <a:bodyPr/>
                    <a:lstStyle/>
                    <a:p>
                      <a:pPr algn="ctr"/>
                      <a:r>
                        <a:rPr lang="fr-FR" sz="1600" b="1" dirty="0" smtClean="0"/>
                        <a:t>2.75</a:t>
                      </a:r>
                      <a:endParaRPr lang="fr-FR" sz="1600" b="1" dirty="0"/>
                    </a:p>
                  </a:txBody>
                  <a:tcPr>
                    <a:solidFill>
                      <a:schemeClr val="tx2">
                        <a:lumMod val="20000"/>
                        <a:lumOff val="80000"/>
                      </a:schemeClr>
                    </a:solidFill>
                  </a:tcPr>
                </a:tc>
              </a:tr>
              <a:tr h="3582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err="1" smtClean="0"/>
                        <a:t>f</a:t>
                      </a:r>
                      <a:r>
                        <a:rPr lang="fr-FR" sz="1600" b="1" baseline="-25000" dirty="0" err="1" smtClean="0"/>
                        <a:t>RF</a:t>
                      </a:r>
                      <a:r>
                        <a:rPr lang="fr-FR" sz="1600" b="1" dirty="0" smtClean="0"/>
                        <a:t> </a:t>
                      </a:r>
                      <a:r>
                        <a:rPr lang="fr-FR" sz="1600" b="1" baseline="0" dirty="0" smtClean="0"/>
                        <a:t>[MHz]</a:t>
                      </a:r>
                      <a:endParaRPr lang="fr-FR" sz="1600" b="1" dirty="0" smtClean="0"/>
                    </a:p>
                  </a:txBody>
                  <a:tcPr>
                    <a:solidFill>
                      <a:schemeClr val="accent1">
                        <a:lumMod val="20000"/>
                        <a:lumOff val="80000"/>
                      </a:schemeClr>
                    </a:solidFill>
                  </a:tcPr>
                </a:tc>
                <a:tc>
                  <a:txBody>
                    <a:bodyPr/>
                    <a:lstStyle/>
                    <a:p>
                      <a:pPr algn="ctr"/>
                      <a:r>
                        <a:rPr lang="fr-FR" sz="1600" b="1" dirty="0" smtClean="0"/>
                        <a:t>352</a:t>
                      </a:r>
                      <a:endParaRPr lang="fr-FR" sz="1600" b="1" dirty="0"/>
                    </a:p>
                  </a:txBody>
                  <a:tcPr>
                    <a:solidFill>
                      <a:schemeClr val="accent1">
                        <a:lumMod val="20000"/>
                        <a:lumOff val="80000"/>
                      </a:schemeClr>
                    </a:solidFill>
                  </a:tcPr>
                </a:tc>
                <a:tc>
                  <a:txBody>
                    <a:bodyPr/>
                    <a:lstStyle/>
                    <a:p>
                      <a:pPr algn="ctr"/>
                      <a:r>
                        <a:rPr lang="fr-FR" sz="1600" b="1" dirty="0" smtClean="0"/>
                        <a:t>352</a:t>
                      </a:r>
                      <a:endParaRPr lang="fr-FR" sz="1600" b="1" dirty="0"/>
                    </a:p>
                  </a:txBody>
                  <a:tcPr>
                    <a:solidFill>
                      <a:schemeClr val="accent1">
                        <a:lumMod val="20000"/>
                        <a:lumOff val="80000"/>
                      </a:schemeClr>
                    </a:solidFill>
                  </a:tcPr>
                </a:tc>
              </a:tr>
              <a:tr h="358211">
                <a:tc>
                  <a:txBody>
                    <a:bodyPr/>
                    <a:lstStyle/>
                    <a:p>
                      <a:r>
                        <a:rPr lang="fr-FR" sz="1600" b="1" dirty="0" err="1" smtClean="0"/>
                        <a:t>I</a:t>
                      </a:r>
                      <a:r>
                        <a:rPr lang="fr-FR" sz="1600" b="1" baseline="-25000" dirty="0" err="1" smtClean="0"/>
                        <a:t>b</a:t>
                      </a:r>
                      <a:r>
                        <a:rPr lang="fr-FR" sz="1600" b="1" baseline="0" dirty="0" smtClean="0"/>
                        <a:t> [mA]</a:t>
                      </a:r>
                      <a:endParaRPr lang="fr-FR" sz="1600" b="1" baseline="-25000" dirty="0"/>
                    </a:p>
                  </a:txBody>
                  <a:tcPr>
                    <a:solidFill>
                      <a:schemeClr val="tx2">
                        <a:lumMod val="20000"/>
                        <a:lumOff val="80000"/>
                      </a:schemeClr>
                    </a:solidFill>
                  </a:tcPr>
                </a:tc>
                <a:tc>
                  <a:txBody>
                    <a:bodyPr/>
                    <a:lstStyle/>
                    <a:p>
                      <a:pPr algn="ctr"/>
                      <a:r>
                        <a:rPr lang="fr-FR" sz="1600" b="1" dirty="0" smtClean="0"/>
                        <a:t>500</a:t>
                      </a:r>
                      <a:endParaRPr lang="fr-FR" sz="1600" b="1" dirty="0"/>
                    </a:p>
                  </a:txBody>
                  <a:tcPr>
                    <a:solidFill>
                      <a:schemeClr val="tx2">
                        <a:lumMod val="20000"/>
                        <a:lumOff val="80000"/>
                      </a:schemeClr>
                    </a:solidFill>
                  </a:tcPr>
                </a:tc>
                <a:tc>
                  <a:txBody>
                    <a:bodyPr/>
                    <a:lstStyle/>
                    <a:p>
                      <a:pPr algn="ctr"/>
                      <a:r>
                        <a:rPr lang="fr-FR" sz="1600" b="1" dirty="0" smtClean="0"/>
                        <a:t>500</a:t>
                      </a:r>
                      <a:endParaRPr lang="fr-FR" sz="1600" b="1" dirty="0"/>
                    </a:p>
                  </a:txBody>
                  <a:tcPr>
                    <a:solidFill>
                      <a:schemeClr val="tx2">
                        <a:lumMod val="20000"/>
                        <a:lumOff val="80000"/>
                      </a:schemeClr>
                    </a:solidFill>
                  </a:tcPr>
                </a:tc>
              </a:tr>
              <a:tr h="3582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err="1" smtClean="0">
                          <a:latin typeface="Symbol" panose="05050102010706020507" pitchFamily="18" charset="2"/>
                        </a:rPr>
                        <a:t>s</a:t>
                      </a:r>
                      <a:r>
                        <a:rPr lang="fr-FR" sz="1600" b="1" baseline="-25000" dirty="0" err="1" smtClean="0"/>
                        <a:t>E</a:t>
                      </a:r>
                      <a:r>
                        <a:rPr lang="fr-FR" sz="1600" b="1" baseline="-25000" dirty="0" smtClean="0"/>
                        <a:t> </a:t>
                      </a:r>
                      <a:r>
                        <a:rPr lang="fr-FR" sz="1600" b="1" dirty="0" smtClean="0"/>
                        <a:t>/E</a:t>
                      </a:r>
                    </a:p>
                  </a:txBody>
                  <a:tcPr>
                    <a:solidFill>
                      <a:schemeClr val="accent1">
                        <a:lumMod val="20000"/>
                        <a:lumOff val="80000"/>
                      </a:schemeClr>
                    </a:solidFill>
                  </a:tcPr>
                </a:tc>
                <a:tc>
                  <a:txBody>
                    <a:bodyPr/>
                    <a:lstStyle/>
                    <a:p>
                      <a:pPr algn="ctr"/>
                      <a:r>
                        <a:rPr lang="fr-FR" sz="1600" b="1" dirty="0" smtClean="0"/>
                        <a:t>1 10</a:t>
                      </a:r>
                      <a:r>
                        <a:rPr lang="fr-FR" sz="1600" b="1" baseline="30000" dirty="0" smtClean="0"/>
                        <a:t>-3</a:t>
                      </a:r>
                      <a:endParaRPr lang="fr-FR" sz="1600" b="1" baseline="30000" dirty="0"/>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t>0.8 10</a:t>
                      </a:r>
                      <a:r>
                        <a:rPr lang="fr-FR" sz="1600" b="1" baseline="30000" dirty="0" smtClean="0"/>
                        <a:t>-3</a:t>
                      </a:r>
                    </a:p>
                  </a:txBody>
                  <a:tcPr>
                    <a:solidFill>
                      <a:schemeClr val="accent1">
                        <a:lumMod val="20000"/>
                        <a:lumOff val="80000"/>
                      </a:schemeClr>
                    </a:solidFill>
                  </a:tcPr>
                </a:tc>
              </a:tr>
              <a:tr h="3582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latin typeface="Symbol" panose="05050102010706020507" pitchFamily="18" charset="2"/>
                        </a:rPr>
                        <a:t>a</a:t>
                      </a:r>
                    </a:p>
                  </a:txBody>
                  <a:tcPr>
                    <a:solidFill>
                      <a:schemeClr val="tx2">
                        <a:lumMod val="20000"/>
                        <a:lumOff val="80000"/>
                      </a:schemeClr>
                    </a:solidFill>
                  </a:tcPr>
                </a:tc>
                <a:tc>
                  <a:txBody>
                    <a:bodyPr/>
                    <a:lstStyle/>
                    <a:p>
                      <a:pPr algn="ctr"/>
                      <a:r>
                        <a:rPr lang="fr-FR" sz="1600" b="1" dirty="0" smtClean="0"/>
                        <a:t>4.2 10</a:t>
                      </a:r>
                      <a:r>
                        <a:rPr lang="fr-FR" sz="1600" b="1" baseline="30000" dirty="0" smtClean="0"/>
                        <a:t>-4</a:t>
                      </a:r>
                      <a:endParaRPr lang="fr-FR" sz="1600" b="1" baseline="30000" dirty="0"/>
                    </a:p>
                  </a:txBody>
                  <a:tcPr>
                    <a:solidFill>
                      <a:schemeClr val="tx2">
                        <a:lumMod val="20000"/>
                        <a:lumOff val="80000"/>
                      </a:schemeClr>
                    </a:solidFill>
                  </a:tcPr>
                </a:tc>
                <a:tc>
                  <a:txBody>
                    <a:bodyPr/>
                    <a:lstStyle/>
                    <a:p>
                      <a:pPr algn="ctr"/>
                      <a:r>
                        <a:rPr lang="fr-FR" sz="1600" b="1" dirty="0" smtClean="0"/>
                        <a:t>1.4 10</a:t>
                      </a:r>
                      <a:r>
                        <a:rPr lang="fr-FR" sz="1600" b="1" baseline="30000" dirty="0" smtClean="0"/>
                        <a:t>-4</a:t>
                      </a:r>
                      <a:endParaRPr lang="fr-FR" sz="1600" b="1" baseline="30000" dirty="0"/>
                    </a:p>
                  </a:txBody>
                  <a:tcPr>
                    <a:solidFill>
                      <a:schemeClr val="tx2">
                        <a:lumMod val="20000"/>
                        <a:lumOff val="80000"/>
                      </a:schemeClr>
                    </a:solidFill>
                  </a:tcPr>
                </a:tc>
              </a:tr>
              <a:tr h="358211">
                <a:tc>
                  <a:txBody>
                    <a:bodyPr/>
                    <a:lstStyle/>
                    <a:p>
                      <a:r>
                        <a:rPr lang="fr-FR" sz="1600" b="1" dirty="0" err="1" smtClean="0"/>
                        <a:t>dU</a:t>
                      </a:r>
                      <a:r>
                        <a:rPr lang="fr-FR" sz="1600" b="1" dirty="0" smtClean="0"/>
                        <a:t> </a:t>
                      </a:r>
                      <a:r>
                        <a:rPr lang="fr-FR" sz="1600" b="1" baseline="0" dirty="0" smtClean="0"/>
                        <a:t>[</a:t>
                      </a:r>
                      <a:r>
                        <a:rPr lang="fr-FR" sz="1600" b="1" baseline="0" dirty="0" err="1" smtClean="0"/>
                        <a:t>keV</a:t>
                      </a:r>
                      <a:r>
                        <a:rPr lang="fr-FR" sz="1600" b="1" baseline="0" dirty="0" smtClean="0"/>
                        <a:t>] </a:t>
                      </a:r>
                      <a:endParaRPr lang="fr-FR" sz="1600" b="1" dirty="0"/>
                    </a:p>
                  </a:txBody>
                  <a:tcPr>
                    <a:solidFill>
                      <a:schemeClr val="accent1">
                        <a:lumMod val="20000"/>
                        <a:lumOff val="80000"/>
                      </a:schemeClr>
                    </a:solidFill>
                  </a:tcPr>
                </a:tc>
                <a:tc>
                  <a:txBody>
                    <a:bodyPr/>
                    <a:lstStyle/>
                    <a:p>
                      <a:pPr algn="ctr"/>
                      <a:r>
                        <a:rPr lang="fr-FR" sz="1600" b="1" dirty="0" smtClean="0"/>
                        <a:t>1150</a:t>
                      </a:r>
                      <a:endParaRPr lang="fr-FR" sz="1600" b="1" dirty="0"/>
                    </a:p>
                  </a:txBody>
                  <a:tcPr>
                    <a:solidFill>
                      <a:schemeClr val="accent1">
                        <a:lumMod val="20000"/>
                        <a:lumOff val="80000"/>
                      </a:schemeClr>
                    </a:solidFill>
                  </a:tcPr>
                </a:tc>
                <a:tc>
                  <a:txBody>
                    <a:bodyPr/>
                    <a:lstStyle/>
                    <a:p>
                      <a:pPr algn="ctr"/>
                      <a:r>
                        <a:rPr lang="fr-FR" sz="1600" b="1" baseline="0" dirty="0" smtClean="0"/>
                        <a:t>500 </a:t>
                      </a:r>
                      <a:endParaRPr lang="fr-FR" sz="1600" b="1" dirty="0"/>
                    </a:p>
                  </a:txBody>
                  <a:tcPr>
                    <a:solidFill>
                      <a:srgbClr val="92D050"/>
                    </a:solidFill>
                  </a:tcPr>
                </a:tc>
              </a:tr>
              <a:tr h="358211">
                <a:tc>
                  <a:txBody>
                    <a:bodyPr/>
                    <a:lstStyle/>
                    <a:p>
                      <a:r>
                        <a:rPr lang="fr-FR" sz="1600" b="1" dirty="0" smtClean="0"/>
                        <a:t>V</a:t>
                      </a:r>
                      <a:r>
                        <a:rPr lang="fr-FR" sz="1600" b="1" baseline="-25000" dirty="0" smtClean="0"/>
                        <a:t>RF</a:t>
                      </a:r>
                      <a:r>
                        <a:rPr lang="fr-FR" sz="1600" b="1" dirty="0" smtClean="0"/>
                        <a:t> </a:t>
                      </a:r>
                      <a:r>
                        <a:rPr lang="fr-FR" sz="1600" b="1" baseline="0" dirty="0" smtClean="0"/>
                        <a:t>[MV]</a:t>
                      </a:r>
                      <a:endParaRPr lang="fr-FR" sz="1600" b="1" dirty="0" smtClean="0"/>
                    </a:p>
                  </a:txBody>
                  <a:tcPr>
                    <a:solidFill>
                      <a:schemeClr val="accent1">
                        <a:lumMod val="20000"/>
                        <a:lumOff val="80000"/>
                      </a:schemeClr>
                    </a:solidFill>
                  </a:tcPr>
                </a:tc>
                <a:tc>
                  <a:txBody>
                    <a:bodyPr/>
                    <a:lstStyle/>
                    <a:p>
                      <a:pPr algn="ctr"/>
                      <a:r>
                        <a:rPr lang="fr-FR" sz="1600" b="1" dirty="0" smtClean="0"/>
                        <a:t>3</a:t>
                      </a:r>
                      <a:endParaRPr lang="fr-FR" sz="1600" b="1" dirty="0"/>
                    </a:p>
                  </a:txBody>
                  <a:tcPr>
                    <a:solidFill>
                      <a:schemeClr val="accent1">
                        <a:lumMod val="20000"/>
                        <a:lumOff val="80000"/>
                      </a:schemeClr>
                    </a:solidFill>
                  </a:tcPr>
                </a:tc>
                <a:tc>
                  <a:txBody>
                    <a:bodyPr/>
                    <a:lstStyle/>
                    <a:p>
                      <a:pPr algn="ctr"/>
                      <a:r>
                        <a:rPr lang="fr-FR" sz="1600" b="1" dirty="0" smtClean="0"/>
                        <a:t>1.5</a:t>
                      </a:r>
                      <a:endParaRPr lang="fr-FR" sz="1600" b="1" dirty="0"/>
                    </a:p>
                  </a:txBody>
                  <a:tcPr>
                    <a:solidFill>
                      <a:srgbClr val="92D050"/>
                    </a:solidFill>
                  </a:tcPr>
                </a:tc>
              </a:tr>
              <a:tr h="358211">
                <a:tc>
                  <a:txBody>
                    <a:bodyPr/>
                    <a:lstStyle/>
                    <a:p>
                      <a:r>
                        <a:rPr lang="fr-FR" sz="1600" b="1" dirty="0" smtClean="0"/>
                        <a:t>P</a:t>
                      </a:r>
                      <a:r>
                        <a:rPr lang="fr-FR" sz="1600" b="1" baseline="-25000" dirty="0" smtClean="0"/>
                        <a:t>b</a:t>
                      </a:r>
                      <a:r>
                        <a:rPr lang="fr-FR" sz="1600" b="1" dirty="0" smtClean="0"/>
                        <a:t> </a:t>
                      </a:r>
                      <a:r>
                        <a:rPr lang="fr-FR" sz="1600" b="1" baseline="0" dirty="0" smtClean="0"/>
                        <a:t>[kW]</a:t>
                      </a:r>
                      <a:endParaRPr lang="fr-FR" sz="1600" b="1" dirty="0"/>
                    </a:p>
                  </a:txBody>
                  <a:tcPr>
                    <a:solidFill>
                      <a:schemeClr val="tx2">
                        <a:lumMod val="20000"/>
                        <a:lumOff val="80000"/>
                      </a:schemeClr>
                    </a:solidFill>
                  </a:tcPr>
                </a:tc>
                <a:tc>
                  <a:txBody>
                    <a:bodyPr/>
                    <a:lstStyle/>
                    <a:p>
                      <a:pPr algn="ctr"/>
                      <a:r>
                        <a:rPr lang="fr-FR" sz="1600" b="1" dirty="0" smtClean="0"/>
                        <a:t>560</a:t>
                      </a:r>
                      <a:endParaRPr lang="fr-FR" sz="1600" b="1" dirty="0"/>
                    </a:p>
                  </a:txBody>
                  <a:tcPr>
                    <a:solidFill>
                      <a:schemeClr val="tx2">
                        <a:lumMod val="20000"/>
                        <a:lumOff val="80000"/>
                      </a:schemeClr>
                    </a:solidFill>
                  </a:tcPr>
                </a:tc>
                <a:tc>
                  <a:txBody>
                    <a:bodyPr/>
                    <a:lstStyle/>
                    <a:p>
                      <a:pPr algn="ctr"/>
                      <a:r>
                        <a:rPr lang="fr-FR" sz="1600" b="1" dirty="0" smtClean="0"/>
                        <a:t>250</a:t>
                      </a:r>
                      <a:endParaRPr lang="fr-FR" sz="1600" b="1" dirty="0"/>
                    </a:p>
                  </a:txBody>
                  <a:tcPr>
                    <a:solidFill>
                      <a:srgbClr val="92D050"/>
                    </a:solidFill>
                  </a:tcPr>
                </a:tc>
              </a:tr>
              <a:tr h="358211">
                <a:tc>
                  <a:txBody>
                    <a:bodyPr/>
                    <a:lstStyle/>
                    <a:p>
                      <a:r>
                        <a:rPr lang="fr-FR" sz="1600" b="1" dirty="0" err="1" smtClean="0">
                          <a:latin typeface="Symbol" panose="05050102010706020507" pitchFamily="18" charset="2"/>
                        </a:rPr>
                        <a:t>t</a:t>
                      </a:r>
                      <a:r>
                        <a:rPr lang="fr-FR" sz="1600" b="1" baseline="-25000" dirty="0" err="1" smtClean="0"/>
                        <a:t>s</a:t>
                      </a:r>
                      <a:r>
                        <a:rPr lang="fr-FR" sz="1600" b="1" baseline="0" dirty="0" smtClean="0"/>
                        <a:t> [ms]</a:t>
                      </a:r>
                      <a:endParaRPr lang="fr-FR" sz="1600" b="1" baseline="-25000" dirty="0"/>
                    </a:p>
                  </a:txBody>
                  <a:tcPr>
                    <a:solidFill>
                      <a:schemeClr val="tx2">
                        <a:lumMod val="20000"/>
                        <a:lumOff val="80000"/>
                      </a:schemeClr>
                    </a:solidFill>
                  </a:tcPr>
                </a:tc>
                <a:tc>
                  <a:txBody>
                    <a:bodyPr/>
                    <a:lstStyle/>
                    <a:p>
                      <a:pPr algn="ctr"/>
                      <a:r>
                        <a:rPr lang="fr-FR" sz="1600" b="1" dirty="0" smtClean="0"/>
                        <a:t>3.3</a:t>
                      </a:r>
                      <a:endParaRPr lang="fr-FR" sz="1600" b="1" dirty="0"/>
                    </a:p>
                  </a:txBody>
                  <a:tcPr>
                    <a:solidFill>
                      <a:schemeClr val="tx2">
                        <a:lumMod val="20000"/>
                        <a:lumOff val="80000"/>
                      </a:schemeClr>
                    </a:solidFill>
                  </a:tcPr>
                </a:tc>
                <a:tc>
                  <a:txBody>
                    <a:bodyPr/>
                    <a:lstStyle/>
                    <a:p>
                      <a:pPr algn="ctr"/>
                      <a:r>
                        <a:rPr lang="fr-FR" sz="1600" b="1" dirty="0" smtClean="0"/>
                        <a:t>9.3</a:t>
                      </a:r>
                      <a:endParaRPr lang="fr-FR" sz="1600" b="1" dirty="0"/>
                    </a:p>
                  </a:txBody>
                  <a:tcPr>
                    <a:solidFill>
                      <a:schemeClr val="tx2">
                        <a:lumMod val="20000"/>
                        <a:lumOff val="80000"/>
                      </a:schemeClr>
                    </a:solidFill>
                  </a:tcPr>
                </a:tc>
              </a:tr>
              <a:tr h="3582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err="1" smtClean="0">
                          <a:latin typeface="Symbol" panose="05050102010706020507" pitchFamily="18" charset="2"/>
                        </a:rPr>
                        <a:t>t</a:t>
                      </a:r>
                      <a:r>
                        <a:rPr lang="fr-FR" sz="1600" b="1" baseline="-25000" dirty="0" err="1" smtClean="0">
                          <a:latin typeface="+mn-lt"/>
                        </a:rPr>
                        <a:t>x</a:t>
                      </a:r>
                      <a:r>
                        <a:rPr lang="fr-FR" sz="1600" b="1" baseline="-25000" dirty="0" smtClean="0">
                          <a:latin typeface="+mn-lt"/>
                        </a:rPr>
                        <a:t> </a:t>
                      </a:r>
                      <a:r>
                        <a:rPr lang="fr-FR" sz="1600" b="1" baseline="0" dirty="0" smtClean="0">
                          <a:latin typeface="+mn-lt"/>
                        </a:rPr>
                        <a:t> /</a:t>
                      </a:r>
                      <a:r>
                        <a:rPr lang="fr-FR" sz="1600" b="1" dirty="0" err="1" smtClean="0">
                          <a:latin typeface="Symbol" panose="05050102010706020507" pitchFamily="18" charset="2"/>
                        </a:rPr>
                        <a:t>t</a:t>
                      </a:r>
                      <a:r>
                        <a:rPr lang="fr-FR" sz="1600" b="1" baseline="-25000" dirty="0" err="1" smtClean="0">
                          <a:latin typeface="+mn-lt"/>
                        </a:rPr>
                        <a:t>z</a:t>
                      </a:r>
                      <a:r>
                        <a:rPr lang="fr-FR" sz="1600" b="1" baseline="0" dirty="0" smtClean="0">
                          <a:latin typeface="+mn-lt"/>
                        </a:rPr>
                        <a:t> </a:t>
                      </a:r>
                      <a:r>
                        <a:rPr lang="fr-FR" sz="1600" b="1" baseline="0" dirty="0" smtClean="0"/>
                        <a:t>[ms]</a:t>
                      </a:r>
                      <a:endParaRPr lang="fr-FR" sz="1600" b="1" baseline="-25000" dirty="0" smtClean="0"/>
                    </a:p>
                  </a:txBody>
                  <a:tcPr>
                    <a:solidFill>
                      <a:schemeClr val="accent1">
                        <a:lumMod val="20000"/>
                        <a:lumOff val="80000"/>
                      </a:schemeClr>
                    </a:solidFill>
                  </a:tcPr>
                </a:tc>
                <a:tc>
                  <a:txBody>
                    <a:bodyPr/>
                    <a:lstStyle/>
                    <a:p>
                      <a:pPr algn="ctr"/>
                      <a:r>
                        <a:rPr lang="fr-FR" sz="1600" b="1" dirty="0" smtClean="0"/>
                        <a:t>6.6 / 6.6</a:t>
                      </a:r>
                    </a:p>
                  </a:txBody>
                  <a:tcPr>
                    <a:solidFill>
                      <a:schemeClr val="accent1">
                        <a:lumMod val="20000"/>
                        <a:lumOff val="80000"/>
                      </a:schemeClr>
                    </a:solidFill>
                  </a:tcPr>
                </a:tc>
                <a:tc>
                  <a:txBody>
                    <a:bodyPr/>
                    <a:lstStyle/>
                    <a:p>
                      <a:pPr algn="ctr"/>
                      <a:r>
                        <a:rPr lang="fr-FR" sz="1600" b="1" dirty="0" smtClean="0"/>
                        <a:t>7.4 / 21</a:t>
                      </a:r>
                      <a:endParaRPr lang="fr-FR" sz="1600" b="1" dirty="0"/>
                    </a:p>
                  </a:txBody>
                  <a:tcPr>
                    <a:solidFill>
                      <a:schemeClr val="accent1">
                        <a:lumMod val="20000"/>
                        <a:lumOff val="80000"/>
                      </a:schemeClr>
                    </a:solidFill>
                  </a:tcPr>
                </a:tc>
              </a:tr>
              <a:tr h="358211">
                <a:tc>
                  <a:txBody>
                    <a:bodyPr/>
                    <a:lstStyle/>
                    <a:p>
                      <a:r>
                        <a:rPr lang="fr-FR" sz="1600" b="1" dirty="0" err="1" smtClean="0"/>
                        <a:t>f</a:t>
                      </a:r>
                      <a:r>
                        <a:rPr lang="fr-FR" sz="1600" b="1" baseline="-25000" dirty="0" err="1" smtClean="0"/>
                        <a:t>s</a:t>
                      </a:r>
                      <a:r>
                        <a:rPr lang="fr-FR" sz="1600" b="1" dirty="0" smtClean="0"/>
                        <a:t> </a:t>
                      </a:r>
                      <a:r>
                        <a:rPr lang="fr-FR" sz="1600" b="1" baseline="0" dirty="0" smtClean="0"/>
                        <a:t>[kHz]</a:t>
                      </a:r>
                      <a:endParaRPr lang="fr-FR" sz="1600" b="1" dirty="0" smtClean="0"/>
                    </a:p>
                  </a:txBody>
                  <a:tcPr>
                    <a:solidFill>
                      <a:schemeClr val="tx2">
                        <a:lumMod val="20000"/>
                        <a:lumOff val="80000"/>
                      </a:schemeClr>
                    </a:solidFill>
                  </a:tcPr>
                </a:tc>
                <a:tc>
                  <a:txBody>
                    <a:bodyPr/>
                    <a:lstStyle/>
                    <a:p>
                      <a:pPr algn="ctr"/>
                      <a:r>
                        <a:rPr lang="fr-FR" sz="1600" b="1" dirty="0" smtClean="0"/>
                        <a:t>3.5</a:t>
                      </a:r>
                      <a:endParaRPr lang="fr-FR" sz="1600" b="1" dirty="0"/>
                    </a:p>
                  </a:txBody>
                  <a:tcPr>
                    <a:solidFill>
                      <a:schemeClr val="tx2">
                        <a:lumMod val="20000"/>
                        <a:lumOff val="80000"/>
                      </a:schemeClr>
                    </a:solidFill>
                  </a:tcPr>
                </a:tc>
                <a:tc>
                  <a:txBody>
                    <a:bodyPr/>
                    <a:lstStyle/>
                    <a:p>
                      <a:pPr algn="ctr"/>
                      <a:r>
                        <a:rPr lang="fr-FR" sz="1600" b="1" dirty="0" smtClean="0"/>
                        <a:t>2</a:t>
                      </a:r>
                      <a:endParaRPr lang="fr-FR" sz="1600" b="1" dirty="0"/>
                    </a:p>
                  </a:txBody>
                  <a:tcPr>
                    <a:solidFill>
                      <a:schemeClr val="tx2">
                        <a:lumMod val="20000"/>
                        <a:lumOff val="80000"/>
                      </a:schemeClr>
                    </a:solidFill>
                  </a:tcPr>
                </a:tc>
              </a:tr>
            </a:tbl>
          </a:graphicData>
        </a:graphic>
      </p:graphicFrame>
      <p:sp>
        <p:nvSpPr>
          <p:cNvPr id="2" name="ZoneTexte 1"/>
          <p:cNvSpPr txBox="1"/>
          <p:nvPr/>
        </p:nvSpPr>
        <p:spPr>
          <a:xfrm>
            <a:off x="1691680" y="179348"/>
            <a:ext cx="5688632" cy="400110"/>
          </a:xfrm>
          <a:prstGeom prst="rect">
            <a:avLst/>
          </a:prstGeom>
          <a:noFill/>
        </p:spPr>
        <p:txBody>
          <a:bodyPr wrap="square" rtlCol="0">
            <a:spAutoFit/>
          </a:bodyPr>
          <a:lstStyle/>
          <a:p>
            <a:r>
              <a:rPr lang="en-US" sz="2000" b="1" dirty="0" smtClean="0"/>
              <a:t>Basic SOLEIL DLSR parameters and RF requirements </a:t>
            </a:r>
            <a:r>
              <a:rPr lang="en-US" sz="2000" dirty="0" smtClean="0"/>
              <a:t> </a:t>
            </a:r>
            <a:endParaRPr lang="en-US" sz="2000" dirty="0"/>
          </a:p>
        </p:txBody>
      </p:sp>
      <p:sp>
        <p:nvSpPr>
          <p:cNvPr id="5" name="ZoneTexte 4"/>
          <p:cNvSpPr txBox="1"/>
          <p:nvPr/>
        </p:nvSpPr>
        <p:spPr>
          <a:xfrm>
            <a:off x="3491880" y="836712"/>
            <a:ext cx="5508104" cy="2339102"/>
          </a:xfrm>
          <a:prstGeom prst="rect">
            <a:avLst/>
          </a:prstGeom>
          <a:noFill/>
        </p:spPr>
        <p:txBody>
          <a:bodyPr wrap="square" rtlCol="0">
            <a:spAutoFit/>
          </a:bodyPr>
          <a:lstStyle/>
          <a:p>
            <a:r>
              <a:rPr lang="en-US" dirty="0" smtClean="0"/>
              <a:t>Basic DLSR RF requirements, V</a:t>
            </a:r>
            <a:r>
              <a:rPr lang="en-US" baseline="-25000" dirty="0" smtClean="0"/>
              <a:t>RF</a:t>
            </a:r>
            <a:r>
              <a:rPr lang="en-US" dirty="0" smtClean="0"/>
              <a:t> =</a:t>
            </a:r>
            <a:r>
              <a:rPr lang="en-US" sz="800" dirty="0" smtClean="0"/>
              <a:t> </a:t>
            </a:r>
            <a:r>
              <a:rPr lang="en-US" dirty="0" smtClean="0"/>
              <a:t>1.5</a:t>
            </a:r>
            <a:r>
              <a:rPr lang="en-US" sz="800" dirty="0" smtClean="0"/>
              <a:t> </a:t>
            </a:r>
            <a:r>
              <a:rPr lang="en-US" dirty="0" smtClean="0"/>
              <a:t>MV</a:t>
            </a:r>
            <a:r>
              <a:rPr lang="en-US" sz="800" dirty="0" smtClean="0"/>
              <a:t> </a:t>
            </a:r>
            <a:r>
              <a:rPr lang="en-US" dirty="0" smtClean="0"/>
              <a:t>, </a:t>
            </a:r>
            <a:r>
              <a:rPr lang="en-US" dirty="0" err="1" smtClean="0"/>
              <a:t>P</a:t>
            </a:r>
            <a:r>
              <a:rPr lang="en-US" baseline="-25000" dirty="0" err="1" smtClean="0"/>
              <a:t>b</a:t>
            </a:r>
            <a:r>
              <a:rPr lang="en-US" sz="1000" dirty="0" smtClean="0"/>
              <a:t> </a:t>
            </a:r>
            <a:r>
              <a:rPr lang="en-US" dirty="0" smtClean="0"/>
              <a:t>=</a:t>
            </a:r>
            <a:r>
              <a:rPr lang="en-US" sz="1000" dirty="0" smtClean="0"/>
              <a:t> </a:t>
            </a:r>
            <a:r>
              <a:rPr lang="en-US" dirty="0" smtClean="0"/>
              <a:t>250</a:t>
            </a:r>
            <a:r>
              <a:rPr lang="en-US" sz="800" dirty="0" smtClean="0"/>
              <a:t> </a:t>
            </a:r>
            <a:r>
              <a:rPr lang="en-US" dirty="0" smtClean="0"/>
              <a:t>kW can be achieved using 3 </a:t>
            </a:r>
            <a:r>
              <a:rPr lang="en-US" dirty="0" err="1" smtClean="0"/>
              <a:t>n.c.</a:t>
            </a:r>
            <a:r>
              <a:rPr lang="en-US" dirty="0" smtClean="0"/>
              <a:t> 352 MHz cavities, with :</a:t>
            </a:r>
          </a:p>
          <a:p>
            <a:r>
              <a:rPr lang="en-US" dirty="0" err="1" smtClean="0"/>
              <a:t>P</a:t>
            </a:r>
            <a:r>
              <a:rPr lang="en-US" baseline="-25000" dirty="0" err="1" smtClean="0"/>
              <a:t>dis</a:t>
            </a:r>
            <a:r>
              <a:rPr lang="en-US" dirty="0" smtClean="0"/>
              <a:t> = 25 kW , </a:t>
            </a:r>
            <a:r>
              <a:rPr lang="en-US" dirty="0" err="1" smtClean="0"/>
              <a:t>P</a:t>
            </a:r>
            <a:r>
              <a:rPr lang="en-US" baseline="-25000" dirty="0" err="1" smtClean="0"/>
              <a:t>beam</a:t>
            </a:r>
            <a:r>
              <a:rPr lang="en-US" dirty="0" smtClean="0"/>
              <a:t> = 85 kW , </a:t>
            </a:r>
            <a:r>
              <a:rPr lang="en-US" dirty="0" err="1" smtClean="0"/>
              <a:t>P</a:t>
            </a:r>
            <a:r>
              <a:rPr lang="en-US" baseline="-25000" dirty="0" err="1" smtClean="0"/>
              <a:t>tot</a:t>
            </a:r>
            <a:r>
              <a:rPr lang="en-US" dirty="0" smtClean="0"/>
              <a:t> = 110 kW per cavity</a:t>
            </a:r>
          </a:p>
          <a:p>
            <a:endParaRPr lang="en-US" sz="1000" dirty="0" smtClean="0">
              <a:solidFill>
                <a:srgbClr val="0000FF"/>
              </a:solidFill>
            </a:endParaRPr>
          </a:p>
          <a:p>
            <a:r>
              <a:rPr lang="en-US" dirty="0" smtClean="0">
                <a:solidFill>
                  <a:srgbClr val="0000FF"/>
                </a:solidFill>
              </a:rPr>
              <a:t>Under such conditions, re</a:t>
            </a:r>
            <a:r>
              <a:rPr lang="en-US" dirty="0">
                <a:solidFill>
                  <a:srgbClr val="0000FF"/>
                </a:solidFill>
              </a:rPr>
              <a:t>-</a:t>
            </a:r>
            <a:r>
              <a:rPr lang="en-US" dirty="0" smtClean="0">
                <a:solidFill>
                  <a:srgbClr val="0000FF"/>
                </a:solidFill>
              </a:rPr>
              <a:t>using our </a:t>
            </a:r>
            <a:r>
              <a:rPr lang="en-US" dirty="0" err="1" smtClean="0">
                <a:solidFill>
                  <a:srgbClr val="0000FF"/>
                </a:solidFill>
              </a:rPr>
              <a:t>s.c.</a:t>
            </a:r>
            <a:r>
              <a:rPr lang="en-US" dirty="0" smtClean="0">
                <a:solidFill>
                  <a:srgbClr val="0000FF"/>
                </a:solidFill>
              </a:rPr>
              <a:t> system is not relevant  </a:t>
            </a:r>
            <a:r>
              <a:rPr lang="en-US" dirty="0" smtClean="0">
                <a:solidFill>
                  <a:srgbClr val="0000FF"/>
                </a:solidFill>
                <a:sym typeface="Wingdings" panose="05000000000000000000" pitchFamily="2" charset="2"/>
              </a:rPr>
              <a:t> Waste of electrical power and</a:t>
            </a:r>
            <a:r>
              <a:rPr lang="en-US" dirty="0" smtClean="0">
                <a:solidFill>
                  <a:srgbClr val="0000FF"/>
                </a:solidFill>
              </a:rPr>
              <a:t> anyway the actual </a:t>
            </a:r>
            <a:r>
              <a:rPr lang="en-US" dirty="0" err="1" smtClean="0">
                <a:solidFill>
                  <a:srgbClr val="0000FF"/>
                </a:solidFill>
              </a:rPr>
              <a:t>cryomodule</a:t>
            </a:r>
            <a:r>
              <a:rPr lang="en-US" dirty="0" smtClean="0">
                <a:solidFill>
                  <a:srgbClr val="0000FF"/>
                </a:solidFill>
              </a:rPr>
              <a:t> doesn’t fit into a 4m straight section</a:t>
            </a:r>
          </a:p>
          <a:p>
            <a:endParaRPr lang="en-US" sz="1000" dirty="0" smtClean="0"/>
          </a:p>
          <a:p>
            <a:r>
              <a:rPr lang="en-US" dirty="0" smtClean="0"/>
              <a:t>An ESRF</a:t>
            </a:r>
            <a:r>
              <a:rPr lang="en-US" sz="800" dirty="0" smtClean="0"/>
              <a:t> </a:t>
            </a:r>
            <a:r>
              <a:rPr lang="en-US" dirty="0" smtClean="0"/>
              <a:t>-</a:t>
            </a:r>
            <a:r>
              <a:rPr lang="en-US" sz="800" dirty="0" smtClean="0"/>
              <a:t> </a:t>
            </a:r>
            <a:r>
              <a:rPr lang="en-US" dirty="0" smtClean="0"/>
              <a:t>EBS type cavity is emerging as a good candidate</a:t>
            </a:r>
          </a:p>
        </p:txBody>
      </p:sp>
      <p:sp>
        <p:nvSpPr>
          <p:cNvPr id="6" name="ZoneTexte 5"/>
          <p:cNvSpPr txBox="1"/>
          <p:nvPr/>
        </p:nvSpPr>
        <p:spPr>
          <a:xfrm>
            <a:off x="323528" y="5538718"/>
            <a:ext cx="3024336" cy="338554"/>
          </a:xfrm>
          <a:prstGeom prst="rect">
            <a:avLst/>
          </a:prstGeom>
          <a:noFill/>
        </p:spPr>
        <p:txBody>
          <a:bodyPr wrap="square" rtlCol="0">
            <a:spAutoFit/>
          </a:bodyPr>
          <a:lstStyle/>
          <a:p>
            <a:r>
              <a:rPr lang="en-US" baseline="30000" dirty="0" smtClean="0"/>
              <a:t> </a:t>
            </a:r>
            <a:r>
              <a:rPr lang="fr-FR" b="1" baseline="30000" dirty="0" smtClean="0"/>
              <a:t>ǂ  </a:t>
            </a:r>
            <a:r>
              <a:rPr lang="en-US" sz="1600" i="1" dirty="0" smtClean="0"/>
              <a:t>Including 200 </a:t>
            </a:r>
            <a:r>
              <a:rPr lang="en-US" sz="1600" i="1" dirty="0" err="1" smtClean="0"/>
              <a:t>keV</a:t>
            </a:r>
            <a:r>
              <a:rPr lang="en-US" sz="1600" i="1" dirty="0" smtClean="0"/>
              <a:t> for the IDs </a:t>
            </a:r>
            <a:endParaRPr lang="en-US" sz="1600" i="1" dirty="0"/>
          </a:p>
        </p:txBody>
      </p:sp>
      <p:sp>
        <p:nvSpPr>
          <p:cNvPr id="9" name="ZoneTexte 8"/>
          <p:cNvSpPr txBox="1"/>
          <p:nvPr/>
        </p:nvSpPr>
        <p:spPr>
          <a:xfrm>
            <a:off x="3491880" y="3212976"/>
            <a:ext cx="5436096" cy="2744341"/>
          </a:xfrm>
          <a:prstGeom prst="rect">
            <a:avLst/>
          </a:prstGeom>
          <a:noFill/>
        </p:spPr>
        <p:txBody>
          <a:bodyPr wrap="square" rtlCol="0">
            <a:spAutoFit/>
          </a:bodyPr>
          <a:lstStyle/>
          <a:p>
            <a:r>
              <a:rPr lang="en-US" b="1" dirty="0">
                <a:solidFill>
                  <a:srgbClr val="FF0000"/>
                </a:solidFill>
                <a:effectLst>
                  <a:outerShdw blurRad="38100" dist="38100" dir="2700000" algn="tl">
                    <a:srgbClr val="000000">
                      <a:alpha val="43137"/>
                    </a:srgbClr>
                  </a:outerShdw>
                </a:effectLst>
              </a:rPr>
              <a:t>LONGITUDINAL HOM IMPEDANCES </a:t>
            </a:r>
            <a:r>
              <a:rPr lang="en-US" b="1" dirty="0">
                <a:solidFill>
                  <a:srgbClr val="FF0000"/>
                </a:solidFill>
                <a:effectLst>
                  <a:outerShdw blurRad="38100" dist="38100" dir="2700000" algn="tl">
                    <a:srgbClr val="000000">
                      <a:alpha val="43137"/>
                    </a:srgbClr>
                  </a:outerShdw>
                </a:effectLst>
                <a:sym typeface="Wingdings" panose="05000000000000000000" pitchFamily="2" charset="2"/>
              </a:rPr>
              <a:t> LCBI</a:t>
            </a:r>
            <a:endParaRPr lang="en-US" b="1" dirty="0">
              <a:solidFill>
                <a:srgbClr val="FF0000"/>
              </a:solidFill>
              <a:effectLst>
                <a:outerShdw blurRad="38100" dist="38100" dir="2700000" algn="tl">
                  <a:srgbClr val="000000">
                    <a:alpha val="43137"/>
                  </a:srgbClr>
                </a:outerShdw>
              </a:effectLst>
            </a:endParaRPr>
          </a:p>
          <a:p>
            <a:pPr>
              <a:spcBef>
                <a:spcPts val="300"/>
              </a:spcBef>
            </a:pPr>
            <a:r>
              <a:rPr lang="en-US" dirty="0">
                <a:solidFill>
                  <a:srgbClr val="0000FF"/>
                </a:solidFill>
              </a:rPr>
              <a:t> </a:t>
            </a:r>
            <a:r>
              <a:rPr lang="en-US" dirty="0" smtClean="0">
                <a:solidFill>
                  <a:srgbClr val="0000FF"/>
                </a:solidFill>
              </a:rPr>
              <a:t>Need </a:t>
            </a:r>
            <a:r>
              <a:rPr lang="en-US" dirty="0">
                <a:solidFill>
                  <a:srgbClr val="0000FF"/>
                </a:solidFill>
              </a:rPr>
              <a:t>for 3 times more damping than the ESRF - EBS</a:t>
            </a:r>
            <a:endParaRPr lang="en-US" dirty="0">
              <a:solidFill>
                <a:srgbClr val="0000FF"/>
              </a:solidFill>
              <a:sym typeface="Wingdings" panose="05000000000000000000" pitchFamily="2" charset="2"/>
            </a:endParaRPr>
          </a:p>
          <a:p>
            <a:r>
              <a:rPr lang="en-US" sz="1600" dirty="0">
                <a:solidFill>
                  <a:srgbClr val="0000FF"/>
                </a:solidFill>
                <a:sym typeface="Wingdings" panose="05000000000000000000" pitchFamily="2" charset="2"/>
              </a:rPr>
              <a:t>   </a:t>
            </a:r>
            <a:r>
              <a:rPr lang="en-US" sz="1600" dirty="0" smtClean="0">
                <a:solidFill>
                  <a:srgbClr val="0000FF"/>
                </a:solidFill>
                <a:sym typeface="Wingdings" panose="05000000000000000000" pitchFamily="2" charset="2"/>
              </a:rPr>
              <a:t> </a:t>
            </a:r>
            <a:r>
              <a:rPr lang="en-US" dirty="0">
                <a:solidFill>
                  <a:srgbClr val="0000FF"/>
                </a:solidFill>
                <a:sym typeface="Wingdings" panose="05000000000000000000" pitchFamily="2" charset="2"/>
              </a:rPr>
              <a:t>Test of the ESRF spare cavity in </a:t>
            </a:r>
            <a:r>
              <a:rPr lang="en-US" dirty="0" smtClean="0">
                <a:solidFill>
                  <a:srgbClr val="0000FF"/>
                </a:solidFill>
                <a:sym typeface="Wingdings" panose="05000000000000000000" pitchFamily="2" charset="2"/>
              </a:rPr>
              <a:t>SOLEIL SR in 2022, </a:t>
            </a:r>
          </a:p>
          <a:p>
            <a:pPr>
              <a:lnSpc>
                <a:spcPts val="1900"/>
              </a:lnSpc>
            </a:pPr>
            <a:r>
              <a:rPr lang="en-US" dirty="0">
                <a:solidFill>
                  <a:srgbClr val="0000FF"/>
                </a:solidFill>
                <a:sym typeface="Wingdings" panose="05000000000000000000" pitchFamily="2" charset="2"/>
              </a:rPr>
              <a:t> </a:t>
            </a:r>
            <a:r>
              <a:rPr lang="en-US" dirty="0" smtClean="0">
                <a:solidFill>
                  <a:srgbClr val="0000FF"/>
                </a:solidFill>
                <a:sym typeface="Wingdings" panose="05000000000000000000" pitchFamily="2" charset="2"/>
              </a:rPr>
              <a:t>       namely ~ 3 years before the SOLEIL shutdown</a:t>
            </a:r>
            <a:endParaRPr lang="en-US" dirty="0">
              <a:solidFill>
                <a:srgbClr val="0000FF"/>
              </a:solidFill>
              <a:sym typeface="Wingdings" panose="05000000000000000000" pitchFamily="2" charset="2"/>
            </a:endParaRPr>
          </a:p>
          <a:p>
            <a:r>
              <a:rPr lang="en-US" sz="1600" dirty="0">
                <a:solidFill>
                  <a:srgbClr val="0000FF"/>
                </a:solidFill>
                <a:sym typeface="Wingdings" panose="05000000000000000000" pitchFamily="2" charset="2"/>
              </a:rPr>
              <a:t>   </a:t>
            </a:r>
            <a:r>
              <a:rPr lang="en-US" sz="1600" dirty="0" smtClean="0">
                <a:solidFill>
                  <a:srgbClr val="0000FF"/>
                </a:solidFill>
                <a:sym typeface="Wingdings" panose="05000000000000000000" pitchFamily="2" charset="2"/>
              </a:rPr>
              <a:t> </a:t>
            </a:r>
            <a:r>
              <a:rPr lang="en-US" dirty="0">
                <a:solidFill>
                  <a:srgbClr val="0000FF"/>
                </a:solidFill>
                <a:sym typeface="Wingdings" panose="05000000000000000000" pitchFamily="2" charset="2"/>
              </a:rPr>
              <a:t>ESRF experience </a:t>
            </a:r>
            <a:r>
              <a:rPr lang="en-US" dirty="0" smtClean="0">
                <a:solidFill>
                  <a:srgbClr val="0000FF"/>
                </a:solidFill>
                <a:sym typeface="Wingdings" panose="05000000000000000000" pitchFamily="2" charset="2"/>
              </a:rPr>
              <a:t>feedback with </a:t>
            </a:r>
            <a:r>
              <a:rPr lang="en-US" dirty="0">
                <a:solidFill>
                  <a:srgbClr val="0000FF"/>
                </a:solidFill>
                <a:sym typeface="Wingdings" panose="05000000000000000000" pitchFamily="2" charset="2"/>
              </a:rPr>
              <a:t>200 mA (2020</a:t>
            </a:r>
            <a:r>
              <a:rPr lang="en-US" sz="800" dirty="0">
                <a:solidFill>
                  <a:srgbClr val="0000FF"/>
                </a:solidFill>
                <a:sym typeface="Wingdings" panose="05000000000000000000" pitchFamily="2" charset="2"/>
              </a:rPr>
              <a:t> </a:t>
            </a:r>
            <a:r>
              <a:rPr lang="en-US" dirty="0">
                <a:solidFill>
                  <a:srgbClr val="0000FF"/>
                </a:solidFill>
                <a:sym typeface="Wingdings" panose="05000000000000000000" pitchFamily="2" charset="2"/>
              </a:rPr>
              <a:t>-</a:t>
            </a:r>
            <a:r>
              <a:rPr lang="en-US" sz="800" dirty="0">
                <a:solidFill>
                  <a:srgbClr val="0000FF"/>
                </a:solidFill>
                <a:sym typeface="Wingdings" panose="05000000000000000000" pitchFamily="2" charset="2"/>
              </a:rPr>
              <a:t> </a:t>
            </a:r>
            <a:r>
              <a:rPr lang="en-US" dirty="0" smtClean="0">
                <a:solidFill>
                  <a:srgbClr val="0000FF"/>
                </a:solidFill>
                <a:sym typeface="Wingdings" panose="05000000000000000000" pitchFamily="2" charset="2"/>
              </a:rPr>
              <a:t>21</a:t>
            </a:r>
            <a:r>
              <a:rPr lang="en-US" dirty="0">
                <a:solidFill>
                  <a:srgbClr val="0000FF"/>
                </a:solidFill>
                <a:sym typeface="Wingdings" panose="05000000000000000000" pitchFamily="2" charset="2"/>
              </a:rPr>
              <a:t>)</a:t>
            </a:r>
          </a:p>
          <a:p>
            <a:r>
              <a:rPr lang="en-US" sz="1600" dirty="0">
                <a:solidFill>
                  <a:srgbClr val="0000FF"/>
                </a:solidFill>
                <a:sym typeface="Wingdings" panose="05000000000000000000" pitchFamily="2" charset="2"/>
              </a:rPr>
              <a:t>   </a:t>
            </a:r>
            <a:r>
              <a:rPr lang="fr-FR" sz="1600" dirty="0" smtClean="0">
                <a:solidFill>
                  <a:srgbClr val="0000FF"/>
                </a:solidFill>
                <a:sym typeface="Wingdings" panose="05000000000000000000" pitchFamily="2" charset="2"/>
              </a:rPr>
              <a:t> </a:t>
            </a:r>
            <a:r>
              <a:rPr lang="fr-FR" dirty="0" smtClean="0">
                <a:solidFill>
                  <a:srgbClr val="0000FF"/>
                </a:solidFill>
              </a:rPr>
              <a:t>An </a:t>
            </a:r>
            <a:r>
              <a:rPr lang="fr-FR" dirty="0">
                <a:solidFill>
                  <a:srgbClr val="0000FF"/>
                </a:solidFill>
              </a:rPr>
              <a:t>agreement </a:t>
            </a:r>
            <a:r>
              <a:rPr lang="fr-FR" dirty="0" err="1">
                <a:solidFill>
                  <a:srgbClr val="0000FF"/>
                </a:solidFill>
              </a:rPr>
              <a:t>with</a:t>
            </a:r>
            <a:r>
              <a:rPr lang="fr-FR" dirty="0">
                <a:solidFill>
                  <a:srgbClr val="0000FF"/>
                </a:solidFill>
              </a:rPr>
              <a:t> ESRF </a:t>
            </a:r>
            <a:r>
              <a:rPr lang="fr-FR" dirty="0" err="1">
                <a:solidFill>
                  <a:srgbClr val="0000FF"/>
                </a:solidFill>
              </a:rPr>
              <a:t>is</a:t>
            </a:r>
            <a:r>
              <a:rPr lang="fr-FR" dirty="0">
                <a:solidFill>
                  <a:srgbClr val="0000FF"/>
                </a:solidFill>
              </a:rPr>
              <a:t> </a:t>
            </a:r>
            <a:r>
              <a:rPr lang="fr-FR" dirty="0" err="1">
                <a:solidFill>
                  <a:srgbClr val="0000FF"/>
                </a:solidFill>
              </a:rPr>
              <a:t>under</a:t>
            </a:r>
            <a:r>
              <a:rPr lang="fr-FR" dirty="0">
                <a:solidFill>
                  <a:srgbClr val="0000FF"/>
                </a:solidFill>
              </a:rPr>
              <a:t> </a:t>
            </a:r>
            <a:r>
              <a:rPr lang="fr-FR" dirty="0" err="1" smtClean="0">
                <a:solidFill>
                  <a:srgbClr val="0000FF"/>
                </a:solidFill>
              </a:rPr>
              <a:t>way</a:t>
            </a:r>
            <a:endParaRPr lang="en-US" sz="1600" dirty="0" smtClean="0">
              <a:solidFill>
                <a:srgbClr val="0000FF"/>
              </a:solidFill>
              <a:sym typeface="Wingdings" panose="05000000000000000000" pitchFamily="2" charset="2"/>
            </a:endParaRPr>
          </a:p>
          <a:p>
            <a:r>
              <a:rPr lang="en-US" sz="1600" b="1" dirty="0" smtClean="0">
                <a:solidFill>
                  <a:srgbClr val="FF9900"/>
                </a:solidFill>
                <a:sym typeface="Wingdings" panose="05000000000000000000" pitchFamily="2" charset="2"/>
              </a:rPr>
              <a:t>    </a:t>
            </a:r>
            <a:r>
              <a:rPr lang="en-US" b="1" dirty="0">
                <a:solidFill>
                  <a:srgbClr val="FF9900"/>
                </a:solidFill>
                <a:sym typeface="Wingdings" panose="05000000000000000000" pitchFamily="2" charset="2"/>
              </a:rPr>
              <a:t>Need for a b. b. b. longitudinal feedback (?)</a:t>
            </a:r>
            <a:endParaRPr lang="en-US" b="1" dirty="0">
              <a:solidFill>
                <a:srgbClr val="FF9900"/>
              </a:solidFill>
            </a:endParaRPr>
          </a:p>
          <a:p>
            <a:endParaRPr lang="en-US" sz="900" dirty="0"/>
          </a:p>
          <a:p>
            <a:r>
              <a:rPr lang="en-US" dirty="0" smtClean="0"/>
              <a:t>It is </a:t>
            </a:r>
            <a:r>
              <a:rPr lang="en-US" dirty="0"/>
              <a:t>less critical </a:t>
            </a:r>
            <a:r>
              <a:rPr lang="en-US" dirty="0" smtClean="0"/>
              <a:t>for the transverse </a:t>
            </a:r>
            <a:r>
              <a:rPr lang="en-US" dirty="0"/>
              <a:t>HOM </a:t>
            </a:r>
            <a:r>
              <a:rPr lang="en-US" dirty="0" smtClean="0"/>
              <a:t>impedances (</a:t>
            </a:r>
            <a:r>
              <a:rPr lang="en-US" dirty="0"/>
              <a:t>low </a:t>
            </a:r>
            <a:r>
              <a:rPr lang="en-US" dirty="0" smtClean="0"/>
              <a:t> </a:t>
            </a:r>
            <a:r>
              <a:rPr lang="en-US" dirty="0"/>
              <a:t>&lt;</a:t>
            </a:r>
            <a:r>
              <a:rPr lang="en-US" dirty="0" smtClean="0">
                <a:latin typeface="Symbol" panose="05050102010706020507" pitchFamily="18" charset="2"/>
              </a:rPr>
              <a:t>b</a:t>
            </a:r>
            <a:r>
              <a:rPr lang="en-US" dirty="0" smtClean="0"/>
              <a:t>-function&gt; </a:t>
            </a:r>
            <a:r>
              <a:rPr lang="en-US" dirty="0"/>
              <a:t>+ existing b. b. b. </a:t>
            </a:r>
            <a:r>
              <a:rPr lang="en-US" dirty="0" err="1" smtClean="0"/>
              <a:t>transv</a:t>
            </a:r>
            <a:r>
              <a:rPr lang="en-US" dirty="0" smtClean="0"/>
              <a:t>. </a:t>
            </a:r>
            <a:r>
              <a:rPr lang="en-US" dirty="0"/>
              <a:t>feedback</a:t>
            </a:r>
            <a:r>
              <a:rPr lang="en-US" dirty="0" smtClean="0"/>
              <a:t>)</a:t>
            </a:r>
            <a:endParaRPr lang="en-US" dirty="0"/>
          </a:p>
        </p:txBody>
      </p:sp>
      <p:sp>
        <p:nvSpPr>
          <p:cNvPr id="7" name="ZoneTexte 6"/>
          <p:cNvSpPr txBox="1"/>
          <p:nvPr/>
        </p:nvSpPr>
        <p:spPr>
          <a:xfrm>
            <a:off x="1014424" y="3275256"/>
            <a:ext cx="288032" cy="276999"/>
          </a:xfrm>
          <a:prstGeom prst="rect">
            <a:avLst/>
          </a:prstGeom>
          <a:noFill/>
        </p:spPr>
        <p:txBody>
          <a:bodyPr wrap="square" rtlCol="0">
            <a:spAutoFit/>
          </a:bodyPr>
          <a:lstStyle/>
          <a:p>
            <a:r>
              <a:rPr lang="fr-FR" sz="1200" b="1" dirty="0" smtClean="0"/>
              <a:t>ǂ</a:t>
            </a:r>
            <a:endParaRPr lang="fr-FR" sz="1200" b="1" dirty="0"/>
          </a:p>
        </p:txBody>
      </p:sp>
    </p:spTree>
    <p:extLst>
      <p:ext uri="{BB962C8B-B14F-4D97-AF65-F5344CB8AC3E}">
        <p14:creationId xmlns:p14="http://schemas.microsoft.com/office/powerpoint/2010/main" val="76306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981048"/>
            <a:ext cx="3667154" cy="2807992"/>
          </a:xfrm>
          <a:prstGeom prst="rect">
            <a:avLst/>
          </a:prstGeom>
        </p:spPr>
      </p:pic>
      <p:sp>
        <p:nvSpPr>
          <p:cNvPr id="27" name="Ellipse 26"/>
          <p:cNvSpPr/>
          <p:nvPr/>
        </p:nvSpPr>
        <p:spPr bwMode="auto">
          <a:xfrm>
            <a:off x="215168" y="1457920"/>
            <a:ext cx="482507" cy="351038"/>
          </a:xfrm>
          <a:prstGeom prst="ellipse">
            <a:avLst/>
          </a:prstGeom>
          <a:noFill/>
          <a:ln w="28575" cap="flat" cmpd="sng" algn="ctr">
            <a:solidFill>
              <a:srgbClr val="0033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cs typeface="Times New Roman" pitchFamily="16" charset="0"/>
            </a:endParaRPr>
          </a:p>
        </p:txBody>
      </p:sp>
      <p:cxnSp>
        <p:nvCxnSpPr>
          <p:cNvPr id="28" name="Connecteur droit 27"/>
          <p:cNvCxnSpPr/>
          <p:nvPr/>
        </p:nvCxnSpPr>
        <p:spPr bwMode="auto">
          <a:xfrm flipV="1">
            <a:off x="1983564" y="3429000"/>
            <a:ext cx="0" cy="59413"/>
          </a:xfrm>
          <a:prstGeom prst="line">
            <a:avLst/>
          </a:prstGeom>
          <a:solidFill>
            <a:srgbClr val="00B8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Connecteur droit 28"/>
          <p:cNvCxnSpPr/>
          <p:nvPr/>
        </p:nvCxnSpPr>
        <p:spPr bwMode="auto">
          <a:xfrm>
            <a:off x="527053" y="2459936"/>
            <a:ext cx="2803280" cy="0"/>
          </a:xfrm>
          <a:prstGeom prst="line">
            <a:avLst/>
          </a:prstGeom>
          <a:solidFill>
            <a:srgbClr val="00B8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ZoneTexte 3"/>
          <p:cNvSpPr txBox="1"/>
          <p:nvPr/>
        </p:nvSpPr>
        <p:spPr>
          <a:xfrm>
            <a:off x="719224" y="692696"/>
            <a:ext cx="2240545" cy="369332"/>
          </a:xfrm>
          <a:prstGeom prst="rect">
            <a:avLst/>
          </a:prstGeom>
          <a:noFill/>
        </p:spPr>
        <p:txBody>
          <a:bodyPr wrap="square" rtlCol="0">
            <a:spAutoFit/>
          </a:bodyPr>
          <a:lstStyle/>
          <a:p>
            <a:r>
              <a:rPr lang="en-US" dirty="0" smtClean="0"/>
              <a:t>V = V</a:t>
            </a:r>
            <a:r>
              <a:rPr lang="en-US" baseline="-25000" dirty="0" smtClean="0"/>
              <a:t>1</a:t>
            </a:r>
            <a:r>
              <a:rPr lang="en-US" dirty="0" smtClean="0"/>
              <a:t> (CW)</a:t>
            </a:r>
            <a:endParaRPr lang="en-US" dirty="0"/>
          </a:p>
        </p:txBody>
      </p:sp>
      <p:grpSp>
        <p:nvGrpSpPr>
          <p:cNvPr id="63" name="Groupe 62"/>
          <p:cNvGrpSpPr/>
          <p:nvPr/>
        </p:nvGrpSpPr>
        <p:grpSpPr>
          <a:xfrm>
            <a:off x="7642269" y="4168329"/>
            <a:ext cx="1322219" cy="504055"/>
            <a:chOff x="3341405" y="822580"/>
            <a:chExt cx="1606095" cy="504055"/>
          </a:xfrm>
          <a:solidFill>
            <a:schemeClr val="accent1">
              <a:lumMod val="20000"/>
              <a:lumOff val="80000"/>
            </a:schemeClr>
          </a:solidFill>
        </p:grpSpPr>
        <p:cxnSp>
          <p:nvCxnSpPr>
            <p:cNvPr id="66" name="Connecteur droit 65"/>
            <p:cNvCxnSpPr/>
            <p:nvPr/>
          </p:nvCxnSpPr>
          <p:spPr>
            <a:xfrm flipV="1">
              <a:off x="3341405" y="1071382"/>
              <a:ext cx="1086579" cy="1157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riangle isocèle 67"/>
            <p:cNvSpPr/>
            <p:nvPr/>
          </p:nvSpPr>
          <p:spPr>
            <a:xfrm rot="5400000">
              <a:off x="3706835" y="754489"/>
              <a:ext cx="504055" cy="640237"/>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Ellipse 68"/>
            <p:cNvSpPr/>
            <p:nvPr/>
          </p:nvSpPr>
          <p:spPr>
            <a:xfrm>
              <a:off x="4427984" y="873995"/>
              <a:ext cx="519516" cy="41791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2" name="Groupe 81"/>
          <p:cNvGrpSpPr/>
          <p:nvPr/>
        </p:nvGrpSpPr>
        <p:grpSpPr>
          <a:xfrm>
            <a:off x="4112389" y="4056480"/>
            <a:ext cx="1970398" cy="307777"/>
            <a:chOff x="4472429" y="4056480"/>
            <a:chExt cx="1970398" cy="307777"/>
          </a:xfrm>
        </p:grpSpPr>
        <p:cxnSp>
          <p:nvCxnSpPr>
            <p:cNvPr id="70" name="Connecteur droit 69"/>
            <p:cNvCxnSpPr/>
            <p:nvPr/>
          </p:nvCxnSpPr>
          <p:spPr>
            <a:xfrm>
              <a:off x="4472429" y="4221088"/>
              <a:ext cx="2031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ZoneTexte 72"/>
            <p:cNvSpPr txBox="1"/>
            <p:nvPr/>
          </p:nvSpPr>
          <p:spPr>
            <a:xfrm>
              <a:off x="4681910" y="4056480"/>
              <a:ext cx="1760917" cy="307777"/>
            </a:xfrm>
            <a:prstGeom prst="rect">
              <a:avLst/>
            </a:prstGeom>
            <a:noFill/>
          </p:spPr>
          <p:txBody>
            <a:bodyPr wrap="square" rtlCol="0">
              <a:spAutoFit/>
            </a:bodyPr>
            <a:lstStyle/>
            <a:p>
              <a:r>
                <a:rPr lang="en-US" sz="1400" b="1" dirty="0" smtClean="0"/>
                <a:t>V</a:t>
              </a:r>
              <a:r>
                <a:rPr lang="en-US" sz="1400" b="1" baseline="-25000" dirty="0" smtClean="0"/>
                <a:t>1</a:t>
              </a:r>
              <a:r>
                <a:rPr lang="en-US" sz="1400" b="1" dirty="0" smtClean="0"/>
                <a:t> = 1.5 sin (</a:t>
              </a:r>
              <a:r>
                <a:rPr lang="en-US" sz="1400" b="1" dirty="0" err="1" smtClean="0"/>
                <a:t>wt</a:t>
              </a:r>
              <a:r>
                <a:rPr lang="en-US" sz="1400" b="1" dirty="0" smtClean="0"/>
                <a:t> + </a:t>
              </a:r>
              <a:r>
                <a:rPr lang="en-US" sz="1400" b="1" dirty="0" smtClean="0">
                  <a:sym typeface="Symbol"/>
                </a:rPr>
                <a:t></a:t>
              </a:r>
              <a:r>
                <a:rPr lang="en-US" sz="1400" b="1" baseline="-25000" dirty="0" smtClean="0">
                  <a:sym typeface="Symbol"/>
                </a:rPr>
                <a:t>s</a:t>
              </a:r>
              <a:r>
                <a:rPr lang="en-US" sz="1400" b="1" dirty="0" smtClean="0">
                  <a:sym typeface="Symbol"/>
                </a:rPr>
                <a:t>)</a:t>
              </a:r>
              <a:r>
                <a:rPr lang="en-US" sz="1400" b="1" dirty="0" smtClean="0"/>
                <a:t> </a:t>
              </a:r>
              <a:endParaRPr lang="en-US" sz="1400" b="1" dirty="0"/>
            </a:p>
          </p:txBody>
        </p:sp>
      </p:grpSp>
      <p:sp>
        <p:nvSpPr>
          <p:cNvPr id="83" name="ZoneTexte 82"/>
          <p:cNvSpPr txBox="1"/>
          <p:nvPr/>
        </p:nvSpPr>
        <p:spPr>
          <a:xfrm>
            <a:off x="6971190" y="4273649"/>
            <a:ext cx="860602" cy="276999"/>
          </a:xfrm>
          <a:prstGeom prst="rect">
            <a:avLst/>
          </a:prstGeom>
          <a:noFill/>
        </p:spPr>
        <p:txBody>
          <a:bodyPr wrap="square" rtlCol="0">
            <a:spAutoFit/>
          </a:bodyPr>
          <a:lstStyle/>
          <a:p>
            <a:r>
              <a:rPr lang="en-US" sz="1200" b="1" dirty="0" smtClean="0"/>
              <a:t>V</a:t>
            </a:r>
            <a:r>
              <a:rPr lang="en-US" sz="1200" b="1" baseline="-25000" dirty="0" smtClean="0"/>
              <a:t>1</a:t>
            </a:r>
            <a:r>
              <a:rPr lang="en-US" sz="1200" b="1" dirty="0" smtClean="0"/>
              <a:t> (CW)</a:t>
            </a:r>
            <a:endParaRPr lang="en-US" sz="1200" b="1" dirty="0"/>
          </a:p>
        </p:txBody>
      </p:sp>
      <p:cxnSp>
        <p:nvCxnSpPr>
          <p:cNvPr id="85" name="Connecteur droit 84"/>
          <p:cNvCxnSpPr/>
          <p:nvPr/>
        </p:nvCxnSpPr>
        <p:spPr bwMode="auto">
          <a:xfrm flipV="1">
            <a:off x="1954004" y="1096396"/>
            <a:ext cx="0" cy="2376264"/>
          </a:xfrm>
          <a:prstGeom prst="line">
            <a:avLst/>
          </a:prstGeom>
          <a:solidFill>
            <a:srgbClr val="00B8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Ellipse 8"/>
          <p:cNvSpPr/>
          <p:nvPr/>
        </p:nvSpPr>
        <p:spPr>
          <a:xfrm>
            <a:off x="1780615" y="2356009"/>
            <a:ext cx="344648" cy="23259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ZoneTexte 13"/>
          <p:cNvSpPr txBox="1"/>
          <p:nvPr/>
        </p:nvSpPr>
        <p:spPr>
          <a:xfrm>
            <a:off x="1547664" y="188640"/>
            <a:ext cx="6115264" cy="361637"/>
          </a:xfrm>
          <a:prstGeom prst="rect">
            <a:avLst/>
          </a:prstGeom>
          <a:noFill/>
        </p:spPr>
        <p:txBody>
          <a:bodyPr wrap="none" rtlCol="0">
            <a:spAutoFit/>
          </a:bodyPr>
          <a:lstStyle/>
          <a:p>
            <a:pPr>
              <a:lnSpc>
                <a:spcPts val="2100"/>
              </a:lnSpc>
            </a:pPr>
            <a:r>
              <a:rPr lang="en-US" sz="2000" b="1" dirty="0" smtClean="0"/>
              <a:t>Longitudinal injection principle  </a:t>
            </a:r>
            <a:r>
              <a:rPr lang="en-US" sz="2000" i="1" dirty="0" smtClean="0"/>
              <a:t>(</a:t>
            </a:r>
            <a:r>
              <a:rPr lang="en-US" i="1" dirty="0" smtClean="0">
                <a:sym typeface="Wingdings" panose="05000000000000000000" pitchFamily="2" charset="2"/>
              </a:rPr>
              <a:t></a:t>
            </a:r>
            <a:r>
              <a:rPr lang="en-US" sz="2000" i="1" dirty="0" smtClean="0">
                <a:sym typeface="Wingdings" panose="05000000000000000000" pitchFamily="2" charset="2"/>
              </a:rPr>
              <a:t> </a:t>
            </a:r>
            <a:r>
              <a:rPr lang="en-US" sz="2000" i="1" dirty="0" smtClean="0"/>
              <a:t>M.A. </a:t>
            </a:r>
            <a:r>
              <a:rPr lang="en-US" sz="2000" i="1" dirty="0" err="1" smtClean="0"/>
              <a:t>Tordeux’s</a:t>
            </a:r>
            <a:r>
              <a:rPr lang="en-US" sz="2000" i="1" dirty="0" smtClean="0"/>
              <a:t> talk )</a:t>
            </a:r>
          </a:p>
        </p:txBody>
      </p:sp>
      <p:grpSp>
        <p:nvGrpSpPr>
          <p:cNvPr id="76" name="Groupe 75"/>
          <p:cNvGrpSpPr/>
          <p:nvPr/>
        </p:nvGrpSpPr>
        <p:grpSpPr>
          <a:xfrm>
            <a:off x="-324544" y="4149080"/>
            <a:ext cx="8100114" cy="2717055"/>
            <a:chOff x="438150" y="548680"/>
            <a:chExt cx="8454332" cy="5947802"/>
          </a:xfrm>
        </p:grpSpPr>
        <p:grpSp>
          <p:nvGrpSpPr>
            <p:cNvPr id="77" name="Groupe 76"/>
            <p:cNvGrpSpPr/>
            <p:nvPr/>
          </p:nvGrpSpPr>
          <p:grpSpPr>
            <a:xfrm>
              <a:off x="438150" y="548680"/>
              <a:ext cx="8454332" cy="5947802"/>
              <a:chOff x="438150" y="529590"/>
              <a:chExt cx="8454332" cy="5967012"/>
            </a:xfrm>
          </p:grpSpPr>
          <p:graphicFrame>
            <p:nvGraphicFramePr>
              <p:cNvPr id="81" name="Graphique 80"/>
              <p:cNvGraphicFramePr>
                <a:graphicFrameLocks/>
              </p:cNvGraphicFramePr>
              <p:nvPr>
                <p:extLst>
                  <p:ext uri="{D42A27DB-BD31-4B8C-83A1-F6EECF244321}">
                    <p14:modId xmlns:p14="http://schemas.microsoft.com/office/powerpoint/2010/main" val="1073756967"/>
                  </p:ext>
                </p:extLst>
              </p:nvPr>
            </p:nvGraphicFramePr>
            <p:xfrm>
              <a:off x="438150" y="529590"/>
              <a:ext cx="8267700" cy="5798821"/>
            </p:xfrm>
            <a:graphic>
              <a:graphicData uri="http://schemas.openxmlformats.org/drawingml/2006/chart">
                <c:chart xmlns:c="http://schemas.openxmlformats.org/drawingml/2006/chart" xmlns:r="http://schemas.openxmlformats.org/officeDocument/2006/relationships" r:id="rId4"/>
              </a:graphicData>
            </a:graphic>
          </p:graphicFrame>
          <p:sp>
            <p:nvSpPr>
              <p:cNvPr id="86" name="Rectangle 85"/>
              <p:cNvSpPr/>
              <p:nvPr/>
            </p:nvSpPr>
            <p:spPr>
              <a:xfrm>
                <a:off x="565740" y="6148444"/>
                <a:ext cx="8326742" cy="3481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Ellipse 77"/>
            <p:cNvSpPr/>
            <p:nvPr/>
          </p:nvSpPr>
          <p:spPr>
            <a:xfrm>
              <a:off x="4723109" y="2780444"/>
              <a:ext cx="216024" cy="216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9" name="Connecteur droit 78"/>
            <p:cNvCxnSpPr>
              <a:stCxn id="78" idx="4"/>
            </p:cNvCxnSpPr>
            <p:nvPr/>
          </p:nvCxnSpPr>
          <p:spPr>
            <a:xfrm>
              <a:off x="4831122" y="2997242"/>
              <a:ext cx="0" cy="45042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cxnSp>
        <p:nvCxnSpPr>
          <p:cNvPr id="21" name="Connecteur droit avec flèche 20"/>
          <p:cNvCxnSpPr>
            <a:stCxn id="78" idx="6"/>
            <a:endCxn id="40" idx="1"/>
          </p:cNvCxnSpPr>
          <p:nvPr/>
        </p:nvCxnSpPr>
        <p:spPr>
          <a:xfrm flipV="1">
            <a:off x="3987858" y="5041642"/>
            <a:ext cx="214281" cy="176464"/>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4202139" y="4895448"/>
            <a:ext cx="1147845" cy="292388"/>
          </a:xfrm>
          <a:prstGeom prst="rect">
            <a:avLst/>
          </a:prstGeom>
          <a:noFill/>
        </p:spPr>
        <p:txBody>
          <a:bodyPr wrap="square" rtlCol="0">
            <a:spAutoFit/>
          </a:bodyPr>
          <a:lstStyle/>
          <a:p>
            <a:r>
              <a:rPr lang="en-US" sz="1300" dirty="0" smtClean="0"/>
              <a:t>Stored bunch</a:t>
            </a:r>
            <a:endParaRPr lang="en-US" sz="1300" dirty="0"/>
          </a:p>
        </p:txBody>
      </p:sp>
      <p:sp>
        <p:nvSpPr>
          <p:cNvPr id="88" name="ZoneTexte 87"/>
          <p:cNvSpPr txBox="1"/>
          <p:nvPr/>
        </p:nvSpPr>
        <p:spPr>
          <a:xfrm>
            <a:off x="3721878" y="5410091"/>
            <a:ext cx="418074" cy="323165"/>
          </a:xfrm>
          <a:prstGeom prst="rect">
            <a:avLst/>
          </a:prstGeom>
          <a:noFill/>
        </p:spPr>
        <p:txBody>
          <a:bodyPr wrap="square" rtlCol="0">
            <a:spAutoFit/>
          </a:bodyPr>
          <a:lstStyle/>
          <a:p>
            <a:r>
              <a:rPr lang="en-US" sz="1500" dirty="0" smtClean="0">
                <a:sym typeface="Symbol"/>
              </a:rPr>
              <a:t></a:t>
            </a:r>
            <a:r>
              <a:rPr lang="en-US" sz="1500" baseline="-25000" dirty="0" smtClean="0">
                <a:sym typeface="Symbol"/>
              </a:rPr>
              <a:t>s</a:t>
            </a:r>
            <a:endParaRPr lang="en-US" sz="1500" baseline="-25000" dirty="0"/>
          </a:p>
        </p:txBody>
      </p:sp>
      <p:sp>
        <p:nvSpPr>
          <p:cNvPr id="59" name="ZoneTexte 58"/>
          <p:cNvSpPr txBox="1"/>
          <p:nvPr/>
        </p:nvSpPr>
        <p:spPr>
          <a:xfrm>
            <a:off x="4201087" y="5459387"/>
            <a:ext cx="218513" cy="323165"/>
          </a:xfrm>
          <a:prstGeom prst="rect">
            <a:avLst/>
          </a:prstGeom>
          <a:noFill/>
        </p:spPr>
        <p:txBody>
          <a:bodyPr wrap="square" rtlCol="0">
            <a:spAutoFit/>
          </a:bodyPr>
          <a:lstStyle/>
          <a:p>
            <a:r>
              <a:rPr lang="en-US" sz="1500" dirty="0" smtClean="0"/>
              <a:t>0</a:t>
            </a:r>
            <a:endParaRPr lang="en-US" sz="1500" dirty="0"/>
          </a:p>
        </p:txBody>
      </p:sp>
      <p:sp>
        <p:nvSpPr>
          <p:cNvPr id="89" name="ZoneTexte 88"/>
          <p:cNvSpPr txBox="1"/>
          <p:nvPr/>
        </p:nvSpPr>
        <p:spPr>
          <a:xfrm>
            <a:off x="7872539" y="4215004"/>
            <a:ext cx="464088" cy="369332"/>
          </a:xfrm>
          <a:prstGeom prst="rect">
            <a:avLst/>
          </a:prstGeom>
          <a:noFill/>
        </p:spPr>
        <p:txBody>
          <a:bodyPr wrap="square" rtlCol="0">
            <a:spAutoFit/>
          </a:bodyPr>
          <a:lstStyle/>
          <a:p>
            <a:r>
              <a:rPr lang="en-US" b="1" dirty="0" smtClean="0"/>
              <a:t>A</a:t>
            </a:r>
            <a:endParaRPr lang="en-US" b="1" dirty="0"/>
          </a:p>
        </p:txBody>
      </p:sp>
      <p:sp>
        <p:nvSpPr>
          <p:cNvPr id="2" name="ZoneTexte 1"/>
          <p:cNvSpPr txBox="1"/>
          <p:nvPr/>
        </p:nvSpPr>
        <p:spPr>
          <a:xfrm>
            <a:off x="791232" y="1096396"/>
            <a:ext cx="756432" cy="369332"/>
          </a:xfrm>
          <a:prstGeom prst="rect">
            <a:avLst/>
          </a:prstGeom>
          <a:noFill/>
        </p:spPr>
        <p:txBody>
          <a:bodyPr wrap="square" rtlCol="0">
            <a:spAutoFit/>
          </a:bodyPr>
          <a:lstStyle/>
          <a:p>
            <a:r>
              <a:rPr lang="fr-FR" b="1" dirty="0" smtClean="0">
                <a:solidFill>
                  <a:srgbClr val="0000FF"/>
                </a:solidFill>
              </a:rPr>
              <a:t>MIK</a:t>
            </a:r>
            <a:r>
              <a:rPr lang="fr-FR" sz="800" b="1" dirty="0" smtClean="0">
                <a:solidFill>
                  <a:srgbClr val="0000FF"/>
                </a:solidFill>
              </a:rPr>
              <a:t> </a:t>
            </a:r>
            <a:r>
              <a:rPr lang="fr-FR" b="1" dirty="0" smtClean="0">
                <a:solidFill>
                  <a:srgbClr val="0000FF"/>
                </a:solidFill>
              </a:rPr>
              <a:t>*</a:t>
            </a:r>
            <a:endParaRPr lang="fr-FR" b="1" dirty="0">
              <a:solidFill>
                <a:srgbClr val="0000FF"/>
              </a:solidFill>
            </a:endParaRPr>
          </a:p>
        </p:txBody>
      </p:sp>
      <p:cxnSp>
        <p:nvCxnSpPr>
          <p:cNvPr id="5" name="Connecteur droit avec flèche 4"/>
          <p:cNvCxnSpPr>
            <a:stCxn id="2" idx="1"/>
            <a:endCxn id="27" idx="7"/>
          </p:cNvCxnSpPr>
          <p:nvPr/>
        </p:nvCxnSpPr>
        <p:spPr>
          <a:xfrm flipH="1">
            <a:off x="627013" y="1281062"/>
            <a:ext cx="164219" cy="228266"/>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2627784" y="777478"/>
            <a:ext cx="6408712" cy="923330"/>
          </a:xfrm>
          <a:prstGeom prst="rect">
            <a:avLst/>
          </a:prstGeom>
          <a:noFill/>
        </p:spPr>
        <p:txBody>
          <a:bodyPr wrap="square" rtlCol="0">
            <a:spAutoFit/>
          </a:bodyPr>
          <a:lstStyle/>
          <a:p>
            <a:r>
              <a:rPr lang="fr-FR" dirty="0" smtClean="0">
                <a:solidFill>
                  <a:srgbClr val="0000FF"/>
                </a:solidFill>
              </a:rPr>
              <a:t>* </a:t>
            </a:r>
            <a:r>
              <a:rPr lang="fr-FR" b="1" dirty="0" err="1" smtClean="0">
                <a:solidFill>
                  <a:srgbClr val="0000FF"/>
                </a:solidFill>
              </a:rPr>
              <a:t>M</a:t>
            </a:r>
            <a:r>
              <a:rPr lang="fr-FR" dirty="0" err="1" smtClean="0">
                <a:solidFill>
                  <a:srgbClr val="0000FF"/>
                </a:solidFill>
              </a:rPr>
              <a:t>ultipole</a:t>
            </a:r>
            <a:r>
              <a:rPr lang="fr-FR" dirty="0" smtClean="0">
                <a:solidFill>
                  <a:srgbClr val="0000FF"/>
                </a:solidFill>
              </a:rPr>
              <a:t> </a:t>
            </a:r>
            <a:r>
              <a:rPr lang="fr-FR" b="1" dirty="0" err="1" smtClean="0">
                <a:solidFill>
                  <a:srgbClr val="0000FF"/>
                </a:solidFill>
              </a:rPr>
              <a:t>I</a:t>
            </a:r>
            <a:r>
              <a:rPr lang="fr-FR" dirty="0" err="1" smtClean="0">
                <a:solidFill>
                  <a:srgbClr val="0000FF"/>
                </a:solidFill>
              </a:rPr>
              <a:t>njector</a:t>
            </a:r>
            <a:r>
              <a:rPr lang="fr-FR" dirty="0" smtClean="0">
                <a:solidFill>
                  <a:srgbClr val="0000FF"/>
                </a:solidFill>
              </a:rPr>
              <a:t> </a:t>
            </a:r>
            <a:r>
              <a:rPr lang="fr-FR" b="1" dirty="0" smtClean="0">
                <a:solidFill>
                  <a:srgbClr val="0000FF"/>
                </a:solidFill>
              </a:rPr>
              <a:t>K</a:t>
            </a:r>
            <a:r>
              <a:rPr lang="fr-FR" dirty="0" smtClean="0">
                <a:solidFill>
                  <a:srgbClr val="0000FF"/>
                </a:solidFill>
              </a:rPr>
              <a:t>icker </a:t>
            </a:r>
            <a:r>
              <a:rPr lang="fr-FR" sz="1600" dirty="0" smtClean="0">
                <a:solidFill>
                  <a:srgbClr val="0000FF"/>
                </a:solidFill>
                <a:sym typeface="Wingdings" panose="05000000000000000000" pitchFamily="2" charset="2"/>
              </a:rPr>
              <a:t></a:t>
            </a:r>
            <a:r>
              <a:rPr lang="fr-FR" dirty="0" smtClean="0">
                <a:solidFill>
                  <a:srgbClr val="0000FF"/>
                </a:solidFill>
                <a:sym typeface="Wingdings" panose="05000000000000000000" pitchFamily="2" charset="2"/>
              </a:rPr>
              <a:t> Injection 6% off-</a:t>
            </a:r>
            <a:r>
              <a:rPr lang="fr-FR" dirty="0" err="1" smtClean="0">
                <a:solidFill>
                  <a:srgbClr val="0000FF"/>
                </a:solidFill>
                <a:sym typeface="Wingdings" panose="05000000000000000000" pitchFamily="2" charset="2"/>
              </a:rPr>
              <a:t>momentum</a:t>
            </a:r>
            <a:r>
              <a:rPr lang="fr-FR" dirty="0" smtClean="0">
                <a:solidFill>
                  <a:srgbClr val="0000FF"/>
                </a:solidFill>
                <a:sym typeface="Wingdings" panose="05000000000000000000" pitchFamily="2" charset="2"/>
              </a:rPr>
              <a:t> </a:t>
            </a:r>
            <a:r>
              <a:rPr lang="fr-FR" dirty="0" err="1" smtClean="0">
                <a:solidFill>
                  <a:srgbClr val="0000FF"/>
                </a:solidFill>
                <a:sym typeface="Wingdings" panose="05000000000000000000" pitchFamily="2" charset="2"/>
              </a:rPr>
              <a:t>without</a:t>
            </a:r>
            <a:r>
              <a:rPr lang="fr-FR" dirty="0" smtClean="0">
                <a:solidFill>
                  <a:srgbClr val="0000FF"/>
                </a:solidFill>
                <a:sym typeface="Wingdings" panose="05000000000000000000" pitchFamily="2" charset="2"/>
              </a:rPr>
              <a:t> </a:t>
            </a:r>
          </a:p>
          <a:p>
            <a:r>
              <a:rPr lang="fr-FR" dirty="0" smtClean="0">
                <a:solidFill>
                  <a:srgbClr val="0000FF"/>
                </a:solidFill>
                <a:sym typeface="Wingdings" panose="05000000000000000000" pitchFamily="2" charset="2"/>
              </a:rPr>
              <a:t>   </a:t>
            </a:r>
            <a:r>
              <a:rPr lang="fr-FR" dirty="0" err="1" smtClean="0">
                <a:solidFill>
                  <a:srgbClr val="0000FF"/>
                </a:solidFill>
                <a:sym typeface="Wingdings" panose="05000000000000000000" pitchFamily="2" charset="2"/>
              </a:rPr>
              <a:t>perturbing</a:t>
            </a:r>
            <a:r>
              <a:rPr lang="fr-FR" dirty="0" smtClean="0">
                <a:solidFill>
                  <a:srgbClr val="0000FF"/>
                </a:solidFill>
                <a:sym typeface="Wingdings" panose="05000000000000000000" pitchFamily="2" charset="2"/>
              </a:rPr>
              <a:t> the </a:t>
            </a:r>
            <a:r>
              <a:rPr lang="fr-FR" dirty="0" err="1" smtClean="0">
                <a:solidFill>
                  <a:srgbClr val="0000FF"/>
                </a:solidFill>
                <a:sym typeface="Wingdings" panose="05000000000000000000" pitchFamily="2" charset="2"/>
              </a:rPr>
              <a:t>already</a:t>
            </a:r>
            <a:r>
              <a:rPr lang="fr-FR" dirty="0" smtClean="0">
                <a:solidFill>
                  <a:srgbClr val="0000FF"/>
                </a:solidFill>
                <a:sym typeface="Wingdings" panose="05000000000000000000" pitchFamily="2" charset="2"/>
              </a:rPr>
              <a:t> </a:t>
            </a:r>
            <a:r>
              <a:rPr lang="fr-FR" dirty="0" err="1" smtClean="0">
                <a:solidFill>
                  <a:srgbClr val="0000FF"/>
                </a:solidFill>
                <a:sym typeface="Wingdings" panose="05000000000000000000" pitchFamily="2" charset="2"/>
              </a:rPr>
              <a:t>stored</a:t>
            </a:r>
            <a:r>
              <a:rPr lang="fr-FR" dirty="0" smtClean="0">
                <a:solidFill>
                  <a:srgbClr val="0000FF"/>
                </a:solidFill>
                <a:sym typeface="Wingdings" panose="05000000000000000000" pitchFamily="2" charset="2"/>
              </a:rPr>
              <a:t> </a:t>
            </a:r>
            <a:r>
              <a:rPr lang="fr-FR" dirty="0" err="1" smtClean="0">
                <a:solidFill>
                  <a:srgbClr val="0000FF"/>
                </a:solidFill>
                <a:sym typeface="Wingdings" panose="05000000000000000000" pitchFamily="2" charset="2"/>
              </a:rPr>
              <a:t>beam</a:t>
            </a:r>
            <a:r>
              <a:rPr lang="fr-FR" dirty="0" smtClean="0">
                <a:solidFill>
                  <a:srgbClr val="0000FF"/>
                </a:solidFill>
                <a:sym typeface="Wingdings" panose="05000000000000000000" pitchFamily="2" charset="2"/>
              </a:rPr>
              <a:t> ; but </a:t>
            </a:r>
            <a:r>
              <a:rPr lang="fr-FR" dirty="0" err="1" smtClean="0">
                <a:solidFill>
                  <a:srgbClr val="0000FF"/>
                </a:solidFill>
                <a:sym typeface="Wingdings" panose="05000000000000000000" pitchFamily="2" charset="2"/>
              </a:rPr>
              <a:t>with</a:t>
            </a:r>
            <a:r>
              <a:rPr lang="fr-FR" dirty="0" smtClean="0">
                <a:solidFill>
                  <a:srgbClr val="0000FF"/>
                </a:solidFill>
                <a:sym typeface="Wingdings" panose="05000000000000000000" pitchFamily="2" charset="2"/>
              </a:rPr>
              <a:t> V</a:t>
            </a:r>
            <a:r>
              <a:rPr lang="fr-FR" baseline="-25000" dirty="0" smtClean="0">
                <a:solidFill>
                  <a:srgbClr val="0000FF"/>
                </a:solidFill>
                <a:sym typeface="Wingdings" panose="05000000000000000000" pitchFamily="2" charset="2"/>
              </a:rPr>
              <a:t>RF</a:t>
            </a:r>
            <a:r>
              <a:rPr lang="fr-FR" dirty="0" smtClean="0">
                <a:solidFill>
                  <a:srgbClr val="0000FF"/>
                </a:solidFill>
                <a:sym typeface="Wingdings" panose="05000000000000000000" pitchFamily="2" charset="2"/>
              </a:rPr>
              <a:t> = 1.5 MV </a:t>
            </a:r>
            <a:r>
              <a:rPr lang="fr-FR" dirty="0" err="1" smtClean="0">
                <a:solidFill>
                  <a:srgbClr val="0000FF"/>
                </a:solidFill>
                <a:sym typeface="Wingdings" panose="05000000000000000000" pitchFamily="2" charset="2"/>
              </a:rPr>
              <a:t>only</a:t>
            </a:r>
            <a:r>
              <a:rPr lang="fr-FR" dirty="0" smtClean="0">
                <a:solidFill>
                  <a:srgbClr val="0000FF"/>
                </a:solidFill>
                <a:sym typeface="Wingdings" panose="05000000000000000000" pitchFamily="2" charset="2"/>
              </a:rPr>
              <a:t>,</a:t>
            </a:r>
          </a:p>
          <a:p>
            <a:r>
              <a:rPr lang="fr-FR" dirty="0" smtClean="0">
                <a:solidFill>
                  <a:srgbClr val="0000FF"/>
                </a:solidFill>
                <a:sym typeface="Wingdings" panose="05000000000000000000" pitchFamily="2" charset="2"/>
              </a:rPr>
              <a:t>   the </a:t>
            </a:r>
            <a:r>
              <a:rPr lang="fr-FR" dirty="0" err="1" smtClean="0">
                <a:solidFill>
                  <a:srgbClr val="0000FF"/>
                </a:solidFill>
                <a:sym typeface="Wingdings" panose="05000000000000000000" pitchFamily="2" charset="2"/>
              </a:rPr>
              <a:t>injected</a:t>
            </a:r>
            <a:r>
              <a:rPr lang="fr-FR" dirty="0" smtClean="0">
                <a:solidFill>
                  <a:srgbClr val="0000FF"/>
                </a:solidFill>
                <a:sym typeface="Wingdings" panose="05000000000000000000" pitchFamily="2" charset="2"/>
              </a:rPr>
              <a:t> </a:t>
            </a:r>
            <a:r>
              <a:rPr lang="fr-FR" dirty="0" err="1" smtClean="0">
                <a:solidFill>
                  <a:srgbClr val="0000FF"/>
                </a:solidFill>
                <a:sym typeface="Wingdings" panose="05000000000000000000" pitchFamily="2" charset="2"/>
              </a:rPr>
              <a:t>bunch</a:t>
            </a:r>
            <a:r>
              <a:rPr lang="fr-FR" dirty="0" smtClean="0">
                <a:solidFill>
                  <a:srgbClr val="0000FF"/>
                </a:solidFill>
                <a:sym typeface="Wingdings" panose="05000000000000000000" pitchFamily="2" charset="2"/>
              </a:rPr>
              <a:t> </a:t>
            </a:r>
            <a:r>
              <a:rPr lang="fr-FR" dirty="0" err="1" smtClean="0">
                <a:solidFill>
                  <a:srgbClr val="0000FF"/>
                </a:solidFill>
                <a:sym typeface="Wingdings" panose="05000000000000000000" pitchFamily="2" charset="2"/>
              </a:rPr>
              <a:t>would</a:t>
            </a:r>
            <a:r>
              <a:rPr lang="fr-FR" dirty="0" smtClean="0">
                <a:solidFill>
                  <a:srgbClr val="0000FF"/>
                </a:solidFill>
                <a:sym typeface="Wingdings" panose="05000000000000000000" pitchFamily="2" charset="2"/>
              </a:rPr>
              <a:t> not </a:t>
            </a:r>
            <a:r>
              <a:rPr lang="fr-FR" dirty="0" err="1" smtClean="0">
                <a:solidFill>
                  <a:srgbClr val="0000FF"/>
                </a:solidFill>
                <a:sym typeface="Wingdings" panose="05000000000000000000" pitchFamily="2" charset="2"/>
              </a:rPr>
              <a:t>be</a:t>
            </a:r>
            <a:r>
              <a:rPr lang="fr-FR" dirty="0" smtClean="0">
                <a:solidFill>
                  <a:srgbClr val="0000FF"/>
                </a:solidFill>
                <a:sym typeface="Wingdings" panose="05000000000000000000" pitchFamily="2" charset="2"/>
              </a:rPr>
              <a:t> </a:t>
            </a:r>
            <a:r>
              <a:rPr lang="fr-FR" dirty="0" err="1" smtClean="0">
                <a:solidFill>
                  <a:srgbClr val="0000FF"/>
                </a:solidFill>
                <a:sym typeface="Wingdings" panose="05000000000000000000" pitchFamily="2" charset="2"/>
              </a:rPr>
              <a:t>captured</a:t>
            </a:r>
            <a:r>
              <a:rPr lang="fr-FR" dirty="0" smtClean="0">
                <a:solidFill>
                  <a:srgbClr val="0000FF"/>
                </a:solidFill>
                <a:sym typeface="Wingdings" panose="05000000000000000000" pitchFamily="2" charset="2"/>
              </a:rPr>
              <a:t> </a:t>
            </a:r>
            <a:r>
              <a:rPr lang="fr-FR" dirty="0" err="1" smtClean="0">
                <a:solidFill>
                  <a:srgbClr val="0000FF"/>
                </a:solidFill>
                <a:sym typeface="Wingdings" panose="05000000000000000000" pitchFamily="2" charset="2"/>
              </a:rPr>
              <a:t>into</a:t>
            </a:r>
            <a:r>
              <a:rPr lang="fr-FR" dirty="0" smtClean="0">
                <a:solidFill>
                  <a:srgbClr val="0000FF"/>
                </a:solidFill>
                <a:sym typeface="Wingdings" panose="05000000000000000000" pitchFamily="2" charset="2"/>
              </a:rPr>
              <a:t> the RF </a:t>
            </a:r>
            <a:r>
              <a:rPr lang="fr-FR" dirty="0" err="1" smtClean="0">
                <a:solidFill>
                  <a:srgbClr val="0000FF"/>
                </a:solidFill>
                <a:sym typeface="Wingdings" panose="05000000000000000000" pitchFamily="2" charset="2"/>
              </a:rPr>
              <a:t>bucket</a:t>
            </a:r>
            <a:r>
              <a:rPr lang="fr-FR" dirty="0" smtClean="0">
                <a:solidFill>
                  <a:srgbClr val="0000FF"/>
                </a:solidFill>
                <a:sym typeface="Wingdings" panose="05000000000000000000" pitchFamily="2" charset="2"/>
              </a:rPr>
              <a:t>.</a:t>
            </a:r>
          </a:p>
        </p:txBody>
      </p:sp>
    </p:spTree>
    <p:extLst>
      <p:ext uri="{BB962C8B-B14F-4D97-AF65-F5344CB8AC3E}">
        <p14:creationId xmlns:p14="http://schemas.microsoft.com/office/powerpoint/2010/main" val="3167697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981048"/>
            <a:ext cx="3667154" cy="2807992"/>
          </a:xfrm>
          <a:prstGeom prst="rect">
            <a:avLst/>
          </a:prstGeom>
        </p:spPr>
      </p:pic>
      <p:sp>
        <p:nvSpPr>
          <p:cNvPr id="27" name="Ellipse 26"/>
          <p:cNvSpPr/>
          <p:nvPr/>
        </p:nvSpPr>
        <p:spPr bwMode="auto">
          <a:xfrm>
            <a:off x="215168" y="1457920"/>
            <a:ext cx="482507" cy="351038"/>
          </a:xfrm>
          <a:prstGeom prst="ellipse">
            <a:avLst/>
          </a:prstGeom>
          <a:noFill/>
          <a:ln w="28575" cap="flat" cmpd="sng" algn="ctr">
            <a:solidFill>
              <a:srgbClr val="0033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cs typeface="Times New Roman" pitchFamily="16" charset="0"/>
            </a:endParaRPr>
          </a:p>
        </p:txBody>
      </p:sp>
      <p:cxnSp>
        <p:nvCxnSpPr>
          <p:cNvPr id="28" name="Connecteur droit 27"/>
          <p:cNvCxnSpPr/>
          <p:nvPr/>
        </p:nvCxnSpPr>
        <p:spPr bwMode="auto">
          <a:xfrm flipV="1">
            <a:off x="1983564" y="3429000"/>
            <a:ext cx="0" cy="59413"/>
          </a:xfrm>
          <a:prstGeom prst="line">
            <a:avLst/>
          </a:prstGeom>
          <a:solidFill>
            <a:srgbClr val="00B8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Connecteur droit 28"/>
          <p:cNvCxnSpPr/>
          <p:nvPr/>
        </p:nvCxnSpPr>
        <p:spPr bwMode="auto">
          <a:xfrm>
            <a:off x="527053" y="2459936"/>
            <a:ext cx="2803280" cy="0"/>
          </a:xfrm>
          <a:prstGeom prst="line">
            <a:avLst/>
          </a:prstGeom>
          <a:solidFill>
            <a:srgbClr val="00B8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ZoneTexte 3"/>
          <p:cNvSpPr txBox="1"/>
          <p:nvPr/>
        </p:nvSpPr>
        <p:spPr>
          <a:xfrm>
            <a:off x="719224" y="692696"/>
            <a:ext cx="2240545" cy="369332"/>
          </a:xfrm>
          <a:prstGeom prst="rect">
            <a:avLst/>
          </a:prstGeom>
          <a:noFill/>
        </p:spPr>
        <p:txBody>
          <a:bodyPr wrap="square" rtlCol="0">
            <a:spAutoFit/>
          </a:bodyPr>
          <a:lstStyle/>
          <a:p>
            <a:r>
              <a:rPr lang="en-US" dirty="0" smtClean="0"/>
              <a:t>V = V</a:t>
            </a:r>
            <a:r>
              <a:rPr lang="en-US" baseline="-25000" dirty="0" smtClean="0"/>
              <a:t>1</a:t>
            </a:r>
            <a:r>
              <a:rPr lang="en-US" dirty="0" smtClean="0"/>
              <a:t> (CW)</a:t>
            </a:r>
            <a:endParaRPr lang="en-US" dirty="0"/>
          </a:p>
        </p:txBody>
      </p:sp>
      <p:grpSp>
        <p:nvGrpSpPr>
          <p:cNvPr id="63" name="Groupe 62"/>
          <p:cNvGrpSpPr/>
          <p:nvPr/>
        </p:nvGrpSpPr>
        <p:grpSpPr>
          <a:xfrm>
            <a:off x="7050791" y="4168329"/>
            <a:ext cx="1913697" cy="504055"/>
            <a:chOff x="2622939" y="822580"/>
            <a:chExt cx="2324561" cy="504055"/>
          </a:xfrm>
          <a:solidFill>
            <a:schemeClr val="accent1">
              <a:lumMod val="20000"/>
              <a:lumOff val="80000"/>
            </a:schemeClr>
          </a:solidFill>
        </p:grpSpPr>
        <p:cxnSp>
          <p:nvCxnSpPr>
            <p:cNvPr id="64" name="Connecteur droit 63"/>
            <p:cNvCxnSpPr/>
            <p:nvPr/>
          </p:nvCxnSpPr>
          <p:spPr>
            <a:xfrm>
              <a:off x="2622939" y="943445"/>
              <a:ext cx="254272"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2626511" y="1211595"/>
              <a:ext cx="500205" cy="0"/>
            </a:xfrm>
            <a:prstGeom prst="line">
              <a:avLst/>
            </a:prstGeom>
            <a:grpFill/>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a:stCxn id="67" idx="3"/>
            </p:cNvCxnSpPr>
            <p:nvPr/>
          </p:nvCxnSpPr>
          <p:spPr>
            <a:xfrm flipV="1">
              <a:off x="3341405" y="1071382"/>
              <a:ext cx="1086579" cy="11570"/>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2873394" y="873994"/>
              <a:ext cx="468010" cy="41791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riangle isocèle 67"/>
            <p:cNvSpPr/>
            <p:nvPr/>
          </p:nvSpPr>
          <p:spPr>
            <a:xfrm rot="5400000">
              <a:off x="3706835" y="754489"/>
              <a:ext cx="504055" cy="640237"/>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Ellipse 68"/>
            <p:cNvSpPr/>
            <p:nvPr/>
          </p:nvSpPr>
          <p:spPr>
            <a:xfrm>
              <a:off x="4427984" y="873995"/>
              <a:ext cx="519516" cy="41791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2" name="Groupe 81"/>
          <p:cNvGrpSpPr/>
          <p:nvPr/>
        </p:nvGrpSpPr>
        <p:grpSpPr>
          <a:xfrm>
            <a:off x="4105939" y="4056480"/>
            <a:ext cx="1978229" cy="569200"/>
            <a:chOff x="4465979" y="4056480"/>
            <a:chExt cx="1978229" cy="569200"/>
          </a:xfrm>
        </p:grpSpPr>
        <p:cxnSp>
          <p:nvCxnSpPr>
            <p:cNvPr id="70" name="Connecteur droit 69"/>
            <p:cNvCxnSpPr/>
            <p:nvPr/>
          </p:nvCxnSpPr>
          <p:spPr>
            <a:xfrm>
              <a:off x="4472429" y="4221088"/>
              <a:ext cx="2031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a:off x="4465979" y="4471491"/>
              <a:ext cx="203183" cy="0"/>
            </a:xfrm>
            <a:prstGeom prst="line">
              <a:avLst/>
            </a:prstGeom>
            <a:ln w="19050">
              <a:solidFill>
                <a:srgbClr val="3366FF"/>
              </a:solidFill>
            </a:ln>
          </p:spPr>
          <p:style>
            <a:lnRef idx="1">
              <a:schemeClr val="accent1"/>
            </a:lnRef>
            <a:fillRef idx="0">
              <a:schemeClr val="accent1"/>
            </a:fillRef>
            <a:effectRef idx="0">
              <a:schemeClr val="accent1"/>
            </a:effectRef>
            <a:fontRef idx="minor">
              <a:schemeClr val="tx1"/>
            </a:fontRef>
          </p:style>
        </p:cxnSp>
        <p:sp>
          <p:nvSpPr>
            <p:cNvPr id="73" name="ZoneTexte 72"/>
            <p:cNvSpPr txBox="1"/>
            <p:nvPr/>
          </p:nvSpPr>
          <p:spPr>
            <a:xfrm>
              <a:off x="4681910" y="4056480"/>
              <a:ext cx="1760917" cy="307777"/>
            </a:xfrm>
            <a:prstGeom prst="rect">
              <a:avLst/>
            </a:prstGeom>
            <a:noFill/>
          </p:spPr>
          <p:txBody>
            <a:bodyPr wrap="square" rtlCol="0">
              <a:spAutoFit/>
            </a:bodyPr>
            <a:lstStyle/>
            <a:p>
              <a:r>
                <a:rPr lang="en-US" sz="1400" b="1" dirty="0" smtClean="0"/>
                <a:t>V</a:t>
              </a:r>
              <a:r>
                <a:rPr lang="en-US" sz="1400" b="1" baseline="-25000" dirty="0" smtClean="0"/>
                <a:t>1</a:t>
              </a:r>
              <a:r>
                <a:rPr lang="en-US" sz="1400" b="1" dirty="0" smtClean="0"/>
                <a:t> = 1.5 sin (</a:t>
              </a:r>
              <a:r>
                <a:rPr lang="en-US" sz="1400" b="1" dirty="0" err="1" smtClean="0"/>
                <a:t>wt</a:t>
              </a:r>
              <a:r>
                <a:rPr lang="en-US" sz="1400" b="1" dirty="0" smtClean="0"/>
                <a:t> + </a:t>
              </a:r>
              <a:r>
                <a:rPr lang="en-US" sz="1400" b="1" dirty="0" smtClean="0">
                  <a:sym typeface="Symbol"/>
                </a:rPr>
                <a:t></a:t>
              </a:r>
              <a:r>
                <a:rPr lang="en-US" sz="1400" b="1" baseline="-25000" dirty="0" smtClean="0">
                  <a:sym typeface="Symbol"/>
                </a:rPr>
                <a:t>s</a:t>
              </a:r>
              <a:r>
                <a:rPr lang="en-US" sz="1400" b="1" dirty="0" smtClean="0">
                  <a:sym typeface="Symbol"/>
                </a:rPr>
                <a:t>)</a:t>
              </a:r>
              <a:r>
                <a:rPr lang="en-US" sz="1400" b="1" dirty="0" smtClean="0"/>
                <a:t> </a:t>
              </a:r>
              <a:endParaRPr lang="en-US" sz="1400" b="1" dirty="0"/>
            </a:p>
          </p:txBody>
        </p:sp>
        <p:sp>
          <p:nvSpPr>
            <p:cNvPr id="74" name="ZoneTexte 73"/>
            <p:cNvSpPr txBox="1"/>
            <p:nvPr/>
          </p:nvSpPr>
          <p:spPr>
            <a:xfrm>
              <a:off x="4683291" y="4317903"/>
              <a:ext cx="1760917" cy="307777"/>
            </a:xfrm>
            <a:prstGeom prst="rect">
              <a:avLst/>
            </a:prstGeom>
            <a:noFill/>
          </p:spPr>
          <p:txBody>
            <a:bodyPr wrap="square" rtlCol="0">
              <a:spAutoFit/>
            </a:bodyPr>
            <a:lstStyle/>
            <a:p>
              <a:r>
                <a:rPr lang="en-US" sz="1400" b="1" dirty="0" err="1" smtClean="0">
                  <a:solidFill>
                    <a:srgbClr val="3366FF"/>
                  </a:solidFill>
                </a:rPr>
                <a:t>V</a:t>
              </a:r>
              <a:r>
                <a:rPr lang="en-US" sz="1400" b="1" baseline="-25000" dirty="0" err="1" smtClean="0">
                  <a:solidFill>
                    <a:srgbClr val="3366FF"/>
                  </a:solidFill>
                </a:rPr>
                <a:t>ad</a:t>
              </a:r>
              <a:r>
                <a:rPr lang="en-US" sz="1400" b="1" dirty="0" smtClean="0">
                  <a:solidFill>
                    <a:srgbClr val="3366FF"/>
                  </a:solidFill>
                </a:rPr>
                <a:t> = 1.5 sin (</a:t>
              </a:r>
              <a:r>
                <a:rPr lang="en-US" sz="1400" b="1" dirty="0" err="1" smtClean="0">
                  <a:solidFill>
                    <a:srgbClr val="3366FF"/>
                  </a:solidFill>
                </a:rPr>
                <a:t>wt</a:t>
              </a:r>
              <a:r>
                <a:rPr lang="en-US" sz="1400" b="1" dirty="0" smtClean="0">
                  <a:solidFill>
                    <a:srgbClr val="3366FF"/>
                  </a:solidFill>
                  <a:sym typeface="Symbol"/>
                </a:rPr>
                <a:t>)</a:t>
              </a:r>
              <a:r>
                <a:rPr lang="en-US" sz="1400" b="1" dirty="0" smtClean="0">
                  <a:solidFill>
                    <a:srgbClr val="3366FF"/>
                  </a:solidFill>
                </a:rPr>
                <a:t>     </a:t>
              </a:r>
              <a:endParaRPr lang="en-US" sz="1400" b="1" dirty="0">
                <a:solidFill>
                  <a:srgbClr val="3366FF"/>
                </a:solidFill>
              </a:endParaRPr>
            </a:p>
          </p:txBody>
        </p:sp>
      </p:grpSp>
      <p:sp>
        <p:nvSpPr>
          <p:cNvPr id="83" name="ZoneTexte 82"/>
          <p:cNvSpPr txBox="1"/>
          <p:nvPr/>
        </p:nvSpPr>
        <p:spPr>
          <a:xfrm>
            <a:off x="6329089" y="4140933"/>
            <a:ext cx="860602" cy="276999"/>
          </a:xfrm>
          <a:prstGeom prst="rect">
            <a:avLst/>
          </a:prstGeom>
          <a:noFill/>
        </p:spPr>
        <p:txBody>
          <a:bodyPr wrap="square" rtlCol="0">
            <a:spAutoFit/>
          </a:bodyPr>
          <a:lstStyle/>
          <a:p>
            <a:r>
              <a:rPr lang="en-US" sz="1200" b="1" dirty="0" smtClean="0"/>
              <a:t>V</a:t>
            </a:r>
            <a:r>
              <a:rPr lang="en-US" sz="1200" b="1" baseline="-25000" dirty="0" smtClean="0"/>
              <a:t>1</a:t>
            </a:r>
            <a:r>
              <a:rPr lang="en-US" sz="1200" b="1" dirty="0" smtClean="0"/>
              <a:t> (CW)</a:t>
            </a:r>
            <a:endParaRPr lang="en-US" sz="1200" b="1" dirty="0"/>
          </a:p>
        </p:txBody>
      </p:sp>
      <p:sp>
        <p:nvSpPr>
          <p:cNvPr id="84" name="ZoneTexte 83"/>
          <p:cNvSpPr txBox="1"/>
          <p:nvPr/>
        </p:nvSpPr>
        <p:spPr>
          <a:xfrm>
            <a:off x="6228184" y="4406961"/>
            <a:ext cx="860602" cy="276999"/>
          </a:xfrm>
          <a:prstGeom prst="rect">
            <a:avLst/>
          </a:prstGeom>
          <a:noFill/>
        </p:spPr>
        <p:txBody>
          <a:bodyPr wrap="square" rtlCol="0">
            <a:spAutoFit/>
          </a:bodyPr>
          <a:lstStyle/>
          <a:p>
            <a:r>
              <a:rPr lang="en-US" sz="1200" b="1" dirty="0" err="1" smtClean="0">
                <a:solidFill>
                  <a:srgbClr val="3366FF"/>
                </a:solidFill>
              </a:rPr>
              <a:t>V</a:t>
            </a:r>
            <a:r>
              <a:rPr lang="en-US" sz="1200" b="1" baseline="-25000" dirty="0" err="1" smtClean="0">
                <a:solidFill>
                  <a:srgbClr val="3366FF"/>
                </a:solidFill>
              </a:rPr>
              <a:t>ad</a:t>
            </a:r>
            <a:r>
              <a:rPr lang="en-US" sz="1200" b="1" dirty="0" smtClean="0">
                <a:solidFill>
                  <a:srgbClr val="3366FF"/>
                </a:solidFill>
              </a:rPr>
              <a:t> (pulse)</a:t>
            </a:r>
            <a:endParaRPr lang="en-US" sz="1200" b="1" dirty="0">
              <a:solidFill>
                <a:srgbClr val="3366FF"/>
              </a:solidFill>
            </a:endParaRPr>
          </a:p>
        </p:txBody>
      </p:sp>
      <p:cxnSp>
        <p:nvCxnSpPr>
          <p:cNvPr id="85" name="Connecteur droit 84"/>
          <p:cNvCxnSpPr/>
          <p:nvPr/>
        </p:nvCxnSpPr>
        <p:spPr bwMode="auto">
          <a:xfrm flipV="1">
            <a:off x="1954004" y="1096396"/>
            <a:ext cx="0" cy="2376264"/>
          </a:xfrm>
          <a:prstGeom prst="line">
            <a:avLst/>
          </a:prstGeom>
          <a:solidFill>
            <a:srgbClr val="00B8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Ellipse 8"/>
          <p:cNvSpPr/>
          <p:nvPr/>
        </p:nvSpPr>
        <p:spPr>
          <a:xfrm>
            <a:off x="1786127" y="2344173"/>
            <a:ext cx="344648" cy="23259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ZoneTexte 10"/>
          <p:cNvSpPr txBox="1"/>
          <p:nvPr/>
        </p:nvSpPr>
        <p:spPr>
          <a:xfrm>
            <a:off x="7872539" y="4215004"/>
            <a:ext cx="464088" cy="369332"/>
          </a:xfrm>
          <a:prstGeom prst="rect">
            <a:avLst/>
          </a:prstGeom>
          <a:noFill/>
        </p:spPr>
        <p:txBody>
          <a:bodyPr wrap="square" rtlCol="0">
            <a:spAutoFit/>
          </a:bodyPr>
          <a:lstStyle/>
          <a:p>
            <a:r>
              <a:rPr lang="en-US" b="1" dirty="0" smtClean="0"/>
              <a:t>A</a:t>
            </a:r>
            <a:endParaRPr lang="en-US" b="1" dirty="0"/>
          </a:p>
        </p:txBody>
      </p:sp>
      <p:sp>
        <p:nvSpPr>
          <p:cNvPr id="14" name="ZoneTexte 13"/>
          <p:cNvSpPr txBox="1"/>
          <p:nvPr/>
        </p:nvSpPr>
        <p:spPr>
          <a:xfrm>
            <a:off x="2776950" y="116632"/>
            <a:ext cx="3482043" cy="400110"/>
          </a:xfrm>
          <a:prstGeom prst="rect">
            <a:avLst/>
          </a:prstGeom>
          <a:noFill/>
        </p:spPr>
        <p:txBody>
          <a:bodyPr wrap="none" rtlCol="0">
            <a:spAutoFit/>
          </a:bodyPr>
          <a:lstStyle/>
          <a:p>
            <a:r>
              <a:rPr lang="en-US" sz="2000" b="1" dirty="0" smtClean="0"/>
              <a:t>Longitudinal injection principle</a:t>
            </a:r>
            <a:endParaRPr lang="en-US" sz="2000" b="1" dirty="0"/>
          </a:p>
        </p:txBody>
      </p:sp>
      <p:grpSp>
        <p:nvGrpSpPr>
          <p:cNvPr id="76" name="Groupe 75"/>
          <p:cNvGrpSpPr/>
          <p:nvPr/>
        </p:nvGrpSpPr>
        <p:grpSpPr>
          <a:xfrm>
            <a:off x="-337120" y="4158605"/>
            <a:ext cx="8100114" cy="2717055"/>
            <a:chOff x="438150" y="548680"/>
            <a:chExt cx="8454332" cy="5947802"/>
          </a:xfrm>
        </p:grpSpPr>
        <p:grpSp>
          <p:nvGrpSpPr>
            <p:cNvPr id="77" name="Groupe 76"/>
            <p:cNvGrpSpPr/>
            <p:nvPr/>
          </p:nvGrpSpPr>
          <p:grpSpPr>
            <a:xfrm>
              <a:off x="438150" y="548680"/>
              <a:ext cx="8454332" cy="5947802"/>
              <a:chOff x="438150" y="529590"/>
              <a:chExt cx="8454332" cy="5967012"/>
            </a:xfrm>
          </p:grpSpPr>
          <p:graphicFrame>
            <p:nvGraphicFramePr>
              <p:cNvPr id="81" name="Graphique 80"/>
              <p:cNvGraphicFramePr>
                <a:graphicFrameLocks/>
              </p:cNvGraphicFramePr>
              <p:nvPr>
                <p:extLst>
                  <p:ext uri="{D42A27DB-BD31-4B8C-83A1-F6EECF244321}">
                    <p14:modId xmlns:p14="http://schemas.microsoft.com/office/powerpoint/2010/main" val="1123023151"/>
                  </p:ext>
                </p:extLst>
              </p:nvPr>
            </p:nvGraphicFramePr>
            <p:xfrm>
              <a:off x="438150" y="529590"/>
              <a:ext cx="8267700" cy="5798821"/>
            </p:xfrm>
            <a:graphic>
              <a:graphicData uri="http://schemas.openxmlformats.org/drawingml/2006/chart">
                <c:chart xmlns:c="http://schemas.openxmlformats.org/drawingml/2006/chart" xmlns:r="http://schemas.openxmlformats.org/officeDocument/2006/relationships" r:id="rId4"/>
              </a:graphicData>
            </a:graphic>
          </p:graphicFrame>
          <p:sp>
            <p:nvSpPr>
              <p:cNvPr id="86" name="Rectangle 85"/>
              <p:cNvSpPr/>
              <p:nvPr/>
            </p:nvSpPr>
            <p:spPr>
              <a:xfrm>
                <a:off x="565740" y="6148444"/>
                <a:ext cx="8326742" cy="3481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Ellipse 77"/>
            <p:cNvSpPr/>
            <p:nvPr/>
          </p:nvSpPr>
          <p:spPr>
            <a:xfrm>
              <a:off x="4723109" y="2780444"/>
              <a:ext cx="216024" cy="216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9" name="Connecteur droit 78"/>
            <p:cNvCxnSpPr>
              <a:stCxn id="78" idx="4"/>
            </p:cNvCxnSpPr>
            <p:nvPr/>
          </p:nvCxnSpPr>
          <p:spPr>
            <a:xfrm>
              <a:off x="4831122" y="2997242"/>
              <a:ext cx="0" cy="45042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cxnSp>
        <p:nvCxnSpPr>
          <p:cNvPr id="21" name="Connecteur droit avec flèche 20"/>
          <p:cNvCxnSpPr>
            <a:stCxn id="78" idx="6"/>
            <a:endCxn id="40" idx="1"/>
          </p:cNvCxnSpPr>
          <p:nvPr/>
        </p:nvCxnSpPr>
        <p:spPr>
          <a:xfrm flipV="1">
            <a:off x="3975282" y="5041642"/>
            <a:ext cx="226857" cy="185989"/>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4202139" y="4895448"/>
            <a:ext cx="1147845" cy="292388"/>
          </a:xfrm>
          <a:prstGeom prst="rect">
            <a:avLst/>
          </a:prstGeom>
          <a:noFill/>
        </p:spPr>
        <p:txBody>
          <a:bodyPr wrap="square" rtlCol="0">
            <a:spAutoFit/>
          </a:bodyPr>
          <a:lstStyle/>
          <a:p>
            <a:r>
              <a:rPr lang="en-US" sz="1300" dirty="0" smtClean="0"/>
              <a:t>Stored bunch</a:t>
            </a:r>
            <a:endParaRPr lang="en-US" sz="1300" dirty="0"/>
          </a:p>
        </p:txBody>
      </p:sp>
      <p:sp>
        <p:nvSpPr>
          <p:cNvPr id="88" name="ZoneTexte 87"/>
          <p:cNvSpPr txBox="1"/>
          <p:nvPr/>
        </p:nvSpPr>
        <p:spPr>
          <a:xfrm>
            <a:off x="3721878" y="5410091"/>
            <a:ext cx="418074" cy="323165"/>
          </a:xfrm>
          <a:prstGeom prst="rect">
            <a:avLst/>
          </a:prstGeom>
          <a:noFill/>
        </p:spPr>
        <p:txBody>
          <a:bodyPr wrap="square" rtlCol="0">
            <a:spAutoFit/>
          </a:bodyPr>
          <a:lstStyle/>
          <a:p>
            <a:r>
              <a:rPr lang="en-US" sz="1500" dirty="0" smtClean="0">
                <a:sym typeface="Symbol"/>
              </a:rPr>
              <a:t></a:t>
            </a:r>
            <a:r>
              <a:rPr lang="en-US" sz="1500" baseline="-25000" dirty="0" smtClean="0">
                <a:sym typeface="Symbol"/>
              </a:rPr>
              <a:t>s</a:t>
            </a:r>
            <a:endParaRPr lang="en-US" sz="1500" baseline="-25000" dirty="0"/>
          </a:p>
        </p:txBody>
      </p:sp>
      <p:sp>
        <p:nvSpPr>
          <p:cNvPr id="59" name="ZoneTexte 58"/>
          <p:cNvSpPr txBox="1"/>
          <p:nvPr/>
        </p:nvSpPr>
        <p:spPr>
          <a:xfrm>
            <a:off x="4201087" y="5459387"/>
            <a:ext cx="218513" cy="323165"/>
          </a:xfrm>
          <a:prstGeom prst="rect">
            <a:avLst/>
          </a:prstGeom>
          <a:noFill/>
        </p:spPr>
        <p:txBody>
          <a:bodyPr wrap="square" rtlCol="0">
            <a:spAutoFit/>
          </a:bodyPr>
          <a:lstStyle/>
          <a:p>
            <a:r>
              <a:rPr lang="en-US" sz="1500" dirty="0" smtClean="0"/>
              <a:t>0</a:t>
            </a:r>
            <a:endParaRPr lang="en-US" sz="1500" dirty="0"/>
          </a:p>
        </p:txBody>
      </p:sp>
      <p:pic>
        <p:nvPicPr>
          <p:cNvPr id="35" name="Imag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5856" y="980728"/>
            <a:ext cx="3661223" cy="2803451"/>
          </a:xfrm>
          <a:prstGeom prst="rect">
            <a:avLst/>
          </a:prstGeom>
        </p:spPr>
      </p:pic>
      <p:sp>
        <p:nvSpPr>
          <p:cNvPr id="36" name="Forme libre 35"/>
          <p:cNvSpPr/>
          <p:nvPr/>
        </p:nvSpPr>
        <p:spPr bwMode="auto">
          <a:xfrm>
            <a:off x="4828407" y="1451654"/>
            <a:ext cx="215834" cy="840893"/>
          </a:xfrm>
          <a:custGeom>
            <a:avLst/>
            <a:gdLst>
              <a:gd name="connsiteX0" fmla="*/ 71562 w 135347"/>
              <a:gd name="connsiteY0" fmla="*/ 0 h 834887"/>
              <a:gd name="connsiteX1" fmla="*/ 135172 w 135347"/>
              <a:gd name="connsiteY1" fmla="*/ 349857 h 834887"/>
              <a:gd name="connsiteX2" fmla="*/ 87464 w 135347"/>
              <a:gd name="connsiteY2" fmla="*/ 636104 h 834887"/>
              <a:gd name="connsiteX3" fmla="*/ 0 w 135347"/>
              <a:gd name="connsiteY3" fmla="*/ 834887 h 834887"/>
              <a:gd name="connsiteX4" fmla="*/ 0 w 135347"/>
              <a:gd name="connsiteY4" fmla="*/ 834887 h 83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47" h="834887">
                <a:moveTo>
                  <a:pt x="71562" y="0"/>
                </a:moveTo>
                <a:cubicBezTo>
                  <a:pt x="102042" y="121920"/>
                  <a:pt x="132522" y="243840"/>
                  <a:pt x="135172" y="349857"/>
                </a:cubicBezTo>
                <a:cubicBezTo>
                  <a:pt x="137822" y="455874"/>
                  <a:pt x="109993" y="555266"/>
                  <a:pt x="87464" y="636104"/>
                </a:cubicBezTo>
                <a:cubicBezTo>
                  <a:pt x="64935" y="716942"/>
                  <a:pt x="0" y="834887"/>
                  <a:pt x="0" y="834887"/>
                </a:cubicBezTo>
                <a:lnTo>
                  <a:pt x="0" y="834887"/>
                </a:lnTo>
              </a:path>
            </a:pathLst>
          </a:custGeom>
          <a:noFill/>
          <a:ln w="19050" cap="flat" cmpd="sng" algn="ctr">
            <a:solidFill>
              <a:srgbClr val="0033CC"/>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cs typeface="Times New Roman" pitchFamily="16" charset="0"/>
            </a:endParaRPr>
          </a:p>
        </p:txBody>
      </p:sp>
      <p:sp>
        <p:nvSpPr>
          <p:cNvPr id="37" name="Ellipse 36"/>
          <p:cNvSpPr/>
          <p:nvPr/>
        </p:nvSpPr>
        <p:spPr bwMode="auto">
          <a:xfrm>
            <a:off x="3466713" y="1457600"/>
            <a:ext cx="504056" cy="360040"/>
          </a:xfrm>
          <a:prstGeom prst="ellipse">
            <a:avLst/>
          </a:prstGeom>
          <a:noFill/>
          <a:ln w="28575" cap="flat" cmpd="sng" algn="ctr">
            <a:solidFill>
              <a:srgbClr val="0033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cs typeface="Times New Roman" pitchFamily="16" charset="0"/>
            </a:endParaRPr>
          </a:p>
        </p:txBody>
      </p:sp>
      <p:cxnSp>
        <p:nvCxnSpPr>
          <p:cNvPr id="38" name="Connecteur droit 37"/>
          <p:cNvCxnSpPr/>
          <p:nvPr/>
        </p:nvCxnSpPr>
        <p:spPr bwMode="auto">
          <a:xfrm flipV="1">
            <a:off x="5165659" y="1210011"/>
            <a:ext cx="0" cy="2260935"/>
          </a:xfrm>
          <a:prstGeom prst="line">
            <a:avLst/>
          </a:prstGeom>
          <a:solidFill>
            <a:srgbClr val="00B8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Connecteur droit 38"/>
          <p:cNvCxnSpPr/>
          <p:nvPr/>
        </p:nvCxnSpPr>
        <p:spPr bwMode="auto">
          <a:xfrm>
            <a:off x="3778598" y="2459616"/>
            <a:ext cx="2928475" cy="0"/>
          </a:xfrm>
          <a:prstGeom prst="line">
            <a:avLst/>
          </a:prstGeom>
          <a:solidFill>
            <a:srgbClr val="00B8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Ellipse 40"/>
          <p:cNvSpPr/>
          <p:nvPr/>
        </p:nvSpPr>
        <p:spPr>
          <a:xfrm>
            <a:off x="4988269" y="2342403"/>
            <a:ext cx="360040" cy="23855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ZoneTexte 41"/>
          <p:cNvSpPr txBox="1"/>
          <p:nvPr/>
        </p:nvSpPr>
        <p:spPr>
          <a:xfrm>
            <a:off x="3491880" y="764704"/>
            <a:ext cx="1252099" cy="369332"/>
          </a:xfrm>
          <a:prstGeom prst="rect">
            <a:avLst/>
          </a:prstGeom>
          <a:noFill/>
        </p:spPr>
        <p:txBody>
          <a:bodyPr wrap="square" rtlCol="0">
            <a:spAutoFit/>
          </a:bodyPr>
          <a:lstStyle/>
          <a:p>
            <a:r>
              <a:rPr lang="en-US" dirty="0" smtClean="0">
                <a:solidFill>
                  <a:srgbClr val="FF0000"/>
                </a:solidFill>
              </a:rPr>
              <a:t>V</a:t>
            </a:r>
            <a:r>
              <a:rPr lang="en-US" dirty="0" smtClean="0"/>
              <a:t> = V</a:t>
            </a:r>
            <a:r>
              <a:rPr lang="en-US" baseline="-25000" dirty="0" smtClean="0"/>
              <a:t>1</a:t>
            </a:r>
            <a:r>
              <a:rPr lang="en-US" dirty="0" smtClean="0"/>
              <a:t> </a:t>
            </a:r>
            <a:r>
              <a:rPr lang="en-US" dirty="0" smtClean="0">
                <a:solidFill>
                  <a:srgbClr val="3366FF"/>
                </a:solidFill>
              </a:rPr>
              <a:t>+ </a:t>
            </a:r>
            <a:r>
              <a:rPr lang="en-US" dirty="0" err="1" smtClean="0">
                <a:solidFill>
                  <a:srgbClr val="3366FF"/>
                </a:solidFill>
              </a:rPr>
              <a:t>V</a:t>
            </a:r>
            <a:r>
              <a:rPr lang="en-US" baseline="-25000" dirty="0" err="1" smtClean="0">
                <a:solidFill>
                  <a:srgbClr val="3366FF"/>
                </a:solidFill>
              </a:rPr>
              <a:t>ad</a:t>
            </a:r>
            <a:r>
              <a:rPr lang="en-US" dirty="0" smtClean="0">
                <a:solidFill>
                  <a:srgbClr val="3366FF"/>
                </a:solidFill>
              </a:rPr>
              <a:t>   </a:t>
            </a:r>
            <a:endParaRPr lang="en-US" dirty="0">
              <a:solidFill>
                <a:srgbClr val="3366FF"/>
              </a:solidFill>
            </a:endParaRPr>
          </a:p>
        </p:txBody>
      </p:sp>
      <p:sp>
        <p:nvSpPr>
          <p:cNvPr id="43" name="Rectangle 42"/>
          <p:cNvSpPr/>
          <p:nvPr/>
        </p:nvSpPr>
        <p:spPr>
          <a:xfrm>
            <a:off x="4932040" y="655413"/>
            <a:ext cx="3744416" cy="584775"/>
          </a:xfrm>
          <a:prstGeom prst="rect">
            <a:avLst/>
          </a:prstGeom>
        </p:spPr>
        <p:txBody>
          <a:bodyPr wrap="square">
            <a:spAutoFit/>
          </a:bodyPr>
          <a:lstStyle/>
          <a:p>
            <a:r>
              <a:rPr lang="en-US" altLang="fr-FR" sz="1600" dirty="0" err="1" smtClean="0">
                <a:solidFill>
                  <a:srgbClr val="3366FF"/>
                </a:solidFill>
                <a:latin typeface="Trebuchet MS" pitchFamily="34" charset="0"/>
              </a:rPr>
              <a:t>V</a:t>
            </a:r>
            <a:r>
              <a:rPr lang="en-US" altLang="fr-FR" sz="1600" baseline="-25000" dirty="0" err="1" smtClean="0">
                <a:solidFill>
                  <a:srgbClr val="3366FF"/>
                </a:solidFill>
                <a:latin typeface="Trebuchet MS" pitchFamily="34" charset="0"/>
              </a:rPr>
              <a:t>ad</a:t>
            </a:r>
            <a:r>
              <a:rPr lang="en-US" altLang="fr-FR" sz="1600" dirty="0" smtClean="0">
                <a:solidFill>
                  <a:srgbClr val="3366FF"/>
                </a:solidFill>
                <a:latin typeface="Trebuchet MS" pitchFamily="34" charset="0"/>
              </a:rPr>
              <a:t> “on” for injection and</a:t>
            </a:r>
            <a:r>
              <a:rPr lang="en-US" sz="1600" dirty="0" smtClean="0">
                <a:solidFill>
                  <a:srgbClr val="3366FF"/>
                </a:solidFill>
                <a:latin typeface="Trebuchet MS" pitchFamily="34" charset="0"/>
              </a:rPr>
              <a:t> </a:t>
            </a:r>
          </a:p>
          <a:p>
            <a:r>
              <a:rPr lang="en-US" sz="1600" dirty="0" smtClean="0">
                <a:solidFill>
                  <a:srgbClr val="3366FF"/>
                </a:solidFill>
                <a:latin typeface="Trebuchet MS" pitchFamily="34" charset="0"/>
              </a:rPr>
              <a:t>“off” when particle reaches </a:t>
            </a:r>
            <a:r>
              <a:rPr lang="en-US" sz="1600" dirty="0" smtClean="0">
                <a:solidFill>
                  <a:srgbClr val="3366FF"/>
                </a:solidFill>
                <a:latin typeface="Trebuchet MS" panose="020B0603020202020204" pitchFamily="34" charset="0"/>
                <a:sym typeface="Symbol"/>
              </a:rPr>
              <a:t></a:t>
            </a:r>
            <a:r>
              <a:rPr lang="en-US" sz="1600" baseline="-25000" dirty="0" smtClean="0">
                <a:solidFill>
                  <a:srgbClr val="3366FF"/>
                </a:solidFill>
                <a:latin typeface="Trebuchet MS" panose="020B0603020202020204" pitchFamily="34" charset="0"/>
                <a:sym typeface="Symbol"/>
              </a:rPr>
              <a:t>s</a:t>
            </a:r>
            <a:r>
              <a:rPr lang="en-US" sz="1600" dirty="0" smtClean="0">
                <a:solidFill>
                  <a:srgbClr val="3366FF"/>
                </a:solidFill>
                <a:latin typeface="Trebuchet MS" panose="020B0603020202020204" pitchFamily="34" charset="0"/>
              </a:rPr>
              <a:t> </a:t>
            </a:r>
            <a:endParaRPr lang="en-US" sz="1600" dirty="0" smtClean="0">
              <a:solidFill>
                <a:srgbClr val="3366FF"/>
              </a:solidFill>
            </a:endParaRPr>
          </a:p>
        </p:txBody>
      </p:sp>
      <p:grpSp>
        <p:nvGrpSpPr>
          <p:cNvPr id="44" name="Groupe 43"/>
          <p:cNvGrpSpPr/>
          <p:nvPr/>
        </p:nvGrpSpPr>
        <p:grpSpPr>
          <a:xfrm>
            <a:off x="6739029" y="1406745"/>
            <a:ext cx="1865419" cy="1291722"/>
            <a:chOff x="3152686" y="3518189"/>
            <a:chExt cx="2104683" cy="1291722"/>
          </a:xfrm>
        </p:grpSpPr>
        <p:grpSp>
          <p:nvGrpSpPr>
            <p:cNvPr id="45" name="Groupe 44"/>
            <p:cNvGrpSpPr/>
            <p:nvPr/>
          </p:nvGrpSpPr>
          <p:grpSpPr>
            <a:xfrm>
              <a:off x="3152686" y="3518189"/>
              <a:ext cx="2104683" cy="1291722"/>
              <a:chOff x="3303045" y="3518189"/>
              <a:chExt cx="3827907" cy="1291722"/>
            </a:xfrm>
          </p:grpSpPr>
          <p:cxnSp>
            <p:nvCxnSpPr>
              <p:cNvPr id="47" name="Connecteur droit 46"/>
              <p:cNvCxnSpPr/>
              <p:nvPr/>
            </p:nvCxnSpPr>
            <p:spPr bwMode="auto">
              <a:xfrm flipV="1">
                <a:off x="4312852" y="3996742"/>
                <a:ext cx="1596256" cy="10194"/>
              </a:xfrm>
              <a:prstGeom prst="line">
                <a:avLst/>
              </a:prstGeom>
              <a:solidFill>
                <a:srgbClr val="00B8FF"/>
              </a:solidFill>
              <a:ln w="1905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Connecteur droit 47"/>
              <p:cNvCxnSpPr/>
              <p:nvPr/>
            </p:nvCxnSpPr>
            <p:spPr bwMode="auto">
              <a:xfrm>
                <a:off x="6260628" y="4795496"/>
                <a:ext cx="870324" cy="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Forme libre 48"/>
              <p:cNvSpPr/>
              <p:nvPr/>
            </p:nvSpPr>
            <p:spPr bwMode="auto">
              <a:xfrm>
                <a:off x="5885354" y="3996742"/>
                <a:ext cx="431289" cy="797294"/>
              </a:xfrm>
              <a:custGeom>
                <a:avLst/>
                <a:gdLst>
                  <a:gd name="connsiteX0" fmla="*/ 0 w 1224501"/>
                  <a:gd name="connsiteY0" fmla="*/ 0 h 797294"/>
                  <a:gd name="connsiteX1" fmla="*/ 222637 w 1224501"/>
                  <a:gd name="connsiteY1" fmla="*/ 39757 h 797294"/>
                  <a:gd name="connsiteX2" fmla="*/ 349858 w 1224501"/>
                  <a:gd name="connsiteY2" fmla="*/ 222637 h 797294"/>
                  <a:gd name="connsiteX3" fmla="*/ 445273 w 1224501"/>
                  <a:gd name="connsiteY3" fmla="*/ 508884 h 797294"/>
                  <a:gd name="connsiteX4" fmla="*/ 604299 w 1224501"/>
                  <a:gd name="connsiteY4" fmla="*/ 715618 h 797294"/>
                  <a:gd name="connsiteX5" fmla="*/ 938254 w 1224501"/>
                  <a:gd name="connsiteY5" fmla="*/ 787179 h 797294"/>
                  <a:gd name="connsiteX6" fmla="*/ 1224501 w 1224501"/>
                  <a:gd name="connsiteY6" fmla="*/ 795131 h 79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501" h="797294">
                    <a:moveTo>
                      <a:pt x="0" y="0"/>
                    </a:moveTo>
                    <a:cubicBezTo>
                      <a:pt x="82163" y="1325"/>
                      <a:pt x="164327" y="2651"/>
                      <a:pt x="222637" y="39757"/>
                    </a:cubicBezTo>
                    <a:cubicBezTo>
                      <a:pt x="280947" y="76863"/>
                      <a:pt x="312752" y="144449"/>
                      <a:pt x="349858" y="222637"/>
                    </a:cubicBezTo>
                    <a:cubicBezTo>
                      <a:pt x="386964" y="300825"/>
                      <a:pt x="402866" y="426721"/>
                      <a:pt x="445273" y="508884"/>
                    </a:cubicBezTo>
                    <a:cubicBezTo>
                      <a:pt x="487680" y="591048"/>
                      <a:pt x="522136" y="669236"/>
                      <a:pt x="604299" y="715618"/>
                    </a:cubicBezTo>
                    <a:cubicBezTo>
                      <a:pt x="686462" y="762000"/>
                      <a:pt x="834887" y="773927"/>
                      <a:pt x="938254" y="787179"/>
                    </a:cubicBezTo>
                    <a:cubicBezTo>
                      <a:pt x="1041621" y="800431"/>
                      <a:pt x="1133061" y="797781"/>
                      <a:pt x="1224501" y="795131"/>
                    </a:cubicBezTo>
                  </a:path>
                </a:pathLst>
              </a:custGeom>
              <a:noFill/>
              <a:ln w="1905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cs typeface="Times New Roman" pitchFamily="16" charset="0"/>
                </a:endParaRPr>
              </a:p>
            </p:txBody>
          </p:sp>
          <p:sp>
            <p:nvSpPr>
              <p:cNvPr id="50" name="Rectangle 49"/>
              <p:cNvSpPr/>
              <p:nvPr/>
            </p:nvSpPr>
            <p:spPr>
              <a:xfrm>
                <a:off x="3944165" y="3518189"/>
                <a:ext cx="2369474" cy="307777"/>
              </a:xfrm>
              <a:prstGeom prst="rect">
                <a:avLst/>
              </a:prstGeom>
              <a:ln>
                <a:noFill/>
              </a:ln>
            </p:spPr>
            <p:txBody>
              <a:bodyPr wrap="square">
                <a:spAutoFit/>
              </a:bodyPr>
              <a:lstStyle/>
              <a:p>
                <a:pPr algn="ctr"/>
                <a:r>
                  <a:rPr lang="en-US" sz="1400" dirty="0" smtClean="0">
                    <a:solidFill>
                      <a:srgbClr val="3366FF"/>
                    </a:solidFill>
                    <a:latin typeface="Trebuchet MS" pitchFamily="34" charset="0"/>
                  </a:rPr>
                  <a:t> T ~ 300 µs </a:t>
                </a:r>
              </a:p>
            </p:txBody>
          </p:sp>
          <p:cxnSp>
            <p:nvCxnSpPr>
              <p:cNvPr id="51" name="Connecteur droit avec flèche 50"/>
              <p:cNvCxnSpPr/>
              <p:nvPr/>
            </p:nvCxnSpPr>
            <p:spPr bwMode="auto">
              <a:xfrm>
                <a:off x="4207810" y="3848638"/>
                <a:ext cx="1790627" cy="0"/>
              </a:xfrm>
              <a:prstGeom prst="straightConnector1">
                <a:avLst/>
              </a:prstGeom>
              <a:solidFill>
                <a:srgbClr val="00B8FF"/>
              </a:solidFill>
              <a:ln w="9525" cap="flat" cmpd="sng" algn="ctr">
                <a:solidFill>
                  <a:srgbClr val="3366FF"/>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Connecteur droit 51"/>
              <p:cNvCxnSpPr/>
              <p:nvPr/>
            </p:nvCxnSpPr>
            <p:spPr bwMode="auto">
              <a:xfrm>
                <a:off x="3303045" y="4809911"/>
                <a:ext cx="648072" cy="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Forme libre 52"/>
              <p:cNvSpPr/>
              <p:nvPr/>
            </p:nvSpPr>
            <p:spPr bwMode="auto">
              <a:xfrm flipH="1">
                <a:off x="3881563" y="4008022"/>
                <a:ext cx="431289" cy="797294"/>
              </a:xfrm>
              <a:custGeom>
                <a:avLst/>
                <a:gdLst>
                  <a:gd name="connsiteX0" fmla="*/ 0 w 1224501"/>
                  <a:gd name="connsiteY0" fmla="*/ 0 h 797294"/>
                  <a:gd name="connsiteX1" fmla="*/ 222637 w 1224501"/>
                  <a:gd name="connsiteY1" fmla="*/ 39757 h 797294"/>
                  <a:gd name="connsiteX2" fmla="*/ 349858 w 1224501"/>
                  <a:gd name="connsiteY2" fmla="*/ 222637 h 797294"/>
                  <a:gd name="connsiteX3" fmla="*/ 445273 w 1224501"/>
                  <a:gd name="connsiteY3" fmla="*/ 508884 h 797294"/>
                  <a:gd name="connsiteX4" fmla="*/ 604299 w 1224501"/>
                  <a:gd name="connsiteY4" fmla="*/ 715618 h 797294"/>
                  <a:gd name="connsiteX5" fmla="*/ 938254 w 1224501"/>
                  <a:gd name="connsiteY5" fmla="*/ 787179 h 797294"/>
                  <a:gd name="connsiteX6" fmla="*/ 1224501 w 1224501"/>
                  <a:gd name="connsiteY6" fmla="*/ 795131 h 79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501" h="797294">
                    <a:moveTo>
                      <a:pt x="0" y="0"/>
                    </a:moveTo>
                    <a:cubicBezTo>
                      <a:pt x="82163" y="1325"/>
                      <a:pt x="164327" y="2651"/>
                      <a:pt x="222637" y="39757"/>
                    </a:cubicBezTo>
                    <a:cubicBezTo>
                      <a:pt x="280947" y="76863"/>
                      <a:pt x="312752" y="144449"/>
                      <a:pt x="349858" y="222637"/>
                    </a:cubicBezTo>
                    <a:cubicBezTo>
                      <a:pt x="386964" y="300825"/>
                      <a:pt x="402866" y="426721"/>
                      <a:pt x="445273" y="508884"/>
                    </a:cubicBezTo>
                    <a:cubicBezTo>
                      <a:pt x="487680" y="591048"/>
                      <a:pt x="522136" y="669236"/>
                      <a:pt x="604299" y="715618"/>
                    </a:cubicBezTo>
                    <a:cubicBezTo>
                      <a:pt x="686462" y="762000"/>
                      <a:pt x="834887" y="773927"/>
                      <a:pt x="938254" y="787179"/>
                    </a:cubicBezTo>
                    <a:cubicBezTo>
                      <a:pt x="1041621" y="800431"/>
                      <a:pt x="1133061" y="797781"/>
                      <a:pt x="1224501" y="795131"/>
                    </a:cubicBezTo>
                  </a:path>
                </a:pathLst>
              </a:custGeom>
              <a:noFill/>
              <a:ln w="1905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cs typeface="Times New Roman" pitchFamily="16" charset="0"/>
                </a:endParaRPr>
              </a:p>
            </p:txBody>
          </p:sp>
        </p:grpSp>
        <p:sp>
          <p:nvSpPr>
            <p:cNvPr id="46" name="ZoneTexte 45"/>
            <p:cNvSpPr txBox="1"/>
            <p:nvPr/>
          </p:nvSpPr>
          <p:spPr>
            <a:xfrm>
              <a:off x="3625226" y="4377863"/>
              <a:ext cx="1102614" cy="307777"/>
            </a:xfrm>
            <a:prstGeom prst="rect">
              <a:avLst/>
            </a:prstGeom>
            <a:noFill/>
          </p:spPr>
          <p:txBody>
            <a:bodyPr wrap="square" rtlCol="0">
              <a:spAutoFit/>
            </a:bodyPr>
            <a:lstStyle/>
            <a:p>
              <a:r>
                <a:rPr lang="en-US" sz="1400" b="1" dirty="0" smtClean="0">
                  <a:solidFill>
                    <a:srgbClr val="3366FF"/>
                  </a:solidFill>
                </a:rPr>
                <a:t>Injection</a:t>
              </a:r>
              <a:endParaRPr lang="en-US" sz="1400" b="1" dirty="0">
                <a:solidFill>
                  <a:srgbClr val="3366FF"/>
                </a:solidFill>
              </a:endParaRPr>
            </a:p>
          </p:txBody>
        </p:sp>
      </p:grpSp>
      <p:cxnSp>
        <p:nvCxnSpPr>
          <p:cNvPr id="54" name="Connecteur droit avec flèche 53"/>
          <p:cNvCxnSpPr/>
          <p:nvPr/>
        </p:nvCxnSpPr>
        <p:spPr>
          <a:xfrm>
            <a:off x="7275187" y="1885298"/>
            <a:ext cx="0" cy="409927"/>
          </a:xfrm>
          <a:prstGeom prst="straightConnector1">
            <a:avLst/>
          </a:prstGeom>
          <a:ln>
            <a:solidFill>
              <a:srgbClr val="3366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ZoneTexte 54"/>
          <p:cNvSpPr txBox="1"/>
          <p:nvPr/>
        </p:nvSpPr>
        <p:spPr>
          <a:xfrm>
            <a:off x="6660232" y="2401143"/>
            <a:ext cx="580024" cy="307777"/>
          </a:xfrm>
          <a:prstGeom prst="rect">
            <a:avLst/>
          </a:prstGeom>
          <a:noFill/>
        </p:spPr>
        <p:txBody>
          <a:bodyPr wrap="square" rtlCol="0">
            <a:spAutoFit/>
          </a:bodyPr>
          <a:lstStyle/>
          <a:p>
            <a:r>
              <a:rPr lang="en-US" sz="1400" dirty="0" smtClean="0"/>
              <a:t>V</a:t>
            </a:r>
            <a:r>
              <a:rPr lang="en-US" sz="1400" baseline="-25000" dirty="0" smtClean="0"/>
              <a:t>1</a:t>
            </a:r>
            <a:endParaRPr lang="en-US" sz="1400" baseline="-25000" dirty="0"/>
          </a:p>
        </p:txBody>
      </p:sp>
      <p:sp>
        <p:nvSpPr>
          <p:cNvPr id="56" name="ZoneTexte 55"/>
          <p:cNvSpPr txBox="1"/>
          <p:nvPr/>
        </p:nvSpPr>
        <p:spPr>
          <a:xfrm>
            <a:off x="6801057" y="1728485"/>
            <a:ext cx="580024" cy="307777"/>
          </a:xfrm>
          <a:prstGeom prst="rect">
            <a:avLst/>
          </a:prstGeom>
          <a:noFill/>
        </p:spPr>
        <p:txBody>
          <a:bodyPr wrap="square" rtlCol="0">
            <a:spAutoFit/>
          </a:bodyPr>
          <a:lstStyle/>
          <a:p>
            <a:r>
              <a:rPr lang="en-US" sz="1400" dirty="0" err="1" smtClean="0">
                <a:solidFill>
                  <a:srgbClr val="3366FF"/>
                </a:solidFill>
              </a:rPr>
              <a:t>V</a:t>
            </a:r>
            <a:r>
              <a:rPr lang="en-US" sz="1400" baseline="-25000" dirty="0" err="1" smtClean="0">
                <a:solidFill>
                  <a:srgbClr val="3366FF"/>
                </a:solidFill>
              </a:rPr>
              <a:t>ad</a:t>
            </a:r>
            <a:endParaRPr lang="en-US" sz="1400" baseline="-25000" dirty="0">
              <a:solidFill>
                <a:srgbClr val="3366FF"/>
              </a:solidFill>
            </a:endParaRPr>
          </a:p>
        </p:txBody>
      </p:sp>
      <p:sp>
        <p:nvSpPr>
          <p:cNvPr id="57" name="ZoneTexte 56"/>
          <p:cNvSpPr txBox="1"/>
          <p:nvPr/>
        </p:nvSpPr>
        <p:spPr>
          <a:xfrm>
            <a:off x="8100392" y="1644055"/>
            <a:ext cx="827584" cy="307777"/>
          </a:xfrm>
          <a:prstGeom prst="rect">
            <a:avLst/>
          </a:prstGeom>
          <a:noFill/>
        </p:spPr>
        <p:txBody>
          <a:bodyPr wrap="square" rtlCol="0">
            <a:spAutoFit/>
          </a:bodyPr>
          <a:lstStyle/>
          <a:p>
            <a:r>
              <a:rPr lang="en-US" sz="1400" b="1" dirty="0" smtClean="0">
                <a:solidFill>
                  <a:srgbClr val="3366FF"/>
                </a:solidFill>
                <a:latin typeface="Symbol" panose="05050102010706020507" pitchFamily="18" charset="2"/>
              </a:rPr>
              <a:t>t</a:t>
            </a:r>
            <a:r>
              <a:rPr lang="en-US" sz="1400" b="1" dirty="0" smtClean="0">
                <a:solidFill>
                  <a:srgbClr val="3366FF"/>
                </a:solidFill>
              </a:rPr>
              <a:t> ~ 10 µs</a:t>
            </a:r>
            <a:endParaRPr lang="en-US" sz="1400" b="1" dirty="0">
              <a:solidFill>
                <a:srgbClr val="3366FF"/>
              </a:solidFill>
            </a:endParaRPr>
          </a:p>
        </p:txBody>
      </p:sp>
      <p:cxnSp>
        <p:nvCxnSpPr>
          <p:cNvPr id="58" name="Connecteur droit avec flèche 57"/>
          <p:cNvCxnSpPr/>
          <p:nvPr/>
        </p:nvCxnSpPr>
        <p:spPr>
          <a:xfrm flipV="1">
            <a:off x="8069067" y="1919728"/>
            <a:ext cx="137087" cy="211357"/>
          </a:xfrm>
          <a:prstGeom prst="straightConnector1">
            <a:avLst/>
          </a:prstGeom>
          <a:ln>
            <a:solidFill>
              <a:srgbClr val="3366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303821" y="2363629"/>
            <a:ext cx="403252" cy="217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Accolade ouvrante 60"/>
          <p:cNvSpPr/>
          <p:nvPr/>
        </p:nvSpPr>
        <p:spPr>
          <a:xfrm>
            <a:off x="4776059" y="690138"/>
            <a:ext cx="132831" cy="513348"/>
          </a:xfrm>
          <a:prstGeom prst="leftBrace">
            <a:avLst/>
          </a:prstGeom>
          <a:noFill/>
          <a:ln w="28575">
            <a:solidFill>
              <a:srgbClr val="33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167697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981048"/>
            <a:ext cx="3667154" cy="2807992"/>
          </a:xfrm>
          <a:prstGeom prst="rect">
            <a:avLst/>
          </a:prstGeom>
        </p:spPr>
      </p:pic>
      <p:sp>
        <p:nvSpPr>
          <p:cNvPr id="27" name="Ellipse 26"/>
          <p:cNvSpPr/>
          <p:nvPr/>
        </p:nvSpPr>
        <p:spPr bwMode="auto">
          <a:xfrm>
            <a:off x="215168" y="1457920"/>
            <a:ext cx="482507" cy="351038"/>
          </a:xfrm>
          <a:prstGeom prst="ellipse">
            <a:avLst/>
          </a:prstGeom>
          <a:noFill/>
          <a:ln w="28575" cap="flat" cmpd="sng" algn="ctr">
            <a:solidFill>
              <a:srgbClr val="0033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cs typeface="Times New Roman" pitchFamily="16" charset="0"/>
            </a:endParaRPr>
          </a:p>
        </p:txBody>
      </p:sp>
      <p:cxnSp>
        <p:nvCxnSpPr>
          <p:cNvPr id="28" name="Connecteur droit 27"/>
          <p:cNvCxnSpPr/>
          <p:nvPr/>
        </p:nvCxnSpPr>
        <p:spPr bwMode="auto">
          <a:xfrm flipV="1">
            <a:off x="1983564" y="3429000"/>
            <a:ext cx="0" cy="59413"/>
          </a:xfrm>
          <a:prstGeom prst="line">
            <a:avLst/>
          </a:prstGeom>
          <a:solidFill>
            <a:srgbClr val="00B8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Connecteur droit 28"/>
          <p:cNvCxnSpPr/>
          <p:nvPr/>
        </p:nvCxnSpPr>
        <p:spPr bwMode="auto">
          <a:xfrm>
            <a:off x="527053" y="2459936"/>
            <a:ext cx="2803280" cy="0"/>
          </a:xfrm>
          <a:prstGeom prst="line">
            <a:avLst/>
          </a:prstGeom>
          <a:solidFill>
            <a:srgbClr val="00B8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980728"/>
            <a:ext cx="3661223" cy="2803451"/>
          </a:xfrm>
          <a:prstGeom prst="rect">
            <a:avLst/>
          </a:prstGeom>
        </p:spPr>
      </p:pic>
      <p:sp>
        <p:nvSpPr>
          <p:cNvPr id="31" name="Forme libre 30"/>
          <p:cNvSpPr/>
          <p:nvPr/>
        </p:nvSpPr>
        <p:spPr bwMode="auto">
          <a:xfrm>
            <a:off x="4828407" y="1451654"/>
            <a:ext cx="215834" cy="840893"/>
          </a:xfrm>
          <a:custGeom>
            <a:avLst/>
            <a:gdLst>
              <a:gd name="connsiteX0" fmla="*/ 71562 w 135347"/>
              <a:gd name="connsiteY0" fmla="*/ 0 h 834887"/>
              <a:gd name="connsiteX1" fmla="*/ 135172 w 135347"/>
              <a:gd name="connsiteY1" fmla="*/ 349857 h 834887"/>
              <a:gd name="connsiteX2" fmla="*/ 87464 w 135347"/>
              <a:gd name="connsiteY2" fmla="*/ 636104 h 834887"/>
              <a:gd name="connsiteX3" fmla="*/ 0 w 135347"/>
              <a:gd name="connsiteY3" fmla="*/ 834887 h 834887"/>
              <a:gd name="connsiteX4" fmla="*/ 0 w 135347"/>
              <a:gd name="connsiteY4" fmla="*/ 834887 h 83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47" h="834887">
                <a:moveTo>
                  <a:pt x="71562" y="0"/>
                </a:moveTo>
                <a:cubicBezTo>
                  <a:pt x="102042" y="121920"/>
                  <a:pt x="132522" y="243840"/>
                  <a:pt x="135172" y="349857"/>
                </a:cubicBezTo>
                <a:cubicBezTo>
                  <a:pt x="137822" y="455874"/>
                  <a:pt x="109993" y="555266"/>
                  <a:pt x="87464" y="636104"/>
                </a:cubicBezTo>
                <a:cubicBezTo>
                  <a:pt x="64935" y="716942"/>
                  <a:pt x="0" y="834887"/>
                  <a:pt x="0" y="834887"/>
                </a:cubicBezTo>
                <a:lnTo>
                  <a:pt x="0" y="834887"/>
                </a:lnTo>
              </a:path>
            </a:pathLst>
          </a:custGeom>
          <a:noFill/>
          <a:ln w="19050" cap="flat" cmpd="sng" algn="ctr">
            <a:solidFill>
              <a:srgbClr val="0033CC"/>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cs typeface="Times New Roman" pitchFamily="16" charset="0"/>
            </a:endParaRPr>
          </a:p>
        </p:txBody>
      </p:sp>
      <p:sp>
        <p:nvSpPr>
          <p:cNvPr id="32" name="Ellipse 31"/>
          <p:cNvSpPr/>
          <p:nvPr/>
        </p:nvSpPr>
        <p:spPr bwMode="auto">
          <a:xfrm>
            <a:off x="3466713" y="1457600"/>
            <a:ext cx="504056" cy="360040"/>
          </a:xfrm>
          <a:prstGeom prst="ellipse">
            <a:avLst/>
          </a:prstGeom>
          <a:noFill/>
          <a:ln w="28575" cap="flat" cmpd="sng" algn="ctr">
            <a:solidFill>
              <a:srgbClr val="0033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cs typeface="Times New Roman" pitchFamily="16" charset="0"/>
            </a:endParaRPr>
          </a:p>
        </p:txBody>
      </p:sp>
      <p:cxnSp>
        <p:nvCxnSpPr>
          <p:cNvPr id="33" name="Connecteur droit 32"/>
          <p:cNvCxnSpPr/>
          <p:nvPr/>
        </p:nvCxnSpPr>
        <p:spPr bwMode="auto">
          <a:xfrm flipV="1">
            <a:off x="5165659" y="1210011"/>
            <a:ext cx="0" cy="2260935"/>
          </a:xfrm>
          <a:prstGeom prst="line">
            <a:avLst/>
          </a:prstGeom>
          <a:solidFill>
            <a:srgbClr val="00B8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Connecteur droit 33"/>
          <p:cNvCxnSpPr/>
          <p:nvPr/>
        </p:nvCxnSpPr>
        <p:spPr bwMode="auto">
          <a:xfrm>
            <a:off x="3778598" y="2459616"/>
            <a:ext cx="2928475" cy="0"/>
          </a:xfrm>
          <a:prstGeom prst="line">
            <a:avLst/>
          </a:prstGeom>
          <a:solidFill>
            <a:srgbClr val="00B8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ZoneTexte 3"/>
          <p:cNvSpPr txBox="1"/>
          <p:nvPr/>
        </p:nvSpPr>
        <p:spPr>
          <a:xfrm>
            <a:off x="719224" y="692696"/>
            <a:ext cx="2240545" cy="369332"/>
          </a:xfrm>
          <a:prstGeom prst="rect">
            <a:avLst/>
          </a:prstGeom>
          <a:noFill/>
        </p:spPr>
        <p:txBody>
          <a:bodyPr wrap="square" rtlCol="0">
            <a:spAutoFit/>
          </a:bodyPr>
          <a:lstStyle/>
          <a:p>
            <a:r>
              <a:rPr lang="en-US" dirty="0" smtClean="0"/>
              <a:t>V = V</a:t>
            </a:r>
            <a:r>
              <a:rPr lang="en-US" baseline="-25000" dirty="0" smtClean="0"/>
              <a:t>1</a:t>
            </a:r>
            <a:r>
              <a:rPr lang="en-US" dirty="0" smtClean="0"/>
              <a:t> (CW)</a:t>
            </a:r>
            <a:endParaRPr lang="en-US" dirty="0"/>
          </a:p>
        </p:txBody>
      </p:sp>
      <p:sp>
        <p:nvSpPr>
          <p:cNvPr id="35" name="Ellipse 34"/>
          <p:cNvSpPr/>
          <p:nvPr/>
        </p:nvSpPr>
        <p:spPr>
          <a:xfrm>
            <a:off x="4988269" y="2342403"/>
            <a:ext cx="360040" cy="23855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ZoneTexte 35"/>
          <p:cNvSpPr txBox="1"/>
          <p:nvPr/>
        </p:nvSpPr>
        <p:spPr>
          <a:xfrm>
            <a:off x="3491880" y="764704"/>
            <a:ext cx="1252099" cy="369332"/>
          </a:xfrm>
          <a:prstGeom prst="rect">
            <a:avLst/>
          </a:prstGeom>
          <a:noFill/>
        </p:spPr>
        <p:txBody>
          <a:bodyPr wrap="square" rtlCol="0">
            <a:spAutoFit/>
          </a:bodyPr>
          <a:lstStyle/>
          <a:p>
            <a:r>
              <a:rPr lang="en-US" dirty="0" smtClean="0">
                <a:solidFill>
                  <a:srgbClr val="FF0000"/>
                </a:solidFill>
              </a:rPr>
              <a:t>V</a:t>
            </a:r>
            <a:r>
              <a:rPr lang="en-US" dirty="0" smtClean="0"/>
              <a:t> = V</a:t>
            </a:r>
            <a:r>
              <a:rPr lang="en-US" baseline="-25000" dirty="0" smtClean="0"/>
              <a:t>1</a:t>
            </a:r>
            <a:r>
              <a:rPr lang="en-US" dirty="0" smtClean="0"/>
              <a:t> </a:t>
            </a:r>
            <a:r>
              <a:rPr lang="en-US" dirty="0" smtClean="0">
                <a:solidFill>
                  <a:srgbClr val="3366FF"/>
                </a:solidFill>
              </a:rPr>
              <a:t>+ </a:t>
            </a:r>
            <a:r>
              <a:rPr lang="en-US" dirty="0" err="1" smtClean="0">
                <a:solidFill>
                  <a:srgbClr val="3366FF"/>
                </a:solidFill>
              </a:rPr>
              <a:t>V</a:t>
            </a:r>
            <a:r>
              <a:rPr lang="en-US" baseline="-25000" dirty="0" err="1" smtClean="0">
                <a:solidFill>
                  <a:srgbClr val="3366FF"/>
                </a:solidFill>
              </a:rPr>
              <a:t>ad</a:t>
            </a:r>
            <a:r>
              <a:rPr lang="en-US" dirty="0" smtClean="0">
                <a:solidFill>
                  <a:srgbClr val="3366FF"/>
                </a:solidFill>
              </a:rPr>
              <a:t>   </a:t>
            </a:r>
            <a:endParaRPr lang="en-US" dirty="0">
              <a:solidFill>
                <a:srgbClr val="3366FF"/>
              </a:solidFill>
            </a:endParaRPr>
          </a:p>
        </p:txBody>
      </p:sp>
      <p:sp>
        <p:nvSpPr>
          <p:cNvPr id="37" name="Rectangle 36"/>
          <p:cNvSpPr/>
          <p:nvPr/>
        </p:nvSpPr>
        <p:spPr>
          <a:xfrm>
            <a:off x="4893940" y="655413"/>
            <a:ext cx="3744416" cy="584775"/>
          </a:xfrm>
          <a:prstGeom prst="rect">
            <a:avLst/>
          </a:prstGeom>
        </p:spPr>
        <p:txBody>
          <a:bodyPr wrap="square">
            <a:spAutoFit/>
          </a:bodyPr>
          <a:lstStyle/>
          <a:p>
            <a:r>
              <a:rPr lang="en-US" altLang="fr-FR" sz="1600" dirty="0" err="1" smtClean="0">
                <a:solidFill>
                  <a:srgbClr val="3366FF"/>
                </a:solidFill>
                <a:latin typeface="Trebuchet MS" pitchFamily="34" charset="0"/>
              </a:rPr>
              <a:t>V</a:t>
            </a:r>
            <a:r>
              <a:rPr lang="en-US" altLang="fr-FR" sz="1600" baseline="-25000" dirty="0" err="1" smtClean="0">
                <a:solidFill>
                  <a:srgbClr val="3366FF"/>
                </a:solidFill>
                <a:latin typeface="Trebuchet MS" pitchFamily="34" charset="0"/>
              </a:rPr>
              <a:t>ad</a:t>
            </a:r>
            <a:r>
              <a:rPr lang="en-US" altLang="fr-FR" sz="1600" dirty="0" smtClean="0">
                <a:solidFill>
                  <a:srgbClr val="3366FF"/>
                </a:solidFill>
                <a:latin typeface="Trebuchet MS" pitchFamily="34" charset="0"/>
              </a:rPr>
              <a:t> “on” for injection and</a:t>
            </a:r>
            <a:r>
              <a:rPr lang="en-US" sz="1600" dirty="0" smtClean="0">
                <a:solidFill>
                  <a:srgbClr val="3366FF"/>
                </a:solidFill>
                <a:latin typeface="Trebuchet MS" pitchFamily="34" charset="0"/>
              </a:rPr>
              <a:t> </a:t>
            </a:r>
          </a:p>
          <a:p>
            <a:r>
              <a:rPr lang="en-US" sz="1600" dirty="0" smtClean="0">
                <a:solidFill>
                  <a:srgbClr val="3366FF"/>
                </a:solidFill>
                <a:latin typeface="Trebuchet MS" pitchFamily="34" charset="0"/>
              </a:rPr>
              <a:t>“off” when particle reaches </a:t>
            </a:r>
            <a:r>
              <a:rPr lang="en-US" sz="1600" dirty="0" smtClean="0">
                <a:solidFill>
                  <a:srgbClr val="3366FF"/>
                </a:solidFill>
                <a:latin typeface="Trebuchet MS" panose="020B0603020202020204" pitchFamily="34" charset="0"/>
                <a:sym typeface="Symbol"/>
              </a:rPr>
              <a:t></a:t>
            </a:r>
            <a:r>
              <a:rPr lang="en-US" sz="1600" baseline="-25000" dirty="0" smtClean="0">
                <a:solidFill>
                  <a:srgbClr val="3366FF"/>
                </a:solidFill>
                <a:latin typeface="Trebuchet MS" panose="020B0603020202020204" pitchFamily="34" charset="0"/>
                <a:sym typeface="Symbol"/>
              </a:rPr>
              <a:t>s</a:t>
            </a:r>
            <a:r>
              <a:rPr lang="en-US" sz="1600" dirty="0" smtClean="0">
                <a:solidFill>
                  <a:srgbClr val="3366FF"/>
                </a:solidFill>
                <a:latin typeface="Trebuchet MS" panose="020B0603020202020204" pitchFamily="34" charset="0"/>
              </a:rPr>
              <a:t> </a:t>
            </a:r>
            <a:endParaRPr lang="en-US" sz="1600" dirty="0" smtClean="0">
              <a:solidFill>
                <a:srgbClr val="3366FF"/>
              </a:solidFill>
            </a:endParaRPr>
          </a:p>
        </p:txBody>
      </p:sp>
      <p:grpSp>
        <p:nvGrpSpPr>
          <p:cNvPr id="38" name="Groupe 37"/>
          <p:cNvGrpSpPr/>
          <p:nvPr/>
        </p:nvGrpSpPr>
        <p:grpSpPr>
          <a:xfrm>
            <a:off x="6739029" y="1406745"/>
            <a:ext cx="1865419" cy="1291722"/>
            <a:chOff x="3152686" y="3518189"/>
            <a:chExt cx="2104683" cy="1291722"/>
          </a:xfrm>
        </p:grpSpPr>
        <p:grpSp>
          <p:nvGrpSpPr>
            <p:cNvPr id="39" name="Groupe 38"/>
            <p:cNvGrpSpPr/>
            <p:nvPr/>
          </p:nvGrpSpPr>
          <p:grpSpPr>
            <a:xfrm>
              <a:off x="3152686" y="3518189"/>
              <a:ext cx="2104683" cy="1291722"/>
              <a:chOff x="3303045" y="3518189"/>
              <a:chExt cx="3827907" cy="1291722"/>
            </a:xfrm>
          </p:grpSpPr>
          <p:cxnSp>
            <p:nvCxnSpPr>
              <p:cNvPr id="42" name="Connecteur droit 41"/>
              <p:cNvCxnSpPr/>
              <p:nvPr/>
            </p:nvCxnSpPr>
            <p:spPr bwMode="auto">
              <a:xfrm flipV="1">
                <a:off x="4312852" y="3996742"/>
                <a:ext cx="1596256" cy="10194"/>
              </a:xfrm>
              <a:prstGeom prst="line">
                <a:avLst/>
              </a:prstGeom>
              <a:solidFill>
                <a:srgbClr val="00B8FF"/>
              </a:solidFill>
              <a:ln w="1905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Connecteur droit 43"/>
              <p:cNvCxnSpPr/>
              <p:nvPr/>
            </p:nvCxnSpPr>
            <p:spPr bwMode="auto">
              <a:xfrm>
                <a:off x="6260628" y="4795496"/>
                <a:ext cx="870324" cy="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Forme libre 44"/>
              <p:cNvSpPr/>
              <p:nvPr/>
            </p:nvSpPr>
            <p:spPr bwMode="auto">
              <a:xfrm>
                <a:off x="5885354" y="3996742"/>
                <a:ext cx="431289" cy="797294"/>
              </a:xfrm>
              <a:custGeom>
                <a:avLst/>
                <a:gdLst>
                  <a:gd name="connsiteX0" fmla="*/ 0 w 1224501"/>
                  <a:gd name="connsiteY0" fmla="*/ 0 h 797294"/>
                  <a:gd name="connsiteX1" fmla="*/ 222637 w 1224501"/>
                  <a:gd name="connsiteY1" fmla="*/ 39757 h 797294"/>
                  <a:gd name="connsiteX2" fmla="*/ 349858 w 1224501"/>
                  <a:gd name="connsiteY2" fmla="*/ 222637 h 797294"/>
                  <a:gd name="connsiteX3" fmla="*/ 445273 w 1224501"/>
                  <a:gd name="connsiteY3" fmla="*/ 508884 h 797294"/>
                  <a:gd name="connsiteX4" fmla="*/ 604299 w 1224501"/>
                  <a:gd name="connsiteY4" fmla="*/ 715618 h 797294"/>
                  <a:gd name="connsiteX5" fmla="*/ 938254 w 1224501"/>
                  <a:gd name="connsiteY5" fmla="*/ 787179 h 797294"/>
                  <a:gd name="connsiteX6" fmla="*/ 1224501 w 1224501"/>
                  <a:gd name="connsiteY6" fmla="*/ 795131 h 79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501" h="797294">
                    <a:moveTo>
                      <a:pt x="0" y="0"/>
                    </a:moveTo>
                    <a:cubicBezTo>
                      <a:pt x="82163" y="1325"/>
                      <a:pt x="164327" y="2651"/>
                      <a:pt x="222637" y="39757"/>
                    </a:cubicBezTo>
                    <a:cubicBezTo>
                      <a:pt x="280947" y="76863"/>
                      <a:pt x="312752" y="144449"/>
                      <a:pt x="349858" y="222637"/>
                    </a:cubicBezTo>
                    <a:cubicBezTo>
                      <a:pt x="386964" y="300825"/>
                      <a:pt x="402866" y="426721"/>
                      <a:pt x="445273" y="508884"/>
                    </a:cubicBezTo>
                    <a:cubicBezTo>
                      <a:pt x="487680" y="591048"/>
                      <a:pt x="522136" y="669236"/>
                      <a:pt x="604299" y="715618"/>
                    </a:cubicBezTo>
                    <a:cubicBezTo>
                      <a:pt x="686462" y="762000"/>
                      <a:pt x="834887" y="773927"/>
                      <a:pt x="938254" y="787179"/>
                    </a:cubicBezTo>
                    <a:cubicBezTo>
                      <a:pt x="1041621" y="800431"/>
                      <a:pt x="1133061" y="797781"/>
                      <a:pt x="1224501" y="795131"/>
                    </a:cubicBezTo>
                  </a:path>
                </a:pathLst>
              </a:custGeom>
              <a:noFill/>
              <a:ln w="1905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cs typeface="Times New Roman" pitchFamily="16" charset="0"/>
                </a:endParaRPr>
              </a:p>
            </p:txBody>
          </p:sp>
          <p:sp>
            <p:nvSpPr>
              <p:cNvPr id="48" name="Rectangle 47"/>
              <p:cNvSpPr/>
              <p:nvPr/>
            </p:nvSpPr>
            <p:spPr>
              <a:xfrm>
                <a:off x="3944165" y="3518189"/>
                <a:ext cx="2369474" cy="307777"/>
              </a:xfrm>
              <a:prstGeom prst="rect">
                <a:avLst/>
              </a:prstGeom>
              <a:ln>
                <a:noFill/>
              </a:ln>
            </p:spPr>
            <p:txBody>
              <a:bodyPr wrap="square">
                <a:spAutoFit/>
              </a:bodyPr>
              <a:lstStyle/>
              <a:p>
                <a:pPr algn="ctr"/>
                <a:r>
                  <a:rPr lang="en-US" sz="1400" dirty="0" smtClean="0">
                    <a:solidFill>
                      <a:srgbClr val="3366FF"/>
                    </a:solidFill>
                    <a:latin typeface="Trebuchet MS" pitchFamily="34" charset="0"/>
                  </a:rPr>
                  <a:t> T ~ 300 µs </a:t>
                </a:r>
              </a:p>
            </p:txBody>
          </p:sp>
          <p:cxnSp>
            <p:nvCxnSpPr>
              <p:cNvPr id="49" name="Connecteur droit avec flèche 48"/>
              <p:cNvCxnSpPr/>
              <p:nvPr/>
            </p:nvCxnSpPr>
            <p:spPr bwMode="auto">
              <a:xfrm>
                <a:off x="4207810" y="3848638"/>
                <a:ext cx="1790627" cy="0"/>
              </a:xfrm>
              <a:prstGeom prst="straightConnector1">
                <a:avLst/>
              </a:prstGeom>
              <a:solidFill>
                <a:srgbClr val="00B8FF"/>
              </a:solidFill>
              <a:ln w="9525" cap="flat" cmpd="sng" algn="ctr">
                <a:solidFill>
                  <a:srgbClr val="3366FF"/>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Connecteur droit 49"/>
              <p:cNvCxnSpPr/>
              <p:nvPr/>
            </p:nvCxnSpPr>
            <p:spPr bwMode="auto">
              <a:xfrm>
                <a:off x="3303045" y="4809911"/>
                <a:ext cx="648072" cy="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Forme libre 50"/>
              <p:cNvSpPr/>
              <p:nvPr/>
            </p:nvSpPr>
            <p:spPr bwMode="auto">
              <a:xfrm flipH="1">
                <a:off x="3881563" y="4008022"/>
                <a:ext cx="431289" cy="797294"/>
              </a:xfrm>
              <a:custGeom>
                <a:avLst/>
                <a:gdLst>
                  <a:gd name="connsiteX0" fmla="*/ 0 w 1224501"/>
                  <a:gd name="connsiteY0" fmla="*/ 0 h 797294"/>
                  <a:gd name="connsiteX1" fmla="*/ 222637 w 1224501"/>
                  <a:gd name="connsiteY1" fmla="*/ 39757 h 797294"/>
                  <a:gd name="connsiteX2" fmla="*/ 349858 w 1224501"/>
                  <a:gd name="connsiteY2" fmla="*/ 222637 h 797294"/>
                  <a:gd name="connsiteX3" fmla="*/ 445273 w 1224501"/>
                  <a:gd name="connsiteY3" fmla="*/ 508884 h 797294"/>
                  <a:gd name="connsiteX4" fmla="*/ 604299 w 1224501"/>
                  <a:gd name="connsiteY4" fmla="*/ 715618 h 797294"/>
                  <a:gd name="connsiteX5" fmla="*/ 938254 w 1224501"/>
                  <a:gd name="connsiteY5" fmla="*/ 787179 h 797294"/>
                  <a:gd name="connsiteX6" fmla="*/ 1224501 w 1224501"/>
                  <a:gd name="connsiteY6" fmla="*/ 795131 h 79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501" h="797294">
                    <a:moveTo>
                      <a:pt x="0" y="0"/>
                    </a:moveTo>
                    <a:cubicBezTo>
                      <a:pt x="82163" y="1325"/>
                      <a:pt x="164327" y="2651"/>
                      <a:pt x="222637" y="39757"/>
                    </a:cubicBezTo>
                    <a:cubicBezTo>
                      <a:pt x="280947" y="76863"/>
                      <a:pt x="312752" y="144449"/>
                      <a:pt x="349858" y="222637"/>
                    </a:cubicBezTo>
                    <a:cubicBezTo>
                      <a:pt x="386964" y="300825"/>
                      <a:pt x="402866" y="426721"/>
                      <a:pt x="445273" y="508884"/>
                    </a:cubicBezTo>
                    <a:cubicBezTo>
                      <a:pt x="487680" y="591048"/>
                      <a:pt x="522136" y="669236"/>
                      <a:pt x="604299" y="715618"/>
                    </a:cubicBezTo>
                    <a:cubicBezTo>
                      <a:pt x="686462" y="762000"/>
                      <a:pt x="834887" y="773927"/>
                      <a:pt x="938254" y="787179"/>
                    </a:cubicBezTo>
                    <a:cubicBezTo>
                      <a:pt x="1041621" y="800431"/>
                      <a:pt x="1133061" y="797781"/>
                      <a:pt x="1224501" y="795131"/>
                    </a:cubicBezTo>
                  </a:path>
                </a:pathLst>
              </a:custGeom>
              <a:noFill/>
              <a:ln w="1905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cs typeface="Times New Roman" pitchFamily="16" charset="0"/>
                </a:endParaRPr>
              </a:p>
            </p:txBody>
          </p:sp>
        </p:grpSp>
        <p:sp>
          <p:nvSpPr>
            <p:cNvPr id="41" name="ZoneTexte 40"/>
            <p:cNvSpPr txBox="1"/>
            <p:nvPr/>
          </p:nvSpPr>
          <p:spPr>
            <a:xfrm>
              <a:off x="3625226" y="4377863"/>
              <a:ext cx="1102614" cy="307777"/>
            </a:xfrm>
            <a:prstGeom prst="rect">
              <a:avLst/>
            </a:prstGeom>
            <a:noFill/>
          </p:spPr>
          <p:txBody>
            <a:bodyPr wrap="square" rtlCol="0">
              <a:spAutoFit/>
            </a:bodyPr>
            <a:lstStyle/>
            <a:p>
              <a:r>
                <a:rPr lang="en-US" sz="1400" b="1" dirty="0" smtClean="0">
                  <a:solidFill>
                    <a:srgbClr val="3366FF"/>
                  </a:solidFill>
                </a:rPr>
                <a:t>Injection</a:t>
              </a:r>
              <a:endParaRPr lang="en-US" sz="1400" b="1" dirty="0">
                <a:solidFill>
                  <a:srgbClr val="3366FF"/>
                </a:solidFill>
              </a:endParaRPr>
            </a:p>
          </p:txBody>
        </p:sp>
      </p:grpSp>
      <p:cxnSp>
        <p:nvCxnSpPr>
          <p:cNvPr id="54" name="Connecteur droit avec flèche 53"/>
          <p:cNvCxnSpPr/>
          <p:nvPr/>
        </p:nvCxnSpPr>
        <p:spPr>
          <a:xfrm>
            <a:off x="7275187" y="1885298"/>
            <a:ext cx="0" cy="409927"/>
          </a:xfrm>
          <a:prstGeom prst="straightConnector1">
            <a:avLst/>
          </a:prstGeom>
          <a:ln>
            <a:solidFill>
              <a:srgbClr val="3366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6660232" y="2401143"/>
            <a:ext cx="580024" cy="307777"/>
          </a:xfrm>
          <a:prstGeom prst="rect">
            <a:avLst/>
          </a:prstGeom>
          <a:noFill/>
        </p:spPr>
        <p:txBody>
          <a:bodyPr wrap="square" rtlCol="0">
            <a:spAutoFit/>
          </a:bodyPr>
          <a:lstStyle/>
          <a:p>
            <a:r>
              <a:rPr lang="en-US" sz="1400" dirty="0" smtClean="0"/>
              <a:t>V</a:t>
            </a:r>
            <a:r>
              <a:rPr lang="en-US" sz="1400" baseline="-25000" dirty="0" smtClean="0"/>
              <a:t>1</a:t>
            </a:r>
            <a:endParaRPr lang="en-US" sz="1400" baseline="-25000" dirty="0"/>
          </a:p>
        </p:txBody>
      </p:sp>
      <p:sp>
        <p:nvSpPr>
          <p:cNvPr id="57" name="ZoneTexte 56"/>
          <p:cNvSpPr txBox="1"/>
          <p:nvPr/>
        </p:nvSpPr>
        <p:spPr>
          <a:xfrm>
            <a:off x="6801057" y="1728485"/>
            <a:ext cx="580024" cy="307777"/>
          </a:xfrm>
          <a:prstGeom prst="rect">
            <a:avLst/>
          </a:prstGeom>
          <a:noFill/>
        </p:spPr>
        <p:txBody>
          <a:bodyPr wrap="square" rtlCol="0">
            <a:spAutoFit/>
          </a:bodyPr>
          <a:lstStyle/>
          <a:p>
            <a:r>
              <a:rPr lang="en-US" sz="1400" dirty="0" err="1" smtClean="0">
                <a:solidFill>
                  <a:srgbClr val="3366FF"/>
                </a:solidFill>
              </a:rPr>
              <a:t>V</a:t>
            </a:r>
            <a:r>
              <a:rPr lang="en-US" sz="1400" baseline="-25000" dirty="0" err="1" smtClean="0">
                <a:solidFill>
                  <a:srgbClr val="3366FF"/>
                </a:solidFill>
              </a:rPr>
              <a:t>ad</a:t>
            </a:r>
            <a:endParaRPr lang="en-US" sz="1400" baseline="-25000" dirty="0">
              <a:solidFill>
                <a:srgbClr val="3366FF"/>
              </a:solidFill>
            </a:endParaRPr>
          </a:p>
        </p:txBody>
      </p:sp>
      <p:sp>
        <p:nvSpPr>
          <p:cNvPr id="58" name="ZoneTexte 57"/>
          <p:cNvSpPr txBox="1"/>
          <p:nvPr/>
        </p:nvSpPr>
        <p:spPr>
          <a:xfrm>
            <a:off x="8100392" y="1644055"/>
            <a:ext cx="827584" cy="307777"/>
          </a:xfrm>
          <a:prstGeom prst="rect">
            <a:avLst/>
          </a:prstGeom>
          <a:noFill/>
        </p:spPr>
        <p:txBody>
          <a:bodyPr wrap="square" rtlCol="0">
            <a:spAutoFit/>
          </a:bodyPr>
          <a:lstStyle/>
          <a:p>
            <a:r>
              <a:rPr lang="en-US" sz="1400" b="1" dirty="0" smtClean="0">
                <a:solidFill>
                  <a:srgbClr val="3366FF"/>
                </a:solidFill>
                <a:latin typeface="Symbol" panose="05050102010706020507" pitchFamily="18" charset="2"/>
              </a:rPr>
              <a:t>t</a:t>
            </a:r>
            <a:r>
              <a:rPr lang="en-US" sz="1400" b="1" dirty="0" smtClean="0">
                <a:solidFill>
                  <a:srgbClr val="3366FF"/>
                </a:solidFill>
              </a:rPr>
              <a:t> ~ 10 µs</a:t>
            </a:r>
            <a:endParaRPr lang="en-US" sz="1400" b="1" dirty="0">
              <a:solidFill>
                <a:srgbClr val="3366FF"/>
              </a:solidFill>
            </a:endParaRPr>
          </a:p>
        </p:txBody>
      </p:sp>
      <p:cxnSp>
        <p:nvCxnSpPr>
          <p:cNvPr id="60" name="Connecteur droit avec flèche 59"/>
          <p:cNvCxnSpPr/>
          <p:nvPr/>
        </p:nvCxnSpPr>
        <p:spPr>
          <a:xfrm flipV="1">
            <a:off x="8069067" y="1919728"/>
            <a:ext cx="137087" cy="211357"/>
          </a:xfrm>
          <a:prstGeom prst="straightConnector1">
            <a:avLst/>
          </a:prstGeom>
          <a:ln>
            <a:solidFill>
              <a:srgbClr val="3366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3" name="Groupe 62"/>
          <p:cNvGrpSpPr/>
          <p:nvPr/>
        </p:nvGrpSpPr>
        <p:grpSpPr>
          <a:xfrm>
            <a:off x="7050791" y="4168329"/>
            <a:ext cx="1913697" cy="504055"/>
            <a:chOff x="2622939" y="822580"/>
            <a:chExt cx="2324561" cy="504055"/>
          </a:xfrm>
          <a:solidFill>
            <a:schemeClr val="accent1">
              <a:lumMod val="20000"/>
              <a:lumOff val="80000"/>
            </a:schemeClr>
          </a:solidFill>
        </p:grpSpPr>
        <p:cxnSp>
          <p:nvCxnSpPr>
            <p:cNvPr id="64" name="Connecteur droit 63"/>
            <p:cNvCxnSpPr/>
            <p:nvPr/>
          </p:nvCxnSpPr>
          <p:spPr>
            <a:xfrm>
              <a:off x="2622939" y="943445"/>
              <a:ext cx="254272"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2626511" y="1211595"/>
              <a:ext cx="500205" cy="0"/>
            </a:xfrm>
            <a:prstGeom prst="line">
              <a:avLst/>
            </a:prstGeom>
            <a:grpFill/>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a:stCxn id="67" idx="3"/>
            </p:cNvCxnSpPr>
            <p:nvPr/>
          </p:nvCxnSpPr>
          <p:spPr>
            <a:xfrm flipV="1">
              <a:off x="3341405" y="1071382"/>
              <a:ext cx="1086579" cy="11570"/>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2873394" y="873994"/>
              <a:ext cx="468010" cy="41791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riangle isocèle 67"/>
            <p:cNvSpPr/>
            <p:nvPr/>
          </p:nvSpPr>
          <p:spPr>
            <a:xfrm rot="5400000">
              <a:off x="3706835" y="754489"/>
              <a:ext cx="504055" cy="640237"/>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Ellipse 68"/>
            <p:cNvSpPr/>
            <p:nvPr/>
          </p:nvSpPr>
          <p:spPr>
            <a:xfrm>
              <a:off x="4427984" y="873995"/>
              <a:ext cx="519516" cy="41791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2" name="Groupe 81"/>
          <p:cNvGrpSpPr/>
          <p:nvPr/>
        </p:nvGrpSpPr>
        <p:grpSpPr>
          <a:xfrm>
            <a:off x="4105939" y="4056480"/>
            <a:ext cx="1978229" cy="819102"/>
            <a:chOff x="4465979" y="4056480"/>
            <a:chExt cx="1978229" cy="819102"/>
          </a:xfrm>
        </p:grpSpPr>
        <p:cxnSp>
          <p:nvCxnSpPr>
            <p:cNvPr id="70" name="Connecteur droit 69"/>
            <p:cNvCxnSpPr/>
            <p:nvPr/>
          </p:nvCxnSpPr>
          <p:spPr>
            <a:xfrm>
              <a:off x="4472429" y="4221088"/>
              <a:ext cx="2031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a:off x="4465979" y="4471491"/>
              <a:ext cx="203183" cy="0"/>
            </a:xfrm>
            <a:prstGeom prst="line">
              <a:avLst/>
            </a:prstGeom>
            <a:ln w="19050">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a:off x="4484004" y="4721514"/>
              <a:ext cx="20318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3" name="ZoneTexte 72"/>
            <p:cNvSpPr txBox="1"/>
            <p:nvPr/>
          </p:nvSpPr>
          <p:spPr>
            <a:xfrm>
              <a:off x="4681910" y="4056480"/>
              <a:ext cx="1760917" cy="307777"/>
            </a:xfrm>
            <a:prstGeom prst="rect">
              <a:avLst/>
            </a:prstGeom>
            <a:noFill/>
          </p:spPr>
          <p:txBody>
            <a:bodyPr wrap="square" rtlCol="0">
              <a:spAutoFit/>
            </a:bodyPr>
            <a:lstStyle/>
            <a:p>
              <a:r>
                <a:rPr lang="en-US" sz="1400" b="1" dirty="0" smtClean="0"/>
                <a:t>V</a:t>
              </a:r>
              <a:r>
                <a:rPr lang="en-US" sz="1400" b="1" baseline="-25000" dirty="0" smtClean="0"/>
                <a:t>1</a:t>
              </a:r>
              <a:r>
                <a:rPr lang="en-US" sz="1400" b="1" dirty="0" smtClean="0"/>
                <a:t> = 1.5 sin (</a:t>
              </a:r>
              <a:r>
                <a:rPr lang="en-US" sz="1400" b="1" dirty="0" err="1" smtClean="0"/>
                <a:t>wt</a:t>
              </a:r>
              <a:r>
                <a:rPr lang="en-US" sz="1400" b="1" dirty="0" smtClean="0"/>
                <a:t> + </a:t>
              </a:r>
              <a:r>
                <a:rPr lang="en-US" sz="1400" b="1" dirty="0" smtClean="0">
                  <a:sym typeface="Symbol"/>
                </a:rPr>
                <a:t></a:t>
              </a:r>
              <a:r>
                <a:rPr lang="en-US" sz="1400" b="1" baseline="-25000" dirty="0" smtClean="0">
                  <a:sym typeface="Symbol"/>
                </a:rPr>
                <a:t>s</a:t>
              </a:r>
              <a:r>
                <a:rPr lang="en-US" sz="1400" b="1" dirty="0" smtClean="0">
                  <a:sym typeface="Symbol"/>
                </a:rPr>
                <a:t>)</a:t>
              </a:r>
              <a:r>
                <a:rPr lang="en-US" sz="1400" b="1" dirty="0" smtClean="0"/>
                <a:t> </a:t>
              </a:r>
              <a:endParaRPr lang="en-US" sz="1400" b="1" dirty="0"/>
            </a:p>
          </p:txBody>
        </p:sp>
        <p:sp>
          <p:nvSpPr>
            <p:cNvPr id="74" name="ZoneTexte 73"/>
            <p:cNvSpPr txBox="1"/>
            <p:nvPr/>
          </p:nvSpPr>
          <p:spPr>
            <a:xfrm>
              <a:off x="4683291" y="4317903"/>
              <a:ext cx="1760917" cy="307777"/>
            </a:xfrm>
            <a:prstGeom prst="rect">
              <a:avLst/>
            </a:prstGeom>
            <a:noFill/>
          </p:spPr>
          <p:txBody>
            <a:bodyPr wrap="square" rtlCol="0">
              <a:spAutoFit/>
            </a:bodyPr>
            <a:lstStyle/>
            <a:p>
              <a:r>
                <a:rPr lang="en-US" sz="1400" b="1" dirty="0" err="1" smtClean="0">
                  <a:solidFill>
                    <a:srgbClr val="3366FF"/>
                  </a:solidFill>
                </a:rPr>
                <a:t>V</a:t>
              </a:r>
              <a:r>
                <a:rPr lang="en-US" sz="1400" b="1" baseline="-25000" dirty="0" err="1" smtClean="0">
                  <a:solidFill>
                    <a:srgbClr val="3366FF"/>
                  </a:solidFill>
                </a:rPr>
                <a:t>ad</a:t>
              </a:r>
              <a:r>
                <a:rPr lang="en-US" sz="1400" b="1" dirty="0" smtClean="0">
                  <a:solidFill>
                    <a:srgbClr val="3366FF"/>
                  </a:solidFill>
                </a:rPr>
                <a:t> = 1.5 sin (</a:t>
              </a:r>
              <a:r>
                <a:rPr lang="en-US" sz="1400" b="1" dirty="0" err="1" smtClean="0">
                  <a:solidFill>
                    <a:srgbClr val="3366FF"/>
                  </a:solidFill>
                </a:rPr>
                <a:t>wt</a:t>
              </a:r>
              <a:r>
                <a:rPr lang="en-US" sz="1400" b="1" dirty="0" smtClean="0">
                  <a:solidFill>
                    <a:srgbClr val="3366FF"/>
                  </a:solidFill>
                  <a:sym typeface="Symbol"/>
                </a:rPr>
                <a:t>)</a:t>
              </a:r>
              <a:r>
                <a:rPr lang="en-US" sz="1400" b="1" dirty="0" smtClean="0">
                  <a:solidFill>
                    <a:srgbClr val="3366FF"/>
                  </a:solidFill>
                </a:rPr>
                <a:t>     </a:t>
              </a:r>
              <a:endParaRPr lang="en-US" sz="1400" b="1" dirty="0">
                <a:solidFill>
                  <a:srgbClr val="3366FF"/>
                </a:solidFill>
              </a:endParaRPr>
            </a:p>
          </p:txBody>
        </p:sp>
        <p:sp>
          <p:nvSpPr>
            <p:cNvPr id="75" name="ZoneTexte 74"/>
            <p:cNvSpPr txBox="1"/>
            <p:nvPr/>
          </p:nvSpPr>
          <p:spPr>
            <a:xfrm>
              <a:off x="4713527" y="4567805"/>
              <a:ext cx="1254604" cy="307777"/>
            </a:xfrm>
            <a:prstGeom prst="rect">
              <a:avLst/>
            </a:prstGeom>
            <a:noFill/>
          </p:spPr>
          <p:txBody>
            <a:bodyPr wrap="square" rtlCol="0">
              <a:spAutoFit/>
            </a:bodyPr>
            <a:lstStyle/>
            <a:p>
              <a:r>
                <a:rPr lang="en-US" sz="1400" b="1" dirty="0" err="1" smtClean="0">
                  <a:solidFill>
                    <a:srgbClr val="FF0000"/>
                  </a:solidFill>
                </a:rPr>
                <a:t>V</a:t>
              </a:r>
              <a:r>
                <a:rPr lang="en-US" sz="1400" b="1" baseline="-25000" dirty="0" err="1" smtClean="0">
                  <a:solidFill>
                    <a:srgbClr val="FF0000"/>
                  </a:solidFill>
                </a:rPr>
                <a:t>tot</a:t>
              </a:r>
              <a:r>
                <a:rPr lang="en-US" sz="1400" b="1" dirty="0" smtClean="0">
                  <a:solidFill>
                    <a:srgbClr val="FF0000"/>
                  </a:solidFill>
                </a:rPr>
                <a:t> = V</a:t>
              </a:r>
              <a:r>
                <a:rPr lang="en-US" sz="1400" b="1" baseline="-25000" dirty="0" smtClean="0">
                  <a:solidFill>
                    <a:srgbClr val="FF0000"/>
                  </a:solidFill>
                </a:rPr>
                <a:t>1</a:t>
              </a:r>
              <a:r>
                <a:rPr lang="en-US" sz="1400" b="1" dirty="0" smtClean="0">
                  <a:solidFill>
                    <a:srgbClr val="FF0000"/>
                  </a:solidFill>
                </a:rPr>
                <a:t> + V</a:t>
              </a:r>
              <a:r>
                <a:rPr lang="en-US" sz="1400" b="1" baseline="-25000" dirty="0" smtClean="0">
                  <a:solidFill>
                    <a:srgbClr val="FF0000"/>
                  </a:solidFill>
                </a:rPr>
                <a:t>2</a:t>
              </a:r>
              <a:r>
                <a:rPr lang="en-US" sz="1400" b="1" dirty="0" smtClean="0">
                  <a:solidFill>
                    <a:srgbClr val="FF0000"/>
                  </a:solidFill>
                </a:rPr>
                <a:t>     </a:t>
              </a:r>
              <a:endParaRPr lang="en-US" sz="1400" b="1" dirty="0">
                <a:solidFill>
                  <a:srgbClr val="FF0000"/>
                </a:solidFill>
              </a:endParaRPr>
            </a:p>
          </p:txBody>
        </p:sp>
      </p:grpSp>
      <p:sp>
        <p:nvSpPr>
          <p:cNvPr id="83" name="ZoneTexte 82"/>
          <p:cNvSpPr txBox="1"/>
          <p:nvPr/>
        </p:nvSpPr>
        <p:spPr>
          <a:xfrm>
            <a:off x="6329089" y="4140933"/>
            <a:ext cx="860602" cy="276999"/>
          </a:xfrm>
          <a:prstGeom prst="rect">
            <a:avLst/>
          </a:prstGeom>
          <a:noFill/>
        </p:spPr>
        <p:txBody>
          <a:bodyPr wrap="square" rtlCol="0">
            <a:spAutoFit/>
          </a:bodyPr>
          <a:lstStyle/>
          <a:p>
            <a:r>
              <a:rPr lang="en-US" sz="1200" b="1" dirty="0" smtClean="0"/>
              <a:t>V</a:t>
            </a:r>
            <a:r>
              <a:rPr lang="en-US" sz="1200" b="1" baseline="-25000" dirty="0" smtClean="0"/>
              <a:t>1</a:t>
            </a:r>
            <a:r>
              <a:rPr lang="en-US" sz="1200" b="1" dirty="0" smtClean="0"/>
              <a:t> (CW)</a:t>
            </a:r>
            <a:endParaRPr lang="en-US" sz="1200" b="1" dirty="0"/>
          </a:p>
        </p:txBody>
      </p:sp>
      <p:sp>
        <p:nvSpPr>
          <p:cNvPr id="84" name="ZoneTexte 83"/>
          <p:cNvSpPr txBox="1"/>
          <p:nvPr/>
        </p:nvSpPr>
        <p:spPr>
          <a:xfrm>
            <a:off x="6228184" y="4406961"/>
            <a:ext cx="860602" cy="276999"/>
          </a:xfrm>
          <a:prstGeom prst="rect">
            <a:avLst/>
          </a:prstGeom>
          <a:noFill/>
        </p:spPr>
        <p:txBody>
          <a:bodyPr wrap="square" rtlCol="0">
            <a:spAutoFit/>
          </a:bodyPr>
          <a:lstStyle/>
          <a:p>
            <a:r>
              <a:rPr lang="en-US" sz="1200" b="1" dirty="0" err="1" smtClean="0">
                <a:solidFill>
                  <a:srgbClr val="3366FF"/>
                </a:solidFill>
              </a:rPr>
              <a:t>V</a:t>
            </a:r>
            <a:r>
              <a:rPr lang="en-US" sz="1200" b="1" baseline="-25000" dirty="0" err="1" smtClean="0">
                <a:solidFill>
                  <a:srgbClr val="3366FF"/>
                </a:solidFill>
              </a:rPr>
              <a:t>ad</a:t>
            </a:r>
            <a:r>
              <a:rPr lang="en-US" sz="1200" b="1" dirty="0" smtClean="0">
                <a:solidFill>
                  <a:srgbClr val="3366FF"/>
                </a:solidFill>
              </a:rPr>
              <a:t> (pulse)</a:t>
            </a:r>
            <a:endParaRPr lang="en-US" sz="1200" b="1" dirty="0">
              <a:solidFill>
                <a:srgbClr val="3366FF"/>
              </a:solidFill>
            </a:endParaRPr>
          </a:p>
        </p:txBody>
      </p:sp>
      <p:cxnSp>
        <p:nvCxnSpPr>
          <p:cNvPr id="85" name="Connecteur droit 84"/>
          <p:cNvCxnSpPr/>
          <p:nvPr/>
        </p:nvCxnSpPr>
        <p:spPr bwMode="auto">
          <a:xfrm flipV="1">
            <a:off x="1954004" y="1096396"/>
            <a:ext cx="0" cy="2376264"/>
          </a:xfrm>
          <a:prstGeom prst="line">
            <a:avLst/>
          </a:prstGeom>
          <a:solidFill>
            <a:srgbClr val="00B8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Ellipse 8"/>
          <p:cNvSpPr/>
          <p:nvPr/>
        </p:nvSpPr>
        <p:spPr>
          <a:xfrm>
            <a:off x="1776399" y="2334445"/>
            <a:ext cx="344648" cy="23259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ZoneTexte 10"/>
          <p:cNvSpPr txBox="1"/>
          <p:nvPr/>
        </p:nvSpPr>
        <p:spPr>
          <a:xfrm>
            <a:off x="7872539" y="4215004"/>
            <a:ext cx="464088" cy="369332"/>
          </a:xfrm>
          <a:prstGeom prst="rect">
            <a:avLst/>
          </a:prstGeom>
          <a:noFill/>
        </p:spPr>
        <p:txBody>
          <a:bodyPr wrap="square" rtlCol="0">
            <a:spAutoFit/>
          </a:bodyPr>
          <a:lstStyle/>
          <a:p>
            <a:r>
              <a:rPr lang="en-US" b="1" dirty="0" smtClean="0"/>
              <a:t>A</a:t>
            </a:r>
            <a:endParaRPr lang="en-US" b="1" dirty="0"/>
          </a:p>
        </p:txBody>
      </p:sp>
      <p:sp>
        <p:nvSpPr>
          <p:cNvPr id="12" name="ZoneTexte 11"/>
          <p:cNvSpPr txBox="1"/>
          <p:nvPr/>
        </p:nvSpPr>
        <p:spPr>
          <a:xfrm>
            <a:off x="7317043" y="4241222"/>
            <a:ext cx="395842" cy="369332"/>
          </a:xfrm>
          <a:prstGeom prst="rect">
            <a:avLst/>
          </a:prstGeom>
          <a:noFill/>
        </p:spPr>
        <p:txBody>
          <a:bodyPr wrap="square" rtlCol="0">
            <a:spAutoFit/>
          </a:bodyPr>
          <a:lstStyle/>
          <a:p>
            <a:r>
              <a:rPr lang="en-US" b="1" dirty="0" smtClean="0"/>
              <a:t>+</a:t>
            </a:r>
            <a:endParaRPr lang="en-US" b="1" dirty="0"/>
          </a:p>
        </p:txBody>
      </p:sp>
      <p:sp>
        <p:nvSpPr>
          <p:cNvPr id="14" name="ZoneTexte 13"/>
          <p:cNvSpPr txBox="1"/>
          <p:nvPr/>
        </p:nvSpPr>
        <p:spPr>
          <a:xfrm>
            <a:off x="2776950" y="116632"/>
            <a:ext cx="3482043" cy="400110"/>
          </a:xfrm>
          <a:prstGeom prst="rect">
            <a:avLst/>
          </a:prstGeom>
          <a:noFill/>
        </p:spPr>
        <p:txBody>
          <a:bodyPr wrap="none" rtlCol="0">
            <a:spAutoFit/>
          </a:bodyPr>
          <a:lstStyle/>
          <a:p>
            <a:r>
              <a:rPr lang="en-US" sz="2000" b="1" dirty="0" smtClean="0"/>
              <a:t>Longitudinal injection principle</a:t>
            </a:r>
            <a:endParaRPr lang="en-US" sz="2000" b="1" dirty="0"/>
          </a:p>
        </p:txBody>
      </p:sp>
      <p:sp>
        <p:nvSpPr>
          <p:cNvPr id="15" name="Rectangle 14"/>
          <p:cNvSpPr/>
          <p:nvPr/>
        </p:nvSpPr>
        <p:spPr>
          <a:xfrm>
            <a:off x="6351446" y="2368625"/>
            <a:ext cx="348065" cy="212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ccolade ouvrante 15"/>
          <p:cNvSpPr/>
          <p:nvPr/>
        </p:nvSpPr>
        <p:spPr>
          <a:xfrm>
            <a:off x="4737959" y="690138"/>
            <a:ext cx="132831" cy="513348"/>
          </a:xfrm>
          <a:prstGeom prst="leftBrace">
            <a:avLst/>
          </a:prstGeom>
          <a:noFill/>
          <a:ln w="28575">
            <a:solidFill>
              <a:srgbClr val="33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76" name="Groupe 75"/>
          <p:cNvGrpSpPr/>
          <p:nvPr/>
        </p:nvGrpSpPr>
        <p:grpSpPr>
          <a:xfrm>
            <a:off x="-337120" y="4177655"/>
            <a:ext cx="8100114" cy="2717055"/>
            <a:chOff x="438150" y="548680"/>
            <a:chExt cx="8454332" cy="5947802"/>
          </a:xfrm>
        </p:grpSpPr>
        <p:grpSp>
          <p:nvGrpSpPr>
            <p:cNvPr id="77" name="Groupe 76"/>
            <p:cNvGrpSpPr/>
            <p:nvPr/>
          </p:nvGrpSpPr>
          <p:grpSpPr>
            <a:xfrm>
              <a:off x="438150" y="548680"/>
              <a:ext cx="8454332" cy="5947802"/>
              <a:chOff x="438150" y="529590"/>
              <a:chExt cx="8454332" cy="5967012"/>
            </a:xfrm>
          </p:grpSpPr>
          <p:graphicFrame>
            <p:nvGraphicFramePr>
              <p:cNvPr id="81" name="Graphique 80"/>
              <p:cNvGraphicFramePr>
                <a:graphicFrameLocks/>
              </p:cNvGraphicFramePr>
              <p:nvPr>
                <p:extLst>
                  <p:ext uri="{D42A27DB-BD31-4B8C-83A1-F6EECF244321}">
                    <p14:modId xmlns:p14="http://schemas.microsoft.com/office/powerpoint/2010/main" val="2018725063"/>
                  </p:ext>
                </p:extLst>
              </p:nvPr>
            </p:nvGraphicFramePr>
            <p:xfrm>
              <a:off x="438150" y="529590"/>
              <a:ext cx="8267700" cy="5798821"/>
            </p:xfrm>
            <a:graphic>
              <a:graphicData uri="http://schemas.openxmlformats.org/drawingml/2006/chart">
                <c:chart xmlns:c="http://schemas.openxmlformats.org/drawingml/2006/chart" xmlns:r="http://schemas.openxmlformats.org/officeDocument/2006/relationships" r:id="rId5"/>
              </a:graphicData>
            </a:graphic>
          </p:graphicFrame>
          <p:sp>
            <p:nvSpPr>
              <p:cNvPr id="86" name="Rectangle 85"/>
              <p:cNvSpPr/>
              <p:nvPr/>
            </p:nvSpPr>
            <p:spPr>
              <a:xfrm>
                <a:off x="565740" y="6148444"/>
                <a:ext cx="8326742" cy="3481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Ellipse 77"/>
            <p:cNvSpPr/>
            <p:nvPr/>
          </p:nvSpPr>
          <p:spPr>
            <a:xfrm>
              <a:off x="4723109" y="2780444"/>
              <a:ext cx="216024" cy="216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9" name="Connecteur droit 78"/>
            <p:cNvCxnSpPr>
              <a:stCxn id="78" idx="4"/>
            </p:cNvCxnSpPr>
            <p:nvPr/>
          </p:nvCxnSpPr>
          <p:spPr>
            <a:xfrm>
              <a:off x="4831122" y="2997242"/>
              <a:ext cx="0" cy="45042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0" name="Connecteur droit 79"/>
            <p:cNvCxnSpPr/>
            <p:nvPr/>
          </p:nvCxnSpPr>
          <p:spPr>
            <a:xfrm>
              <a:off x="3287641" y="737741"/>
              <a:ext cx="18002" cy="270992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cxnSp>
        <p:nvCxnSpPr>
          <p:cNvPr id="21" name="Connecteur droit avec flèche 20"/>
          <p:cNvCxnSpPr>
            <a:stCxn id="78" idx="6"/>
            <a:endCxn id="40" idx="1"/>
          </p:cNvCxnSpPr>
          <p:nvPr/>
        </p:nvCxnSpPr>
        <p:spPr>
          <a:xfrm flipV="1">
            <a:off x="3975282" y="5041642"/>
            <a:ext cx="226857" cy="205039"/>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4202139" y="4895448"/>
            <a:ext cx="1147845" cy="292388"/>
          </a:xfrm>
          <a:prstGeom prst="rect">
            <a:avLst/>
          </a:prstGeom>
          <a:noFill/>
        </p:spPr>
        <p:txBody>
          <a:bodyPr wrap="square" rtlCol="0">
            <a:spAutoFit/>
          </a:bodyPr>
          <a:lstStyle/>
          <a:p>
            <a:r>
              <a:rPr lang="en-US" sz="1300" dirty="0" smtClean="0"/>
              <a:t>Stored bunch</a:t>
            </a:r>
            <a:endParaRPr lang="en-US" sz="1300" dirty="0"/>
          </a:p>
        </p:txBody>
      </p:sp>
      <p:sp>
        <p:nvSpPr>
          <p:cNvPr id="87" name="ZoneTexte 86"/>
          <p:cNvSpPr txBox="1"/>
          <p:nvPr/>
        </p:nvSpPr>
        <p:spPr>
          <a:xfrm>
            <a:off x="1272223" y="3933056"/>
            <a:ext cx="766921" cy="451406"/>
          </a:xfrm>
          <a:prstGeom prst="rect">
            <a:avLst/>
          </a:prstGeom>
          <a:noFill/>
        </p:spPr>
        <p:txBody>
          <a:bodyPr wrap="square" rtlCol="0">
            <a:spAutoFit/>
          </a:bodyPr>
          <a:lstStyle/>
          <a:p>
            <a:pPr algn="ctr">
              <a:lnSpc>
                <a:spcPts val="1400"/>
              </a:lnSpc>
            </a:pPr>
            <a:r>
              <a:rPr lang="en-US" sz="1300" dirty="0" smtClean="0"/>
              <a:t>Injected bunch</a:t>
            </a:r>
            <a:endParaRPr lang="en-US" sz="1300" dirty="0"/>
          </a:p>
        </p:txBody>
      </p:sp>
      <p:cxnSp>
        <p:nvCxnSpPr>
          <p:cNvPr id="46" name="Connecteur droit avec flèche 45"/>
          <p:cNvCxnSpPr/>
          <p:nvPr/>
        </p:nvCxnSpPr>
        <p:spPr>
          <a:xfrm flipH="1" flipV="1">
            <a:off x="2046764" y="4171658"/>
            <a:ext cx="353840" cy="100154"/>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ZoneTexte 87"/>
          <p:cNvSpPr txBox="1"/>
          <p:nvPr/>
        </p:nvSpPr>
        <p:spPr>
          <a:xfrm>
            <a:off x="3721878" y="5410091"/>
            <a:ext cx="418074" cy="323165"/>
          </a:xfrm>
          <a:prstGeom prst="rect">
            <a:avLst/>
          </a:prstGeom>
          <a:noFill/>
        </p:spPr>
        <p:txBody>
          <a:bodyPr wrap="square" rtlCol="0">
            <a:spAutoFit/>
          </a:bodyPr>
          <a:lstStyle/>
          <a:p>
            <a:r>
              <a:rPr lang="en-US" sz="1500" dirty="0" smtClean="0">
                <a:sym typeface="Symbol"/>
              </a:rPr>
              <a:t></a:t>
            </a:r>
            <a:r>
              <a:rPr lang="en-US" sz="1500" baseline="-25000" dirty="0" smtClean="0">
                <a:sym typeface="Symbol"/>
              </a:rPr>
              <a:t>s</a:t>
            </a:r>
            <a:endParaRPr lang="en-US" sz="1500" baseline="-25000" dirty="0"/>
          </a:p>
        </p:txBody>
      </p:sp>
      <p:sp>
        <p:nvSpPr>
          <p:cNvPr id="59" name="ZoneTexte 58"/>
          <p:cNvSpPr txBox="1"/>
          <p:nvPr/>
        </p:nvSpPr>
        <p:spPr>
          <a:xfrm>
            <a:off x="4201087" y="5459387"/>
            <a:ext cx="218513" cy="323165"/>
          </a:xfrm>
          <a:prstGeom prst="rect">
            <a:avLst/>
          </a:prstGeom>
          <a:noFill/>
        </p:spPr>
        <p:txBody>
          <a:bodyPr wrap="square" rtlCol="0">
            <a:spAutoFit/>
          </a:bodyPr>
          <a:lstStyle/>
          <a:p>
            <a:r>
              <a:rPr lang="en-US" sz="1500" dirty="0" smtClean="0"/>
              <a:t>0</a:t>
            </a:r>
            <a:endParaRPr lang="en-US" sz="1500" dirty="0"/>
          </a:p>
        </p:txBody>
      </p:sp>
      <p:sp>
        <p:nvSpPr>
          <p:cNvPr id="2" name="ZoneTexte 1"/>
          <p:cNvSpPr txBox="1"/>
          <p:nvPr/>
        </p:nvSpPr>
        <p:spPr>
          <a:xfrm>
            <a:off x="527053" y="5877272"/>
            <a:ext cx="3698502" cy="823302"/>
          </a:xfrm>
          <a:prstGeom prst="rect">
            <a:avLst/>
          </a:prstGeom>
          <a:noFill/>
        </p:spPr>
        <p:txBody>
          <a:bodyPr wrap="square" rtlCol="0">
            <a:spAutoFit/>
          </a:bodyPr>
          <a:lstStyle/>
          <a:p>
            <a:pPr>
              <a:lnSpc>
                <a:spcPts val="1900"/>
              </a:lnSpc>
            </a:pPr>
            <a:r>
              <a:rPr lang="en-US" sz="1700" i="1" dirty="0" smtClean="0">
                <a:solidFill>
                  <a:srgbClr val="FF0000"/>
                </a:solidFill>
              </a:rPr>
              <a:t>It is assumed that the change in the RF slope for a time as short as 300 µs does not significantly affect the stored bunch </a:t>
            </a:r>
            <a:endParaRPr lang="en-US" sz="1700" i="1" dirty="0">
              <a:solidFill>
                <a:srgbClr val="FF0000"/>
              </a:solidFill>
            </a:endParaRPr>
          </a:p>
        </p:txBody>
      </p:sp>
    </p:spTree>
    <p:extLst>
      <p:ext uri="{BB962C8B-B14F-4D97-AF65-F5344CB8AC3E}">
        <p14:creationId xmlns:p14="http://schemas.microsoft.com/office/powerpoint/2010/main" val="355394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380191351"/>
              </p:ext>
            </p:extLst>
          </p:nvPr>
        </p:nvGraphicFramePr>
        <p:xfrm>
          <a:off x="1203431" y="2212141"/>
          <a:ext cx="6360368" cy="2225040"/>
        </p:xfrm>
        <a:graphic>
          <a:graphicData uri="http://schemas.openxmlformats.org/drawingml/2006/table">
            <a:tbl>
              <a:tblPr firstRow="1" bandRow="1">
                <a:tableStyleId>{5C22544A-7EE6-4342-B048-85BDC9FD1C3A}</a:tableStyleId>
              </a:tblPr>
              <a:tblGrid>
                <a:gridCol w="1031776"/>
                <a:gridCol w="1008112"/>
                <a:gridCol w="936104"/>
                <a:gridCol w="1728192"/>
                <a:gridCol w="1656184"/>
              </a:tblGrid>
              <a:tr h="370840">
                <a:tc>
                  <a:txBody>
                    <a:bodyPr/>
                    <a:lstStyle/>
                    <a:p>
                      <a:pPr algn="ctr"/>
                      <a:r>
                        <a:rPr lang="fr-FR" dirty="0" err="1" smtClean="0">
                          <a:latin typeface="+mn-lt"/>
                        </a:rPr>
                        <a:t>Coupling</a:t>
                      </a:r>
                      <a:endParaRPr lang="fr-FR" dirty="0">
                        <a:latin typeface="+mn-lt"/>
                      </a:endParaRPr>
                    </a:p>
                  </a:txBody>
                  <a:tcPr>
                    <a:lnR w="571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P</a:t>
                      </a:r>
                      <a:r>
                        <a:rPr lang="fr-FR" baseline="-25000" dirty="0" smtClean="0"/>
                        <a:t>i</a:t>
                      </a:r>
                    </a:p>
                  </a:txBody>
                  <a:tcPr>
                    <a:lnL w="57150"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P</a:t>
                      </a:r>
                      <a:r>
                        <a:rPr lang="fr-FR" baseline="-25000" dirty="0" smtClean="0"/>
                        <a:t>r</a:t>
                      </a:r>
                    </a:p>
                  </a:txBody>
                  <a:tcPr>
                    <a:lnR w="571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P</a:t>
                      </a:r>
                      <a:r>
                        <a:rPr lang="fr-FR" baseline="-25000" dirty="0" smtClean="0"/>
                        <a:t>i </a:t>
                      </a:r>
                      <a:r>
                        <a:rPr lang="fr-FR" dirty="0" smtClean="0"/>
                        <a:t> </a:t>
                      </a:r>
                    </a:p>
                  </a:txBody>
                  <a:tcPr>
                    <a:lnL w="57150"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P</a:t>
                      </a:r>
                      <a:r>
                        <a:rPr lang="fr-FR" baseline="-25000" dirty="0" smtClean="0"/>
                        <a:t>r</a:t>
                      </a:r>
                    </a:p>
                  </a:txBody>
                  <a:tcPr/>
                </a:tc>
              </a:tr>
              <a:tr h="370840">
                <a:tc>
                  <a:txBody>
                    <a:bodyPr/>
                    <a:lstStyle/>
                    <a:p>
                      <a:pPr algn="ctr"/>
                      <a:r>
                        <a:rPr lang="fr-FR" b="1" dirty="0" smtClean="0"/>
                        <a:t>5.4</a:t>
                      </a:r>
                      <a:endParaRPr lang="fr-FR" b="1" dirty="0"/>
                    </a:p>
                  </a:txBody>
                  <a:tcPr>
                    <a:lnR w="57150" cap="flat" cmpd="sng" algn="ctr">
                      <a:solidFill>
                        <a:schemeClr val="bg1"/>
                      </a:solidFill>
                      <a:prstDash val="solid"/>
                      <a:round/>
                      <a:headEnd type="none" w="med" len="med"/>
                      <a:tailEnd type="none" w="med" len="med"/>
                    </a:lnR>
                  </a:tcPr>
                </a:tc>
                <a:tc>
                  <a:txBody>
                    <a:bodyPr/>
                    <a:lstStyle/>
                    <a:p>
                      <a:pPr algn="ctr"/>
                      <a:r>
                        <a:rPr lang="fr-FR" b="1" dirty="0" smtClean="0"/>
                        <a:t>77</a:t>
                      </a:r>
                      <a:endParaRPr lang="fr-FR" b="1" dirty="0"/>
                    </a:p>
                  </a:txBody>
                  <a:tcPr>
                    <a:lnL w="57150" cap="flat" cmpd="sng" algn="ctr">
                      <a:solidFill>
                        <a:schemeClr val="bg1"/>
                      </a:solidFill>
                      <a:prstDash val="solid"/>
                      <a:round/>
                      <a:headEnd type="none" w="med" len="med"/>
                      <a:tailEnd type="none" w="med" len="med"/>
                    </a:lnL>
                  </a:tcPr>
                </a:tc>
                <a:tc>
                  <a:txBody>
                    <a:bodyPr/>
                    <a:lstStyle/>
                    <a:p>
                      <a:pPr algn="ctr"/>
                      <a:r>
                        <a:rPr lang="fr-FR" b="1" dirty="0" smtClean="0"/>
                        <a:t>0</a:t>
                      </a:r>
                      <a:endParaRPr lang="fr-FR" b="1" dirty="0"/>
                    </a:p>
                  </a:txBody>
                  <a:tcPr>
                    <a:lnR w="57150" cap="flat" cmpd="sng" algn="ctr">
                      <a:solidFill>
                        <a:schemeClr val="bg1"/>
                      </a:solidFill>
                      <a:prstDash val="solid"/>
                      <a:round/>
                      <a:headEnd type="none" w="med" len="med"/>
                      <a:tailEnd type="none" w="med" len="med"/>
                    </a:lnR>
                  </a:tcPr>
                </a:tc>
                <a:tc>
                  <a:txBody>
                    <a:bodyPr/>
                    <a:lstStyle/>
                    <a:p>
                      <a:pPr algn="ctr"/>
                      <a:r>
                        <a:rPr lang="fr-FR" b="1" dirty="0" smtClean="0"/>
                        <a:t>155</a:t>
                      </a:r>
                      <a:r>
                        <a:rPr lang="fr-FR" dirty="0" smtClean="0"/>
                        <a:t> (77</a:t>
                      </a:r>
                      <a:r>
                        <a:rPr lang="fr-FR" baseline="0" dirty="0" smtClean="0"/>
                        <a:t> +</a:t>
                      </a:r>
                      <a:r>
                        <a:rPr lang="fr-FR" baseline="0" dirty="0" smtClean="0">
                          <a:solidFill>
                            <a:srgbClr val="3366FF"/>
                          </a:solidFill>
                        </a:rPr>
                        <a:t> 78</a:t>
                      </a:r>
                      <a:r>
                        <a:rPr lang="fr-FR" baseline="0" dirty="0" smtClean="0"/>
                        <a:t>)</a:t>
                      </a:r>
                      <a:endParaRPr lang="fr-FR" dirty="0"/>
                    </a:p>
                  </a:txBody>
                  <a:tcPr>
                    <a:lnL w="57150" cap="flat" cmpd="sng" algn="ctr">
                      <a:solidFill>
                        <a:schemeClr val="bg1"/>
                      </a:solidFill>
                      <a:prstDash val="solid"/>
                      <a:round/>
                      <a:headEnd type="none" w="med" len="med"/>
                      <a:tailEnd type="none" w="med" len="med"/>
                    </a:lnL>
                  </a:tcPr>
                </a:tc>
                <a:tc>
                  <a:txBody>
                    <a:bodyPr/>
                    <a:lstStyle/>
                    <a:p>
                      <a:pPr algn="ctr"/>
                      <a:r>
                        <a:rPr lang="fr-FR" b="1" dirty="0" smtClean="0"/>
                        <a:t>37</a:t>
                      </a:r>
                      <a:r>
                        <a:rPr lang="fr-FR" dirty="0" smtClean="0"/>
                        <a:t> (0 + </a:t>
                      </a:r>
                      <a:r>
                        <a:rPr lang="fr-FR" dirty="0" smtClean="0">
                          <a:solidFill>
                            <a:srgbClr val="3366FF"/>
                          </a:solidFill>
                        </a:rPr>
                        <a:t>37</a:t>
                      </a:r>
                      <a:r>
                        <a:rPr lang="fr-FR" dirty="0" smtClean="0"/>
                        <a:t>)</a:t>
                      </a:r>
                      <a:endParaRPr lang="fr-FR" dirty="0"/>
                    </a:p>
                  </a:txBody>
                  <a:tcPr/>
                </a:tc>
              </a:tr>
              <a:tr h="370840">
                <a:tc>
                  <a:txBody>
                    <a:bodyPr/>
                    <a:lstStyle/>
                    <a:p>
                      <a:pPr algn="ctr"/>
                      <a:r>
                        <a:rPr lang="fr-FR" b="1" dirty="0" smtClean="0"/>
                        <a:t>4.5</a:t>
                      </a:r>
                      <a:endParaRPr lang="fr-FR" b="1" dirty="0"/>
                    </a:p>
                  </a:txBody>
                  <a:tcPr>
                    <a:lnR w="57150" cap="flat" cmpd="sng" algn="ctr">
                      <a:solidFill>
                        <a:schemeClr val="bg1"/>
                      </a:solidFill>
                      <a:prstDash val="solid"/>
                      <a:round/>
                      <a:headEnd type="none" w="med" len="med"/>
                      <a:tailEnd type="none" w="med" len="med"/>
                    </a:lnR>
                  </a:tcPr>
                </a:tc>
                <a:tc>
                  <a:txBody>
                    <a:bodyPr/>
                    <a:lstStyle/>
                    <a:p>
                      <a:pPr algn="ctr"/>
                      <a:r>
                        <a:rPr lang="fr-FR" b="1" dirty="0" smtClean="0"/>
                        <a:t>78</a:t>
                      </a:r>
                      <a:endParaRPr lang="fr-FR" b="1" dirty="0"/>
                    </a:p>
                  </a:txBody>
                  <a:tcPr>
                    <a:lnL w="57150" cap="flat" cmpd="sng" algn="ctr">
                      <a:solidFill>
                        <a:schemeClr val="bg1"/>
                      </a:solidFill>
                      <a:prstDash val="solid"/>
                      <a:round/>
                      <a:headEnd type="none" w="med" len="med"/>
                      <a:tailEnd type="none" w="med" len="med"/>
                    </a:lnL>
                  </a:tcPr>
                </a:tc>
                <a:tc>
                  <a:txBody>
                    <a:bodyPr/>
                    <a:lstStyle/>
                    <a:p>
                      <a:pPr algn="ctr"/>
                      <a:r>
                        <a:rPr lang="fr-FR" b="1" dirty="0" smtClean="0"/>
                        <a:t>1</a:t>
                      </a:r>
                      <a:endParaRPr lang="fr-FR" b="1" dirty="0"/>
                    </a:p>
                  </a:txBody>
                  <a:tcPr>
                    <a:lnR w="57150" cap="flat" cmpd="sng" algn="ctr">
                      <a:solidFill>
                        <a:schemeClr val="bg1"/>
                      </a:solidFill>
                      <a:prstDash val="solid"/>
                      <a:round/>
                      <a:headEnd type="none" w="med" len="med"/>
                      <a:tailEnd type="none" w="med" len="med"/>
                    </a:lnR>
                  </a:tcPr>
                </a:tc>
                <a:tc>
                  <a:txBody>
                    <a:bodyPr/>
                    <a:lstStyle/>
                    <a:p>
                      <a:pPr algn="ctr"/>
                      <a:r>
                        <a:rPr lang="fr-FR" b="1" dirty="0" smtClean="0"/>
                        <a:t>140</a:t>
                      </a:r>
                      <a:r>
                        <a:rPr lang="fr-FR" dirty="0" smtClean="0"/>
                        <a:t> (78 + </a:t>
                      </a:r>
                      <a:r>
                        <a:rPr lang="fr-FR" dirty="0" smtClean="0">
                          <a:solidFill>
                            <a:srgbClr val="3366FF"/>
                          </a:solidFill>
                        </a:rPr>
                        <a:t>62</a:t>
                      </a:r>
                      <a:r>
                        <a:rPr lang="fr-FR" dirty="0" smtClean="0"/>
                        <a:t>)</a:t>
                      </a:r>
                      <a:endParaRPr lang="fr-FR" dirty="0"/>
                    </a:p>
                  </a:txBody>
                  <a:tcPr>
                    <a:lnL w="57150" cap="flat" cmpd="sng" algn="ctr">
                      <a:solidFill>
                        <a:schemeClr val="bg1"/>
                      </a:solidFill>
                      <a:prstDash val="solid"/>
                      <a:round/>
                      <a:headEnd type="none" w="med" len="med"/>
                      <a:tailEnd type="none" w="med" len="med"/>
                    </a:lnL>
                  </a:tcPr>
                </a:tc>
                <a:tc>
                  <a:txBody>
                    <a:bodyPr/>
                    <a:lstStyle/>
                    <a:p>
                      <a:pPr algn="ctr"/>
                      <a:r>
                        <a:rPr lang="fr-FR" b="1" dirty="0" smtClean="0"/>
                        <a:t>22</a:t>
                      </a:r>
                      <a:r>
                        <a:rPr lang="fr-FR" dirty="0" smtClean="0"/>
                        <a:t> (1 + </a:t>
                      </a:r>
                      <a:r>
                        <a:rPr lang="fr-FR" dirty="0" smtClean="0">
                          <a:solidFill>
                            <a:srgbClr val="3366FF"/>
                          </a:solidFill>
                        </a:rPr>
                        <a:t>21</a:t>
                      </a:r>
                      <a:r>
                        <a:rPr lang="fr-FR" dirty="0" smtClean="0"/>
                        <a:t>)</a:t>
                      </a:r>
                      <a:endParaRPr lang="fr-FR" dirty="0"/>
                    </a:p>
                  </a:txBody>
                  <a:tcPr/>
                </a:tc>
              </a:tr>
              <a:tr h="370840">
                <a:tc>
                  <a:txBody>
                    <a:bodyPr/>
                    <a:lstStyle/>
                    <a:p>
                      <a:pPr algn="ctr"/>
                      <a:r>
                        <a:rPr lang="fr-FR" b="1" dirty="0" smtClean="0"/>
                        <a:t>4</a:t>
                      </a:r>
                      <a:endParaRPr lang="fr-FR" b="1" dirty="0"/>
                    </a:p>
                  </a:txBody>
                  <a:tcPr>
                    <a:lnR w="57150" cap="flat" cmpd="sng" algn="ctr">
                      <a:solidFill>
                        <a:schemeClr val="bg1"/>
                      </a:solidFill>
                      <a:prstDash val="solid"/>
                      <a:round/>
                      <a:headEnd type="none" w="med" len="med"/>
                      <a:tailEnd type="none" w="med" len="med"/>
                    </a:lnR>
                    <a:solidFill>
                      <a:srgbClr val="92D050"/>
                    </a:solidFill>
                  </a:tcPr>
                </a:tc>
                <a:tc>
                  <a:txBody>
                    <a:bodyPr/>
                    <a:lstStyle/>
                    <a:p>
                      <a:pPr algn="ctr"/>
                      <a:r>
                        <a:rPr lang="fr-FR" b="1" dirty="0" smtClean="0"/>
                        <a:t>79</a:t>
                      </a:r>
                      <a:endParaRPr lang="fr-FR" b="1" dirty="0"/>
                    </a:p>
                  </a:txBody>
                  <a:tcPr>
                    <a:lnL w="57150" cap="flat" cmpd="sng" algn="ctr">
                      <a:solidFill>
                        <a:schemeClr val="bg1"/>
                      </a:solidFill>
                      <a:prstDash val="solid"/>
                      <a:round/>
                      <a:headEnd type="none" w="med" len="med"/>
                      <a:tailEnd type="none" w="med" len="med"/>
                    </a:lnL>
                    <a:solidFill>
                      <a:srgbClr val="92D050"/>
                    </a:solidFill>
                  </a:tcPr>
                </a:tc>
                <a:tc>
                  <a:txBody>
                    <a:bodyPr/>
                    <a:lstStyle/>
                    <a:p>
                      <a:pPr algn="ctr"/>
                      <a:r>
                        <a:rPr lang="fr-FR" b="1" dirty="0" smtClean="0"/>
                        <a:t>2</a:t>
                      </a:r>
                      <a:endParaRPr lang="fr-FR" b="1" dirty="0"/>
                    </a:p>
                  </a:txBody>
                  <a:tcPr>
                    <a:lnR w="57150" cap="flat" cmpd="sng" algn="ctr">
                      <a:solidFill>
                        <a:schemeClr val="bg1"/>
                      </a:solidFill>
                      <a:prstDash val="solid"/>
                      <a:round/>
                      <a:headEnd type="none" w="med" len="med"/>
                      <a:tailEnd type="none" w="med" len="med"/>
                    </a:lnR>
                    <a:solidFill>
                      <a:srgbClr val="92D050"/>
                    </a:solidFill>
                  </a:tcPr>
                </a:tc>
                <a:tc>
                  <a:txBody>
                    <a:bodyPr/>
                    <a:lstStyle/>
                    <a:p>
                      <a:pPr algn="ctr"/>
                      <a:r>
                        <a:rPr lang="fr-FR" b="1" dirty="0" smtClean="0"/>
                        <a:t>135</a:t>
                      </a:r>
                      <a:r>
                        <a:rPr lang="fr-FR" dirty="0" smtClean="0"/>
                        <a:t> (79 + </a:t>
                      </a:r>
                      <a:r>
                        <a:rPr lang="fr-FR" dirty="0" smtClean="0">
                          <a:solidFill>
                            <a:srgbClr val="3366FF"/>
                          </a:solidFill>
                        </a:rPr>
                        <a:t>56</a:t>
                      </a:r>
                      <a:r>
                        <a:rPr lang="fr-FR" dirty="0" smtClean="0"/>
                        <a:t>)</a:t>
                      </a:r>
                      <a:endParaRPr lang="fr-FR" dirty="0"/>
                    </a:p>
                  </a:txBody>
                  <a:tcPr>
                    <a:lnL w="57150" cap="flat" cmpd="sng" algn="ctr">
                      <a:solidFill>
                        <a:schemeClr val="bg1"/>
                      </a:solidFill>
                      <a:prstDash val="solid"/>
                      <a:round/>
                      <a:headEnd type="none" w="med" len="med"/>
                      <a:tailEnd type="none" w="med" len="med"/>
                    </a:lnL>
                    <a:solidFill>
                      <a:srgbClr val="92D050"/>
                    </a:solidFill>
                  </a:tcPr>
                </a:tc>
                <a:tc>
                  <a:txBody>
                    <a:bodyPr/>
                    <a:lstStyle/>
                    <a:p>
                      <a:pPr algn="ctr"/>
                      <a:r>
                        <a:rPr lang="fr-FR" b="1" dirty="0" smtClean="0"/>
                        <a:t>17</a:t>
                      </a:r>
                      <a:r>
                        <a:rPr lang="fr-FR" dirty="0" smtClean="0"/>
                        <a:t> (2</a:t>
                      </a:r>
                      <a:r>
                        <a:rPr lang="fr-FR" baseline="0" dirty="0" smtClean="0"/>
                        <a:t> + </a:t>
                      </a:r>
                      <a:r>
                        <a:rPr lang="fr-FR" baseline="0" dirty="0" smtClean="0">
                          <a:solidFill>
                            <a:srgbClr val="3366FF"/>
                          </a:solidFill>
                        </a:rPr>
                        <a:t>15</a:t>
                      </a:r>
                      <a:r>
                        <a:rPr lang="fr-FR" baseline="0" dirty="0" smtClean="0"/>
                        <a:t>)</a:t>
                      </a:r>
                      <a:endParaRPr lang="fr-FR" dirty="0"/>
                    </a:p>
                  </a:txBody>
                  <a:tcPr>
                    <a:solidFill>
                      <a:srgbClr val="92D050"/>
                    </a:solidFill>
                  </a:tcPr>
                </a:tc>
              </a:tr>
              <a:tr h="370840">
                <a:tc>
                  <a:txBody>
                    <a:bodyPr/>
                    <a:lstStyle/>
                    <a:p>
                      <a:pPr algn="ctr"/>
                      <a:r>
                        <a:rPr lang="fr-FR" b="1" dirty="0" smtClean="0"/>
                        <a:t>3.5</a:t>
                      </a:r>
                      <a:endParaRPr lang="fr-FR" b="1" dirty="0"/>
                    </a:p>
                  </a:txBody>
                  <a:tcPr>
                    <a:lnR w="57150" cap="flat" cmpd="sng" algn="ctr">
                      <a:solidFill>
                        <a:schemeClr val="bg1"/>
                      </a:solidFill>
                      <a:prstDash val="solid"/>
                      <a:round/>
                      <a:headEnd type="none" w="med" len="med"/>
                      <a:tailEnd type="none" w="med" len="med"/>
                    </a:lnR>
                  </a:tcPr>
                </a:tc>
                <a:tc>
                  <a:txBody>
                    <a:bodyPr/>
                    <a:lstStyle/>
                    <a:p>
                      <a:pPr algn="ctr"/>
                      <a:r>
                        <a:rPr lang="fr-FR" b="1" dirty="0" smtClean="0"/>
                        <a:t>81</a:t>
                      </a:r>
                      <a:endParaRPr lang="fr-FR" b="1" dirty="0"/>
                    </a:p>
                  </a:txBody>
                  <a:tcPr>
                    <a:lnL w="57150" cap="flat" cmpd="sng" algn="ctr">
                      <a:solidFill>
                        <a:schemeClr val="bg1"/>
                      </a:solidFill>
                      <a:prstDash val="solid"/>
                      <a:round/>
                      <a:headEnd type="none" w="med" len="med"/>
                      <a:tailEnd type="none" w="med" len="med"/>
                    </a:lnL>
                  </a:tcPr>
                </a:tc>
                <a:tc>
                  <a:txBody>
                    <a:bodyPr/>
                    <a:lstStyle/>
                    <a:p>
                      <a:pPr algn="ctr"/>
                      <a:r>
                        <a:rPr lang="fr-FR" b="1" dirty="0" smtClean="0"/>
                        <a:t>4</a:t>
                      </a:r>
                      <a:endParaRPr lang="fr-FR" b="1" dirty="0"/>
                    </a:p>
                  </a:txBody>
                  <a:tcPr>
                    <a:lnR w="57150" cap="flat" cmpd="sng" algn="ctr">
                      <a:solidFill>
                        <a:schemeClr val="bg1"/>
                      </a:solidFill>
                      <a:prstDash val="solid"/>
                      <a:round/>
                      <a:headEnd type="none" w="med" len="med"/>
                      <a:tailEnd type="none" w="med" len="med"/>
                    </a:lnR>
                  </a:tcPr>
                </a:tc>
                <a:tc>
                  <a:txBody>
                    <a:bodyPr/>
                    <a:lstStyle/>
                    <a:p>
                      <a:pPr algn="ctr"/>
                      <a:r>
                        <a:rPr lang="fr-FR" b="1" dirty="0" smtClean="0"/>
                        <a:t>130</a:t>
                      </a:r>
                      <a:r>
                        <a:rPr lang="fr-FR" dirty="0" smtClean="0"/>
                        <a:t> (81 + </a:t>
                      </a:r>
                      <a:r>
                        <a:rPr lang="fr-FR" dirty="0" smtClean="0">
                          <a:solidFill>
                            <a:srgbClr val="3366FF"/>
                          </a:solidFill>
                        </a:rPr>
                        <a:t>49</a:t>
                      </a:r>
                      <a:r>
                        <a:rPr lang="fr-FR" dirty="0" smtClean="0"/>
                        <a:t>)</a:t>
                      </a:r>
                      <a:endParaRPr lang="fr-FR" dirty="0"/>
                    </a:p>
                  </a:txBody>
                  <a:tcPr>
                    <a:lnL w="57150" cap="flat" cmpd="sng" algn="ctr">
                      <a:solidFill>
                        <a:schemeClr val="bg1"/>
                      </a:solidFill>
                      <a:prstDash val="solid"/>
                      <a:round/>
                      <a:headEnd type="none" w="med" len="med"/>
                      <a:tailEnd type="none" w="med" len="med"/>
                    </a:lnL>
                  </a:tcPr>
                </a:tc>
                <a:tc>
                  <a:txBody>
                    <a:bodyPr/>
                    <a:lstStyle/>
                    <a:p>
                      <a:pPr algn="ctr"/>
                      <a:r>
                        <a:rPr lang="fr-FR" b="1" dirty="0" smtClean="0"/>
                        <a:t>12  </a:t>
                      </a:r>
                      <a:r>
                        <a:rPr lang="fr-FR" baseline="0" dirty="0" smtClean="0"/>
                        <a:t>(4 + </a:t>
                      </a:r>
                      <a:r>
                        <a:rPr lang="fr-FR" baseline="0" dirty="0" smtClean="0">
                          <a:solidFill>
                            <a:srgbClr val="3366FF"/>
                          </a:solidFill>
                        </a:rPr>
                        <a:t>8</a:t>
                      </a:r>
                      <a:r>
                        <a:rPr lang="fr-FR" baseline="0" dirty="0" smtClean="0"/>
                        <a:t>)</a:t>
                      </a:r>
                      <a:endParaRPr lang="fr-FR" dirty="0"/>
                    </a:p>
                  </a:txBody>
                  <a:tcPr/>
                </a:tc>
              </a:tr>
              <a:tr h="370840">
                <a:tc>
                  <a:txBody>
                    <a:bodyPr/>
                    <a:lstStyle/>
                    <a:p>
                      <a:pPr algn="ctr"/>
                      <a:r>
                        <a:rPr lang="fr-FR" b="1" dirty="0" smtClean="0"/>
                        <a:t>2.1</a:t>
                      </a:r>
                      <a:endParaRPr lang="fr-FR" b="1" dirty="0"/>
                    </a:p>
                  </a:txBody>
                  <a:tcPr>
                    <a:lnR w="57150" cap="flat" cmpd="sng" algn="ctr">
                      <a:solidFill>
                        <a:schemeClr val="bg1"/>
                      </a:solidFill>
                      <a:prstDash val="solid"/>
                      <a:round/>
                      <a:headEnd type="none" w="med" len="med"/>
                      <a:tailEnd type="none" w="med" len="med"/>
                    </a:lnR>
                  </a:tcPr>
                </a:tc>
                <a:tc>
                  <a:txBody>
                    <a:bodyPr/>
                    <a:lstStyle/>
                    <a:p>
                      <a:pPr algn="ctr"/>
                      <a:r>
                        <a:rPr lang="fr-FR" b="1" dirty="0" smtClean="0"/>
                        <a:t>97</a:t>
                      </a:r>
                      <a:endParaRPr lang="fr-FR" b="1" dirty="0"/>
                    </a:p>
                  </a:txBody>
                  <a:tcPr>
                    <a:lnL w="57150" cap="flat" cmpd="sng" algn="ctr">
                      <a:solidFill>
                        <a:schemeClr val="bg1"/>
                      </a:solidFill>
                      <a:prstDash val="solid"/>
                      <a:round/>
                      <a:headEnd type="none" w="med" len="med"/>
                      <a:tailEnd type="none" w="med" len="med"/>
                    </a:lnL>
                  </a:tcPr>
                </a:tc>
                <a:tc>
                  <a:txBody>
                    <a:bodyPr/>
                    <a:lstStyle/>
                    <a:p>
                      <a:pPr algn="ctr"/>
                      <a:r>
                        <a:rPr lang="fr-FR" b="1" dirty="0" smtClean="0"/>
                        <a:t>20</a:t>
                      </a:r>
                      <a:endParaRPr lang="fr-FR" b="1" dirty="0"/>
                    </a:p>
                  </a:txBody>
                  <a:tcPr>
                    <a:lnR w="57150" cap="flat" cmpd="sng" algn="ctr">
                      <a:solidFill>
                        <a:schemeClr val="bg1"/>
                      </a:solidFill>
                      <a:prstDash val="solid"/>
                      <a:round/>
                      <a:headEnd type="none" w="med" len="med"/>
                      <a:tailEnd type="none" w="med" len="med"/>
                    </a:lnR>
                  </a:tcPr>
                </a:tc>
                <a:tc>
                  <a:txBody>
                    <a:bodyPr/>
                    <a:lstStyle/>
                    <a:p>
                      <a:pPr algn="ctr"/>
                      <a:r>
                        <a:rPr lang="fr-FR" b="1" dirty="0" smtClean="0"/>
                        <a:t>118</a:t>
                      </a:r>
                      <a:r>
                        <a:rPr lang="fr-FR" dirty="0" smtClean="0"/>
                        <a:t> (97 + </a:t>
                      </a:r>
                      <a:r>
                        <a:rPr lang="fr-FR" dirty="0" smtClean="0">
                          <a:solidFill>
                            <a:srgbClr val="3366FF"/>
                          </a:solidFill>
                        </a:rPr>
                        <a:t>21</a:t>
                      </a:r>
                      <a:r>
                        <a:rPr lang="fr-FR" dirty="0" smtClean="0"/>
                        <a:t>) </a:t>
                      </a:r>
                      <a:endParaRPr lang="fr-FR" dirty="0"/>
                    </a:p>
                  </a:txBody>
                  <a:tcPr>
                    <a:lnL w="57150" cap="flat" cmpd="sng" algn="ctr">
                      <a:solidFill>
                        <a:schemeClr val="bg1"/>
                      </a:solidFill>
                      <a:prstDash val="solid"/>
                      <a:round/>
                      <a:headEnd type="none" w="med" len="med"/>
                      <a:tailEnd type="none" w="med" len="med"/>
                    </a:lnL>
                  </a:tcPr>
                </a:tc>
                <a:tc>
                  <a:txBody>
                    <a:bodyPr/>
                    <a:lstStyle/>
                    <a:p>
                      <a:pPr algn="ctr"/>
                      <a:r>
                        <a:rPr lang="fr-FR" b="1" dirty="0" smtClean="0"/>
                        <a:t>20 </a:t>
                      </a:r>
                      <a:r>
                        <a:rPr lang="fr-FR" dirty="0" smtClean="0"/>
                        <a:t>(20</a:t>
                      </a:r>
                      <a:r>
                        <a:rPr lang="fr-FR" baseline="0" dirty="0" smtClean="0"/>
                        <a:t> +</a:t>
                      </a:r>
                      <a:r>
                        <a:rPr lang="fr-FR" baseline="0" dirty="0" smtClean="0">
                          <a:solidFill>
                            <a:srgbClr val="3366FF"/>
                          </a:solidFill>
                        </a:rPr>
                        <a:t> 0</a:t>
                      </a:r>
                      <a:r>
                        <a:rPr lang="fr-FR" baseline="0" dirty="0" smtClean="0"/>
                        <a:t>)</a:t>
                      </a:r>
                      <a:endParaRPr lang="fr-FR" dirty="0"/>
                    </a:p>
                  </a:txBody>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3124036088"/>
              </p:ext>
            </p:extLst>
          </p:nvPr>
        </p:nvGraphicFramePr>
        <p:xfrm>
          <a:off x="2235206" y="1541537"/>
          <a:ext cx="5328593" cy="640080"/>
        </p:xfrm>
        <a:graphic>
          <a:graphicData uri="http://schemas.openxmlformats.org/drawingml/2006/table">
            <a:tbl>
              <a:tblPr firstRow="1" bandRow="1">
                <a:tableStyleId>{5C22544A-7EE6-4342-B048-85BDC9FD1C3A}</a:tableStyleId>
              </a:tblPr>
              <a:tblGrid>
                <a:gridCol w="1944217"/>
                <a:gridCol w="3384376"/>
              </a:tblGrid>
              <a:tr h="120248">
                <a:tc>
                  <a:txBody>
                    <a:bodyPr/>
                    <a:lstStyle/>
                    <a:p>
                      <a:pPr algn="ctr"/>
                      <a:r>
                        <a:rPr lang="fr-FR" baseline="0" dirty="0" smtClean="0"/>
                        <a:t> 1.5 MV CW</a:t>
                      </a:r>
                    </a:p>
                    <a:p>
                      <a:pPr algn="ctr"/>
                      <a:r>
                        <a:rPr lang="fr-FR" baseline="0" dirty="0" err="1" smtClean="0"/>
                        <a:t>P</a:t>
                      </a:r>
                      <a:r>
                        <a:rPr lang="fr-FR" sz="2100" baseline="-25000" dirty="0" err="1" smtClean="0"/>
                        <a:t>cw</a:t>
                      </a:r>
                      <a:r>
                        <a:rPr lang="fr-FR" baseline="0" dirty="0" smtClean="0"/>
                        <a:t> [kW] / </a:t>
                      </a:r>
                      <a:r>
                        <a:rPr lang="fr-FR" baseline="0" dirty="0" err="1" smtClean="0"/>
                        <a:t>cav</a:t>
                      </a:r>
                      <a:endParaRPr lang="fr-FR" dirty="0"/>
                    </a:p>
                  </a:txBody>
                  <a:tcPr>
                    <a:lnR w="57150" cap="flat" cmpd="sng" algn="ctr">
                      <a:solidFill>
                        <a:schemeClr val="bg1"/>
                      </a:solidFill>
                      <a:prstDash val="solid"/>
                      <a:round/>
                      <a:headEnd type="none" w="med" len="med"/>
                      <a:tailEnd type="none" w="med" len="med"/>
                    </a:lnR>
                  </a:tcPr>
                </a:tc>
                <a:tc>
                  <a:txBody>
                    <a:bodyPr/>
                    <a:lstStyle/>
                    <a:p>
                      <a:pPr algn="ctr"/>
                      <a:r>
                        <a:rPr lang="fr-FR" dirty="0" smtClean="0"/>
                        <a:t>1.5</a:t>
                      </a:r>
                      <a:r>
                        <a:rPr lang="fr-FR" baseline="0" dirty="0" smtClean="0"/>
                        <a:t> MV CW</a:t>
                      </a:r>
                      <a:r>
                        <a:rPr lang="fr-FR" dirty="0" smtClean="0"/>
                        <a:t> + 1.5 MV </a:t>
                      </a:r>
                      <a:r>
                        <a:rPr lang="fr-FR" baseline="0" dirty="0" smtClean="0"/>
                        <a:t>pulse</a:t>
                      </a:r>
                    </a:p>
                    <a:p>
                      <a:pPr algn="ctr"/>
                      <a:r>
                        <a:rPr lang="fr-FR" dirty="0" err="1" smtClean="0"/>
                        <a:t>P</a:t>
                      </a:r>
                      <a:r>
                        <a:rPr lang="fr-FR" sz="2100" baseline="-25000" dirty="0" err="1" smtClean="0"/>
                        <a:t>cw</a:t>
                      </a:r>
                      <a:r>
                        <a:rPr lang="fr-FR" baseline="0" dirty="0" smtClean="0"/>
                        <a:t> + </a:t>
                      </a:r>
                      <a:r>
                        <a:rPr lang="fr-FR" baseline="0" dirty="0" err="1" smtClean="0"/>
                        <a:t>P</a:t>
                      </a:r>
                      <a:r>
                        <a:rPr lang="fr-FR" sz="2100" baseline="-25000" dirty="0" err="1" smtClean="0"/>
                        <a:t>peak</a:t>
                      </a:r>
                      <a:r>
                        <a:rPr lang="fr-FR" baseline="0" dirty="0" smtClean="0"/>
                        <a:t> [kW]  / </a:t>
                      </a:r>
                      <a:r>
                        <a:rPr lang="fr-FR" baseline="0" dirty="0" err="1" smtClean="0"/>
                        <a:t>cav</a:t>
                      </a:r>
                      <a:endParaRPr lang="fr-FR" dirty="0"/>
                    </a:p>
                  </a:txBody>
                  <a:tcPr>
                    <a:lnL w="57150" cap="flat" cmpd="sng" algn="ctr">
                      <a:solidFill>
                        <a:schemeClr val="bg1"/>
                      </a:solidFill>
                      <a:prstDash val="solid"/>
                      <a:round/>
                      <a:headEnd type="none" w="med" len="med"/>
                      <a:tailEnd type="none" w="med" len="med"/>
                    </a:lnL>
                  </a:tcPr>
                </a:tc>
              </a:tr>
            </a:tbl>
          </a:graphicData>
        </a:graphic>
      </p:graphicFrame>
      <p:sp>
        <p:nvSpPr>
          <p:cNvPr id="2" name="ZoneTexte 1"/>
          <p:cNvSpPr txBox="1"/>
          <p:nvPr/>
        </p:nvSpPr>
        <p:spPr>
          <a:xfrm>
            <a:off x="395536" y="5735578"/>
            <a:ext cx="8496944" cy="861774"/>
          </a:xfrm>
          <a:prstGeom prst="rect">
            <a:avLst/>
          </a:prstGeom>
          <a:noFill/>
        </p:spPr>
        <p:txBody>
          <a:bodyPr wrap="square" rtlCol="0">
            <a:spAutoFit/>
          </a:bodyPr>
          <a:lstStyle/>
          <a:p>
            <a:pPr>
              <a:lnSpc>
                <a:spcPts val="2000"/>
              </a:lnSpc>
            </a:pPr>
            <a:r>
              <a:rPr lang="en-US" dirty="0" smtClean="0">
                <a:solidFill>
                  <a:srgbClr val="0000FF"/>
                </a:solidFill>
                <a:sym typeface="Wingdings" panose="05000000000000000000" pitchFamily="2" charset="2"/>
              </a:rPr>
              <a:t>By keeping the present SOLEIL configuration, 1 SSPA per cavity, the required performance is well within the capability of our SSPAs, which can deliver up to 200 kW CW and, in principle, there is no need for power circulator at the SSPA output.</a:t>
            </a:r>
            <a:endParaRPr lang="en-US" dirty="0">
              <a:solidFill>
                <a:srgbClr val="0000FF"/>
              </a:solidFill>
            </a:endParaRPr>
          </a:p>
        </p:txBody>
      </p:sp>
      <p:sp>
        <p:nvSpPr>
          <p:cNvPr id="3" name="ZoneTexte 2"/>
          <p:cNvSpPr txBox="1"/>
          <p:nvPr/>
        </p:nvSpPr>
        <p:spPr>
          <a:xfrm>
            <a:off x="1385360" y="148570"/>
            <a:ext cx="6552728" cy="400110"/>
          </a:xfrm>
          <a:prstGeom prst="rect">
            <a:avLst/>
          </a:prstGeom>
          <a:noFill/>
        </p:spPr>
        <p:txBody>
          <a:bodyPr wrap="square" rtlCol="0">
            <a:spAutoFit/>
          </a:bodyPr>
          <a:lstStyle/>
          <a:p>
            <a:r>
              <a:rPr lang="en-US" sz="2000" b="1" dirty="0" smtClean="0"/>
              <a:t>Impact of the longitudinal injection on the RF requirements</a:t>
            </a:r>
            <a:endParaRPr lang="en-US" sz="2000" b="1" dirty="0"/>
          </a:p>
        </p:txBody>
      </p:sp>
      <p:sp>
        <p:nvSpPr>
          <p:cNvPr id="6" name="ZoneTexte 5"/>
          <p:cNvSpPr txBox="1"/>
          <p:nvPr/>
        </p:nvSpPr>
        <p:spPr>
          <a:xfrm>
            <a:off x="1159793" y="4479890"/>
            <a:ext cx="6696744" cy="605294"/>
          </a:xfrm>
          <a:prstGeom prst="rect">
            <a:avLst/>
          </a:prstGeom>
          <a:noFill/>
        </p:spPr>
        <p:txBody>
          <a:bodyPr wrap="square" rtlCol="0">
            <a:spAutoFit/>
          </a:bodyPr>
          <a:lstStyle/>
          <a:p>
            <a:pPr>
              <a:lnSpc>
                <a:spcPts val="2000"/>
              </a:lnSpc>
            </a:pPr>
            <a:r>
              <a:rPr lang="en-US" b="1" dirty="0" smtClean="0"/>
              <a:t>Incident and reflected powers (P</a:t>
            </a:r>
            <a:r>
              <a:rPr lang="en-US" b="1" baseline="-25000" dirty="0" smtClean="0"/>
              <a:t>i </a:t>
            </a:r>
            <a:r>
              <a:rPr lang="en-US" b="1" dirty="0" smtClean="0"/>
              <a:t>, </a:t>
            </a:r>
            <a:r>
              <a:rPr lang="en-US" b="1" dirty="0" err="1" smtClean="0"/>
              <a:t>P</a:t>
            </a:r>
            <a:r>
              <a:rPr lang="en-US" b="1" baseline="-25000" dirty="0" err="1" smtClean="0"/>
              <a:t>r</a:t>
            </a:r>
            <a:r>
              <a:rPr lang="en-US" b="1" dirty="0" smtClean="0"/>
              <a:t>) vs coupling factor assuming </a:t>
            </a:r>
          </a:p>
          <a:p>
            <a:pPr>
              <a:lnSpc>
                <a:spcPts val="2000"/>
              </a:lnSpc>
            </a:pPr>
            <a:r>
              <a:rPr lang="en-US" b="1" dirty="0" smtClean="0"/>
              <a:t>the use of 4 cavities </a:t>
            </a:r>
            <a:r>
              <a:rPr lang="en-US" dirty="0" smtClean="0"/>
              <a:t>(P</a:t>
            </a:r>
            <a:r>
              <a:rPr lang="en-US" baseline="-25000" dirty="0" smtClean="0"/>
              <a:t>i</a:t>
            </a:r>
            <a:r>
              <a:rPr lang="en-US" dirty="0" smtClean="0"/>
              <a:t> = </a:t>
            </a:r>
            <a:r>
              <a:rPr lang="en-US" dirty="0" err="1" smtClean="0"/>
              <a:t>P</a:t>
            </a:r>
            <a:r>
              <a:rPr lang="en-US" baseline="-25000" dirty="0" err="1" smtClean="0"/>
              <a:t>r</a:t>
            </a:r>
            <a:r>
              <a:rPr lang="en-US" dirty="0" smtClean="0"/>
              <a:t> + </a:t>
            </a:r>
            <a:r>
              <a:rPr lang="en-US" dirty="0" err="1" smtClean="0"/>
              <a:t>P</a:t>
            </a:r>
            <a:r>
              <a:rPr lang="en-US" baseline="-25000" dirty="0" err="1" smtClean="0"/>
              <a:t>dis</a:t>
            </a:r>
            <a:r>
              <a:rPr lang="en-US" dirty="0" smtClean="0"/>
              <a:t> + </a:t>
            </a:r>
            <a:r>
              <a:rPr lang="en-US" dirty="0" err="1" smtClean="0"/>
              <a:t>P</a:t>
            </a:r>
            <a:r>
              <a:rPr lang="en-US" baseline="-25000" dirty="0" err="1" smtClean="0"/>
              <a:t>beam</a:t>
            </a:r>
            <a:r>
              <a:rPr lang="en-US" dirty="0" smtClean="0"/>
              <a:t> ; </a:t>
            </a:r>
            <a:r>
              <a:rPr lang="en-US" dirty="0" err="1" smtClean="0"/>
              <a:t>P</a:t>
            </a:r>
            <a:r>
              <a:rPr lang="en-US" baseline="-25000" dirty="0" err="1" smtClean="0"/>
              <a:t>beam</a:t>
            </a:r>
            <a:r>
              <a:rPr lang="en-US" dirty="0" smtClean="0"/>
              <a:t> = 65 kW in all cases)</a:t>
            </a:r>
            <a:endParaRPr lang="en-US" dirty="0"/>
          </a:p>
        </p:txBody>
      </p:sp>
      <p:sp>
        <p:nvSpPr>
          <p:cNvPr id="7" name="ZoneTexte 6"/>
          <p:cNvSpPr txBox="1"/>
          <p:nvPr/>
        </p:nvSpPr>
        <p:spPr>
          <a:xfrm>
            <a:off x="683568" y="665116"/>
            <a:ext cx="8352928" cy="605294"/>
          </a:xfrm>
          <a:prstGeom prst="rect">
            <a:avLst/>
          </a:prstGeom>
          <a:noFill/>
        </p:spPr>
        <p:txBody>
          <a:bodyPr wrap="square" rtlCol="0">
            <a:spAutoFit/>
          </a:bodyPr>
          <a:lstStyle/>
          <a:p>
            <a:pPr marL="285750" indent="-285750">
              <a:lnSpc>
                <a:spcPts val="2000"/>
              </a:lnSpc>
              <a:buFont typeface="Wingdings"/>
              <a:buChar char="à"/>
            </a:pPr>
            <a:r>
              <a:rPr lang="en-US" b="1" dirty="0" smtClean="0">
                <a:sym typeface="Wingdings" panose="05000000000000000000" pitchFamily="2" charset="2"/>
              </a:rPr>
              <a:t>Use of a fourth cavity</a:t>
            </a:r>
            <a:r>
              <a:rPr lang="en-US" dirty="0" smtClean="0">
                <a:sym typeface="Wingdings" panose="05000000000000000000" pitchFamily="2" charset="2"/>
              </a:rPr>
              <a:t> to keep the peak voltage at reasonable level, 750 kV/</a:t>
            </a:r>
            <a:r>
              <a:rPr lang="en-US" dirty="0" err="1" smtClean="0">
                <a:sym typeface="Wingdings" panose="05000000000000000000" pitchFamily="2" charset="2"/>
              </a:rPr>
              <a:t>cav</a:t>
            </a:r>
            <a:endParaRPr lang="en-US" dirty="0" smtClean="0">
              <a:sym typeface="Wingdings" panose="05000000000000000000" pitchFamily="2" charset="2"/>
            </a:endParaRPr>
          </a:p>
          <a:p>
            <a:pPr>
              <a:lnSpc>
                <a:spcPts val="2000"/>
              </a:lnSpc>
            </a:pPr>
            <a:r>
              <a:rPr lang="en-US" dirty="0">
                <a:sym typeface="Wingdings" panose="05000000000000000000" pitchFamily="2" charset="2"/>
              </a:rPr>
              <a:t> </a:t>
            </a:r>
            <a:r>
              <a:rPr lang="en-US" dirty="0" smtClean="0">
                <a:sym typeface="Wingdings" panose="05000000000000000000" pitchFamily="2" charset="2"/>
              </a:rPr>
              <a:t>     The 4 cavities </a:t>
            </a:r>
            <a:r>
              <a:rPr lang="en-US" dirty="0"/>
              <a:t>can be easily </a:t>
            </a:r>
            <a:r>
              <a:rPr lang="en-US" dirty="0" smtClean="0"/>
              <a:t>installed into a 4 </a:t>
            </a:r>
            <a:r>
              <a:rPr lang="en-US" dirty="0"/>
              <a:t>m straight section</a:t>
            </a:r>
            <a:endParaRPr lang="en-US" dirty="0">
              <a:sym typeface="Wingdings" panose="05000000000000000000" pitchFamily="2" charset="2"/>
            </a:endParaRPr>
          </a:p>
        </p:txBody>
      </p:sp>
      <p:grpSp>
        <p:nvGrpSpPr>
          <p:cNvPr id="9" name="Groupe 8"/>
          <p:cNvGrpSpPr/>
          <p:nvPr/>
        </p:nvGrpSpPr>
        <p:grpSpPr>
          <a:xfrm>
            <a:off x="777819" y="1264147"/>
            <a:ext cx="1313372" cy="864286"/>
            <a:chOff x="3808977" y="3501024"/>
            <a:chExt cx="3321975" cy="1308887"/>
          </a:xfrm>
        </p:grpSpPr>
        <p:cxnSp>
          <p:nvCxnSpPr>
            <p:cNvPr id="11" name="Connecteur droit 10"/>
            <p:cNvCxnSpPr/>
            <p:nvPr/>
          </p:nvCxnSpPr>
          <p:spPr bwMode="auto">
            <a:xfrm flipV="1">
              <a:off x="4806767" y="3996742"/>
              <a:ext cx="1090265" cy="10194"/>
            </a:xfrm>
            <a:prstGeom prst="line">
              <a:avLst/>
            </a:prstGeom>
            <a:solidFill>
              <a:srgbClr val="00B8FF"/>
            </a:solidFill>
            <a:ln w="1905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necteur droit 11"/>
            <p:cNvCxnSpPr/>
            <p:nvPr/>
          </p:nvCxnSpPr>
          <p:spPr bwMode="auto">
            <a:xfrm>
              <a:off x="6260628" y="4795496"/>
              <a:ext cx="870324" cy="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Forme libre 12"/>
            <p:cNvSpPr/>
            <p:nvPr/>
          </p:nvSpPr>
          <p:spPr bwMode="auto">
            <a:xfrm>
              <a:off x="5885354" y="3996742"/>
              <a:ext cx="431289" cy="797294"/>
            </a:xfrm>
            <a:custGeom>
              <a:avLst/>
              <a:gdLst>
                <a:gd name="connsiteX0" fmla="*/ 0 w 1224501"/>
                <a:gd name="connsiteY0" fmla="*/ 0 h 797294"/>
                <a:gd name="connsiteX1" fmla="*/ 222637 w 1224501"/>
                <a:gd name="connsiteY1" fmla="*/ 39757 h 797294"/>
                <a:gd name="connsiteX2" fmla="*/ 349858 w 1224501"/>
                <a:gd name="connsiteY2" fmla="*/ 222637 h 797294"/>
                <a:gd name="connsiteX3" fmla="*/ 445273 w 1224501"/>
                <a:gd name="connsiteY3" fmla="*/ 508884 h 797294"/>
                <a:gd name="connsiteX4" fmla="*/ 604299 w 1224501"/>
                <a:gd name="connsiteY4" fmla="*/ 715618 h 797294"/>
                <a:gd name="connsiteX5" fmla="*/ 938254 w 1224501"/>
                <a:gd name="connsiteY5" fmla="*/ 787179 h 797294"/>
                <a:gd name="connsiteX6" fmla="*/ 1224501 w 1224501"/>
                <a:gd name="connsiteY6" fmla="*/ 795131 h 79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501" h="797294">
                  <a:moveTo>
                    <a:pt x="0" y="0"/>
                  </a:moveTo>
                  <a:cubicBezTo>
                    <a:pt x="82163" y="1325"/>
                    <a:pt x="164327" y="2651"/>
                    <a:pt x="222637" y="39757"/>
                  </a:cubicBezTo>
                  <a:cubicBezTo>
                    <a:pt x="280947" y="76863"/>
                    <a:pt x="312752" y="144449"/>
                    <a:pt x="349858" y="222637"/>
                  </a:cubicBezTo>
                  <a:cubicBezTo>
                    <a:pt x="386964" y="300825"/>
                    <a:pt x="402866" y="426721"/>
                    <a:pt x="445273" y="508884"/>
                  </a:cubicBezTo>
                  <a:cubicBezTo>
                    <a:pt x="487680" y="591048"/>
                    <a:pt x="522136" y="669236"/>
                    <a:pt x="604299" y="715618"/>
                  </a:cubicBezTo>
                  <a:cubicBezTo>
                    <a:pt x="686462" y="762000"/>
                    <a:pt x="834887" y="773927"/>
                    <a:pt x="938254" y="787179"/>
                  </a:cubicBezTo>
                  <a:cubicBezTo>
                    <a:pt x="1041621" y="800431"/>
                    <a:pt x="1133061" y="797781"/>
                    <a:pt x="1224501" y="795131"/>
                  </a:cubicBezTo>
                </a:path>
              </a:pathLst>
            </a:custGeom>
            <a:noFill/>
            <a:ln w="1905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cs typeface="Times New Roman" pitchFamily="16" charset="0"/>
              </a:endParaRPr>
            </a:p>
          </p:txBody>
        </p:sp>
        <p:sp>
          <p:nvSpPr>
            <p:cNvPr id="14" name="Rectangle 13"/>
            <p:cNvSpPr/>
            <p:nvPr/>
          </p:nvSpPr>
          <p:spPr>
            <a:xfrm>
              <a:off x="4094857" y="3501024"/>
              <a:ext cx="2369476" cy="466102"/>
            </a:xfrm>
            <a:prstGeom prst="rect">
              <a:avLst/>
            </a:prstGeom>
            <a:ln>
              <a:noFill/>
            </a:ln>
          </p:spPr>
          <p:txBody>
            <a:bodyPr wrap="square">
              <a:spAutoFit/>
            </a:bodyPr>
            <a:lstStyle/>
            <a:p>
              <a:pPr algn="ctr"/>
              <a:r>
                <a:rPr lang="en-US" sz="1400" dirty="0" smtClean="0">
                  <a:solidFill>
                    <a:srgbClr val="3366FF"/>
                  </a:solidFill>
                  <a:latin typeface="Trebuchet MS" pitchFamily="34" charset="0"/>
                </a:rPr>
                <a:t> 300 µs </a:t>
              </a:r>
            </a:p>
          </p:txBody>
        </p:sp>
        <p:cxnSp>
          <p:nvCxnSpPr>
            <p:cNvPr id="16" name="Connecteur droit 15"/>
            <p:cNvCxnSpPr/>
            <p:nvPr/>
          </p:nvCxnSpPr>
          <p:spPr bwMode="auto">
            <a:xfrm>
              <a:off x="3808977" y="4809911"/>
              <a:ext cx="648072" cy="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Forme libre 16"/>
            <p:cNvSpPr/>
            <p:nvPr/>
          </p:nvSpPr>
          <p:spPr bwMode="auto">
            <a:xfrm flipH="1">
              <a:off x="4387495" y="4008023"/>
              <a:ext cx="431289" cy="797294"/>
            </a:xfrm>
            <a:custGeom>
              <a:avLst/>
              <a:gdLst>
                <a:gd name="connsiteX0" fmla="*/ 0 w 1224501"/>
                <a:gd name="connsiteY0" fmla="*/ 0 h 797294"/>
                <a:gd name="connsiteX1" fmla="*/ 222637 w 1224501"/>
                <a:gd name="connsiteY1" fmla="*/ 39757 h 797294"/>
                <a:gd name="connsiteX2" fmla="*/ 349858 w 1224501"/>
                <a:gd name="connsiteY2" fmla="*/ 222637 h 797294"/>
                <a:gd name="connsiteX3" fmla="*/ 445273 w 1224501"/>
                <a:gd name="connsiteY3" fmla="*/ 508884 h 797294"/>
                <a:gd name="connsiteX4" fmla="*/ 604299 w 1224501"/>
                <a:gd name="connsiteY4" fmla="*/ 715618 h 797294"/>
                <a:gd name="connsiteX5" fmla="*/ 938254 w 1224501"/>
                <a:gd name="connsiteY5" fmla="*/ 787179 h 797294"/>
                <a:gd name="connsiteX6" fmla="*/ 1224501 w 1224501"/>
                <a:gd name="connsiteY6" fmla="*/ 795131 h 79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501" h="797294">
                  <a:moveTo>
                    <a:pt x="0" y="0"/>
                  </a:moveTo>
                  <a:cubicBezTo>
                    <a:pt x="82163" y="1325"/>
                    <a:pt x="164327" y="2651"/>
                    <a:pt x="222637" y="39757"/>
                  </a:cubicBezTo>
                  <a:cubicBezTo>
                    <a:pt x="280947" y="76863"/>
                    <a:pt x="312752" y="144449"/>
                    <a:pt x="349858" y="222637"/>
                  </a:cubicBezTo>
                  <a:cubicBezTo>
                    <a:pt x="386964" y="300825"/>
                    <a:pt x="402866" y="426721"/>
                    <a:pt x="445273" y="508884"/>
                  </a:cubicBezTo>
                  <a:cubicBezTo>
                    <a:pt x="487680" y="591048"/>
                    <a:pt x="522136" y="669236"/>
                    <a:pt x="604299" y="715618"/>
                  </a:cubicBezTo>
                  <a:cubicBezTo>
                    <a:pt x="686462" y="762000"/>
                    <a:pt x="834887" y="773927"/>
                    <a:pt x="938254" y="787179"/>
                  </a:cubicBezTo>
                  <a:cubicBezTo>
                    <a:pt x="1041621" y="800431"/>
                    <a:pt x="1133061" y="797781"/>
                    <a:pt x="1224501" y="795131"/>
                  </a:cubicBezTo>
                </a:path>
              </a:pathLst>
            </a:custGeom>
            <a:noFill/>
            <a:ln w="1905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cs typeface="Times New Roman" pitchFamily="16" charset="0"/>
              </a:endParaRPr>
            </a:p>
          </p:txBody>
        </p:sp>
      </p:grpSp>
      <p:sp>
        <p:nvSpPr>
          <p:cNvPr id="19" name="ZoneTexte 18"/>
          <p:cNvSpPr txBox="1"/>
          <p:nvPr/>
        </p:nvSpPr>
        <p:spPr>
          <a:xfrm>
            <a:off x="35496" y="1959570"/>
            <a:ext cx="792087" cy="307777"/>
          </a:xfrm>
          <a:prstGeom prst="rect">
            <a:avLst/>
          </a:prstGeom>
          <a:noFill/>
        </p:spPr>
        <p:txBody>
          <a:bodyPr wrap="square" rtlCol="0">
            <a:spAutoFit/>
          </a:bodyPr>
          <a:lstStyle/>
          <a:p>
            <a:r>
              <a:rPr lang="en-US" sz="1400" dirty="0" smtClean="0"/>
              <a:t> 1.5 MV</a:t>
            </a:r>
            <a:endParaRPr lang="en-US" sz="1400" baseline="-25000" dirty="0"/>
          </a:p>
        </p:txBody>
      </p:sp>
      <p:sp>
        <p:nvSpPr>
          <p:cNvPr id="23" name="ZoneTexte 22"/>
          <p:cNvSpPr txBox="1"/>
          <p:nvPr/>
        </p:nvSpPr>
        <p:spPr>
          <a:xfrm>
            <a:off x="468273" y="1439331"/>
            <a:ext cx="682839" cy="307777"/>
          </a:xfrm>
          <a:prstGeom prst="rect">
            <a:avLst/>
          </a:prstGeom>
          <a:noFill/>
        </p:spPr>
        <p:txBody>
          <a:bodyPr wrap="square" rtlCol="0">
            <a:spAutoFit/>
          </a:bodyPr>
          <a:lstStyle/>
          <a:p>
            <a:r>
              <a:rPr lang="en-US" sz="1400" dirty="0" smtClean="0">
                <a:solidFill>
                  <a:srgbClr val="3366FF"/>
                </a:solidFill>
              </a:rPr>
              <a:t> 3 MV</a:t>
            </a:r>
            <a:endParaRPr lang="en-US" sz="1400" baseline="-25000" dirty="0">
              <a:solidFill>
                <a:srgbClr val="3366FF"/>
              </a:solidFill>
            </a:endParaRPr>
          </a:p>
        </p:txBody>
      </p:sp>
      <p:sp>
        <p:nvSpPr>
          <p:cNvPr id="8" name="Rectangle 7"/>
          <p:cNvSpPr/>
          <p:nvPr/>
        </p:nvSpPr>
        <p:spPr>
          <a:xfrm>
            <a:off x="2212347" y="1523493"/>
            <a:ext cx="1980220" cy="291019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2212347" y="1522884"/>
            <a:ext cx="1980220" cy="2910191"/>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183042" y="1533018"/>
            <a:ext cx="3371232" cy="2910191"/>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èche droite 14"/>
          <p:cNvSpPr/>
          <p:nvPr/>
        </p:nvSpPr>
        <p:spPr>
          <a:xfrm>
            <a:off x="717752" y="2659772"/>
            <a:ext cx="221311"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lèche droite 23"/>
          <p:cNvSpPr/>
          <p:nvPr/>
        </p:nvSpPr>
        <p:spPr>
          <a:xfrm>
            <a:off x="723039" y="4122792"/>
            <a:ext cx="221311"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577794" y="2538616"/>
            <a:ext cx="505285" cy="439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542992" y="3978776"/>
            <a:ext cx="540087"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èche droite 25"/>
          <p:cNvSpPr/>
          <p:nvPr/>
        </p:nvSpPr>
        <p:spPr>
          <a:xfrm>
            <a:off x="789760" y="3402712"/>
            <a:ext cx="221311" cy="216024"/>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ZoneTexte 19"/>
          <p:cNvSpPr txBox="1"/>
          <p:nvPr/>
        </p:nvSpPr>
        <p:spPr>
          <a:xfrm>
            <a:off x="395536" y="5111998"/>
            <a:ext cx="8352928" cy="605294"/>
          </a:xfrm>
          <a:prstGeom prst="rect">
            <a:avLst/>
          </a:prstGeom>
          <a:noFill/>
        </p:spPr>
        <p:txBody>
          <a:bodyPr wrap="square" rtlCol="0">
            <a:spAutoFit/>
          </a:bodyPr>
          <a:lstStyle/>
          <a:p>
            <a:pPr>
              <a:lnSpc>
                <a:spcPts val="2000"/>
              </a:lnSpc>
            </a:pPr>
            <a:r>
              <a:rPr lang="en-US" b="1" dirty="0">
                <a:solidFill>
                  <a:srgbClr val="00B050"/>
                </a:solidFill>
              </a:rPr>
              <a:t>The choice of a coupling factor, </a:t>
            </a:r>
            <a:r>
              <a:rPr lang="en-US" b="1" dirty="0">
                <a:solidFill>
                  <a:srgbClr val="00B050"/>
                </a:solidFill>
                <a:latin typeface="Symbol" panose="05050102010706020507" pitchFamily="18" charset="2"/>
              </a:rPr>
              <a:t>b</a:t>
            </a:r>
            <a:r>
              <a:rPr lang="en-US" b="1" dirty="0">
                <a:solidFill>
                  <a:srgbClr val="00B050"/>
                </a:solidFill>
              </a:rPr>
              <a:t> = 4, is a quite good </a:t>
            </a:r>
            <a:r>
              <a:rPr lang="en-US" b="1" dirty="0" smtClean="0">
                <a:solidFill>
                  <a:srgbClr val="00B050"/>
                </a:solidFill>
              </a:rPr>
              <a:t>compromise</a:t>
            </a:r>
            <a:r>
              <a:rPr lang="en-US" dirty="0" smtClean="0"/>
              <a:t>. With </a:t>
            </a:r>
            <a:r>
              <a:rPr lang="en-US" dirty="0"/>
              <a:t>a 300 µs pulse </a:t>
            </a:r>
            <a:r>
              <a:rPr lang="en-US" dirty="0" smtClean="0"/>
              <a:t>at </a:t>
            </a:r>
            <a:r>
              <a:rPr lang="en-US" dirty="0"/>
              <a:t>injection rate &gt; 1 s, the contribution of </a:t>
            </a:r>
            <a:r>
              <a:rPr lang="en-US" dirty="0" err="1"/>
              <a:t>P</a:t>
            </a:r>
            <a:r>
              <a:rPr lang="en-US" baseline="-25000" dirty="0" err="1"/>
              <a:t>peak</a:t>
            </a:r>
            <a:r>
              <a:rPr lang="en-US" baseline="-25000" dirty="0"/>
              <a:t> </a:t>
            </a:r>
            <a:r>
              <a:rPr lang="en-US" dirty="0"/>
              <a:t>to the average power is negligible</a:t>
            </a:r>
            <a:r>
              <a:rPr lang="en-US" dirty="0" smtClean="0"/>
              <a:t>.</a:t>
            </a:r>
            <a:endParaRPr lang="en-US" dirty="0"/>
          </a:p>
        </p:txBody>
      </p:sp>
      <p:sp>
        <p:nvSpPr>
          <p:cNvPr id="29" name="Rectangle 28"/>
          <p:cNvSpPr/>
          <p:nvPr/>
        </p:nvSpPr>
        <p:spPr>
          <a:xfrm>
            <a:off x="4179423" y="1517731"/>
            <a:ext cx="3371232" cy="2924870"/>
          </a:xfrm>
          <a:prstGeom prst="rect">
            <a:avLst/>
          </a:prstGeom>
          <a:no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e 27"/>
          <p:cNvGrpSpPr/>
          <p:nvPr/>
        </p:nvGrpSpPr>
        <p:grpSpPr>
          <a:xfrm>
            <a:off x="7668344" y="2825641"/>
            <a:ext cx="1224136" cy="1323439"/>
            <a:chOff x="7668344" y="2825641"/>
            <a:chExt cx="1224136" cy="1323439"/>
          </a:xfrm>
        </p:grpSpPr>
        <p:sp>
          <p:nvSpPr>
            <p:cNvPr id="30" name="ZoneTexte 29"/>
            <p:cNvSpPr txBox="1"/>
            <p:nvPr/>
          </p:nvSpPr>
          <p:spPr>
            <a:xfrm>
              <a:off x="7668344" y="2825641"/>
              <a:ext cx="1224136" cy="1323439"/>
            </a:xfrm>
            <a:prstGeom prst="rect">
              <a:avLst/>
            </a:prstGeom>
            <a:noFill/>
          </p:spPr>
          <p:txBody>
            <a:bodyPr wrap="square" rtlCol="0">
              <a:spAutoFit/>
            </a:bodyPr>
            <a:lstStyle/>
            <a:p>
              <a:pPr algn="ctr"/>
              <a:r>
                <a:rPr lang="fr-FR" sz="1600" dirty="0" err="1" smtClean="0"/>
                <a:t>V</a:t>
              </a:r>
              <a:r>
                <a:rPr lang="fr-FR" sz="1600" baseline="-25000" dirty="0" err="1" smtClean="0"/>
                <a:t>tot</a:t>
              </a:r>
              <a:r>
                <a:rPr lang="fr-FR" sz="1600" dirty="0" smtClean="0"/>
                <a:t> / V</a:t>
              </a:r>
              <a:r>
                <a:rPr lang="fr-FR" sz="1600" baseline="-25000" dirty="0" smtClean="0"/>
                <a:t>CW </a:t>
              </a:r>
              <a:r>
                <a:rPr lang="fr-FR" sz="1600" dirty="0" smtClean="0"/>
                <a:t>= 2 </a:t>
              </a:r>
            </a:p>
            <a:p>
              <a:pPr algn="ctr"/>
              <a:endParaRPr lang="fr-FR" sz="1600" dirty="0"/>
            </a:p>
            <a:p>
              <a:pPr algn="ctr"/>
              <a:r>
                <a:rPr lang="fr-FR" sz="1600" dirty="0" err="1" smtClean="0"/>
                <a:t>We</a:t>
              </a:r>
              <a:r>
                <a:rPr lang="fr-FR" sz="1600" dirty="0" smtClean="0"/>
                <a:t> </a:t>
              </a:r>
              <a:r>
                <a:rPr lang="fr-FR" sz="1600" dirty="0" err="1" smtClean="0"/>
                <a:t>cannot</a:t>
              </a:r>
              <a:r>
                <a:rPr lang="fr-FR" sz="1600" dirty="0" smtClean="0"/>
                <a:t> match </a:t>
              </a:r>
              <a:r>
                <a:rPr lang="fr-FR" sz="1600" dirty="0" err="1" smtClean="0"/>
                <a:t>both</a:t>
              </a:r>
              <a:r>
                <a:rPr lang="fr-FR" sz="1600" dirty="0" smtClean="0"/>
                <a:t> cases </a:t>
              </a:r>
              <a:endParaRPr lang="fr-FR" sz="1600" dirty="0"/>
            </a:p>
          </p:txBody>
        </p:sp>
        <p:sp>
          <p:nvSpPr>
            <p:cNvPr id="31" name="Flèche vers le bas 30"/>
            <p:cNvSpPr/>
            <p:nvPr/>
          </p:nvSpPr>
          <p:spPr>
            <a:xfrm>
              <a:off x="8172399" y="3186489"/>
              <a:ext cx="216024" cy="150312"/>
            </a:xfrm>
            <a:prstGeom prst="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18741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9" grpId="0"/>
      <p:bldP spid="23" grpId="0"/>
      <p:bldP spid="8" grpId="0" animBg="1"/>
      <p:bldP spid="18" grpId="0" animBg="1"/>
      <p:bldP spid="10" grpId="0" animBg="1"/>
      <p:bldP spid="15" grpId="0" animBg="1"/>
      <p:bldP spid="24" grpId="0" animBg="1"/>
      <p:bldP spid="22" grpId="0" animBg="1"/>
      <p:bldP spid="25" grpId="0" animBg="1"/>
      <p:bldP spid="26" grpId="0" animBg="1"/>
      <p:bldP spid="20" grpId="0"/>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59732" y="116632"/>
            <a:ext cx="4356484" cy="400110"/>
          </a:xfrm>
          <a:prstGeom prst="rect">
            <a:avLst/>
          </a:prstGeom>
          <a:noFill/>
        </p:spPr>
        <p:txBody>
          <a:bodyPr wrap="square" rtlCol="0">
            <a:spAutoFit/>
          </a:bodyPr>
          <a:lstStyle/>
          <a:p>
            <a:r>
              <a:rPr lang="en-US" sz="2000" b="1" dirty="0" smtClean="0"/>
              <a:t>Power dependence on the tuning angle </a:t>
            </a:r>
            <a:endParaRPr lang="en-US" sz="2000" b="1" dirty="0"/>
          </a:p>
        </p:txBody>
      </p:sp>
      <p:grpSp>
        <p:nvGrpSpPr>
          <p:cNvPr id="15" name="Groupe 14"/>
          <p:cNvGrpSpPr/>
          <p:nvPr/>
        </p:nvGrpSpPr>
        <p:grpSpPr>
          <a:xfrm>
            <a:off x="143508" y="548680"/>
            <a:ext cx="8874700" cy="3721118"/>
            <a:chOff x="143508" y="920504"/>
            <a:chExt cx="8874700" cy="4440927"/>
          </a:xfrm>
        </p:grpSpPr>
        <p:graphicFrame>
          <p:nvGraphicFramePr>
            <p:cNvPr id="4" name="Graphique 3"/>
            <p:cNvGraphicFramePr>
              <a:graphicFrameLocks/>
            </p:cNvGraphicFramePr>
            <p:nvPr>
              <p:extLst>
                <p:ext uri="{D42A27DB-BD31-4B8C-83A1-F6EECF244321}">
                  <p14:modId xmlns:p14="http://schemas.microsoft.com/office/powerpoint/2010/main" val="2893087215"/>
                </p:ext>
              </p:extLst>
            </p:nvPr>
          </p:nvGraphicFramePr>
          <p:xfrm>
            <a:off x="143508" y="920504"/>
            <a:ext cx="8496944" cy="4440927"/>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2051720" y="1196752"/>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ZoneTexte 11"/>
            <p:cNvSpPr txBox="1"/>
            <p:nvPr/>
          </p:nvSpPr>
          <p:spPr>
            <a:xfrm>
              <a:off x="1979712" y="1137712"/>
              <a:ext cx="756084" cy="367313"/>
            </a:xfrm>
            <a:prstGeom prst="rect">
              <a:avLst/>
            </a:prstGeom>
            <a:noFill/>
          </p:spPr>
          <p:txBody>
            <a:bodyPr wrap="square" rtlCol="0">
              <a:spAutoFit/>
            </a:bodyPr>
            <a:lstStyle/>
            <a:p>
              <a:r>
                <a:rPr lang="en-US" sz="1400" b="1" dirty="0" smtClean="0">
                  <a:solidFill>
                    <a:srgbClr val="0000FF"/>
                  </a:solidFill>
                </a:rPr>
                <a:t>CW P</a:t>
              </a:r>
              <a:r>
                <a:rPr lang="en-US" sz="1400" b="1" baseline="-25000" dirty="0" smtClean="0">
                  <a:solidFill>
                    <a:srgbClr val="0000FF"/>
                  </a:solidFill>
                </a:rPr>
                <a:t>i</a:t>
              </a:r>
              <a:r>
                <a:rPr lang="en-US" sz="1400" b="1" dirty="0" smtClean="0">
                  <a:solidFill>
                    <a:srgbClr val="0000FF"/>
                  </a:solidFill>
                </a:rPr>
                <a:t> </a:t>
              </a:r>
              <a:endParaRPr lang="en-US" sz="1400" b="1" dirty="0">
                <a:solidFill>
                  <a:srgbClr val="0000FF"/>
                </a:solidFill>
              </a:endParaRPr>
            </a:p>
          </p:txBody>
        </p:sp>
        <p:sp>
          <p:nvSpPr>
            <p:cNvPr id="13" name="ZoneTexte 12"/>
            <p:cNvSpPr txBox="1"/>
            <p:nvPr/>
          </p:nvSpPr>
          <p:spPr>
            <a:xfrm>
              <a:off x="3465020" y="1125669"/>
              <a:ext cx="756084" cy="367313"/>
            </a:xfrm>
            <a:prstGeom prst="rect">
              <a:avLst/>
            </a:prstGeom>
            <a:noFill/>
          </p:spPr>
          <p:txBody>
            <a:bodyPr wrap="square" rtlCol="0">
              <a:spAutoFit/>
            </a:bodyPr>
            <a:lstStyle/>
            <a:p>
              <a:r>
                <a:rPr lang="en-US" sz="1400" b="1" dirty="0" smtClean="0">
                  <a:solidFill>
                    <a:srgbClr val="FF0000"/>
                  </a:solidFill>
                </a:rPr>
                <a:t>Total P</a:t>
              </a:r>
              <a:r>
                <a:rPr lang="en-US" sz="1400" b="1" baseline="-25000" dirty="0" smtClean="0">
                  <a:solidFill>
                    <a:srgbClr val="FF0000"/>
                  </a:solidFill>
                </a:rPr>
                <a:t>i</a:t>
              </a:r>
              <a:r>
                <a:rPr lang="en-US" sz="1400" b="1" dirty="0" smtClean="0">
                  <a:solidFill>
                    <a:srgbClr val="FF0000"/>
                  </a:solidFill>
                </a:rPr>
                <a:t> </a:t>
              </a:r>
              <a:endParaRPr lang="en-US" sz="1400" b="1" dirty="0">
                <a:solidFill>
                  <a:srgbClr val="FF0000"/>
                </a:solidFill>
              </a:endParaRPr>
            </a:p>
          </p:txBody>
        </p:sp>
        <p:sp>
          <p:nvSpPr>
            <p:cNvPr id="14" name="ZoneTexte 13"/>
            <p:cNvSpPr txBox="1"/>
            <p:nvPr/>
          </p:nvSpPr>
          <p:spPr>
            <a:xfrm>
              <a:off x="6372200" y="1125669"/>
              <a:ext cx="756084" cy="367313"/>
            </a:xfrm>
            <a:prstGeom prst="rect">
              <a:avLst/>
            </a:prstGeom>
            <a:noFill/>
          </p:spPr>
          <p:txBody>
            <a:bodyPr wrap="square" rtlCol="0">
              <a:spAutoFit/>
            </a:bodyPr>
            <a:lstStyle/>
            <a:p>
              <a:r>
                <a:rPr lang="en-US" sz="1400" b="1" dirty="0" smtClean="0">
                  <a:solidFill>
                    <a:srgbClr val="FF0000"/>
                  </a:solidFill>
                </a:rPr>
                <a:t>Total </a:t>
              </a:r>
              <a:r>
                <a:rPr lang="en-US" sz="1400" b="1" dirty="0" err="1" smtClean="0">
                  <a:solidFill>
                    <a:srgbClr val="FF0000"/>
                  </a:solidFill>
                </a:rPr>
                <a:t>P</a:t>
              </a:r>
              <a:r>
                <a:rPr lang="en-US" sz="1400" b="1" baseline="-25000" dirty="0" err="1" smtClean="0">
                  <a:solidFill>
                    <a:srgbClr val="FF0000"/>
                  </a:solidFill>
                </a:rPr>
                <a:t>r</a:t>
              </a:r>
              <a:r>
                <a:rPr lang="en-US" sz="1400" b="1" dirty="0" smtClean="0">
                  <a:solidFill>
                    <a:srgbClr val="FF0000"/>
                  </a:solidFill>
                </a:rPr>
                <a:t> </a:t>
              </a:r>
              <a:endParaRPr lang="en-US" sz="1400" b="1" dirty="0">
                <a:solidFill>
                  <a:srgbClr val="FF0000"/>
                </a:solidFill>
              </a:endParaRPr>
            </a:p>
          </p:txBody>
        </p:sp>
        <p:sp>
          <p:nvSpPr>
            <p:cNvPr id="10" name="ZoneTexte 9"/>
            <p:cNvSpPr txBox="1"/>
            <p:nvPr/>
          </p:nvSpPr>
          <p:spPr>
            <a:xfrm>
              <a:off x="8154112" y="4835102"/>
              <a:ext cx="864096" cy="404043"/>
            </a:xfrm>
            <a:prstGeom prst="rect">
              <a:avLst/>
            </a:prstGeom>
            <a:noFill/>
          </p:spPr>
          <p:txBody>
            <a:bodyPr wrap="square" rtlCol="0">
              <a:spAutoFit/>
            </a:bodyPr>
            <a:lstStyle/>
            <a:p>
              <a:r>
                <a:rPr lang="en-US" sz="1600" dirty="0" smtClean="0"/>
                <a:t>tan(</a:t>
              </a:r>
              <a:r>
                <a:rPr lang="en-US" sz="1600" dirty="0" smtClean="0">
                  <a:sym typeface="Symbol"/>
                </a:rPr>
                <a:t></a:t>
              </a:r>
              <a:r>
                <a:rPr lang="en-US" sz="1600" dirty="0" smtClean="0"/>
                <a:t>)</a:t>
              </a:r>
              <a:endParaRPr lang="en-US" sz="1600" dirty="0"/>
            </a:p>
          </p:txBody>
        </p:sp>
      </p:grpSp>
      <p:sp>
        <p:nvSpPr>
          <p:cNvPr id="16" name="Rectangle 15"/>
          <p:cNvSpPr/>
          <p:nvPr/>
        </p:nvSpPr>
        <p:spPr>
          <a:xfrm>
            <a:off x="8028384" y="3929815"/>
            <a:ext cx="216596" cy="368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ZoneTexte 19"/>
          <p:cNvSpPr txBox="1"/>
          <p:nvPr/>
        </p:nvSpPr>
        <p:spPr>
          <a:xfrm>
            <a:off x="1547664" y="4322280"/>
            <a:ext cx="6048672" cy="554832"/>
          </a:xfrm>
          <a:prstGeom prst="rect">
            <a:avLst/>
          </a:prstGeom>
          <a:noFill/>
        </p:spPr>
        <p:txBody>
          <a:bodyPr wrap="square" rtlCol="0">
            <a:spAutoFit/>
          </a:bodyPr>
          <a:lstStyle/>
          <a:p>
            <a:pPr algn="ctr">
              <a:lnSpc>
                <a:spcPts val="1800"/>
              </a:lnSpc>
            </a:pPr>
            <a:r>
              <a:rPr lang="en-US" dirty="0" smtClean="0">
                <a:solidFill>
                  <a:srgbClr val="0000FF"/>
                </a:solidFill>
              </a:rPr>
              <a:t>As the tuners are much too slow, we cannot tune both </a:t>
            </a:r>
            <a:r>
              <a:rPr lang="en-US" dirty="0" smtClean="0">
                <a:solidFill>
                  <a:srgbClr val="0000FF"/>
                </a:solidFill>
              </a:rPr>
              <a:t>cases </a:t>
            </a:r>
            <a:endParaRPr lang="en-US" dirty="0" smtClean="0">
              <a:solidFill>
                <a:srgbClr val="0000FF"/>
              </a:solidFill>
            </a:endParaRPr>
          </a:p>
          <a:p>
            <a:pPr algn="ctr">
              <a:lnSpc>
                <a:spcPts val="1800"/>
              </a:lnSpc>
            </a:pPr>
            <a:r>
              <a:rPr lang="en-US" sz="1600" dirty="0" smtClean="0">
                <a:solidFill>
                  <a:srgbClr val="0000FF"/>
                </a:solidFill>
                <a:sym typeface="Wingdings" panose="05000000000000000000" pitchFamily="2" charset="2"/>
              </a:rPr>
              <a:t></a:t>
            </a:r>
            <a:r>
              <a:rPr lang="en-US" dirty="0" smtClean="0">
                <a:solidFill>
                  <a:srgbClr val="0000FF"/>
                </a:solidFill>
                <a:sym typeface="Wingdings" panose="05000000000000000000" pitchFamily="2" charset="2"/>
              </a:rPr>
              <a:t> Free to c</a:t>
            </a:r>
            <a:r>
              <a:rPr lang="en-US" dirty="0" smtClean="0">
                <a:solidFill>
                  <a:srgbClr val="0000FF"/>
                </a:solidFill>
              </a:rPr>
              <a:t>hoose the tuning angle </a:t>
            </a:r>
            <a:r>
              <a:rPr lang="en-US" dirty="0" smtClean="0">
                <a:solidFill>
                  <a:srgbClr val="0000FF"/>
                </a:solidFill>
                <a:sym typeface="Symbol"/>
              </a:rPr>
              <a:t></a:t>
            </a:r>
            <a:r>
              <a:rPr lang="en-US" dirty="0" smtClean="0">
                <a:solidFill>
                  <a:srgbClr val="0000FF"/>
                </a:solidFill>
              </a:rPr>
              <a:t> for the best compromise </a:t>
            </a:r>
            <a:endParaRPr lang="en-US" dirty="0">
              <a:solidFill>
                <a:srgbClr val="0000FF"/>
              </a:solidFill>
            </a:endParaRPr>
          </a:p>
        </p:txBody>
      </p:sp>
      <p:sp>
        <p:nvSpPr>
          <p:cNvPr id="21" name="ZoneTexte 20"/>
          <p:cNvSpPr txBox="1"/>
          <p:nvPr/>
        </p:nvSpPr>
        <p:spPr>
          <a:xfrm>
            <a:off x="3064912" y="899342"/>
            <a:ext cx="1170416" cy="307777"/>
          </a:xfrm>
          <a:prstGeom prst="rect">
            <a:avLst/>
          </a:prstGeom>
          <a:noFill/>
        </p:spPr>
        <p:txBody>
          <a:bodyPr wrap="square" rtlCol="0">
            <a:spAutoFit/>
          </a:bodyPr>
          <a:lstStyle/>
          <a:p>
            <a:r>
              <a:rPr lang="fr-FR" sz="1400" b="1" dirty="0" smtClean="0">
                <a:solidFill>
                  <a:srgbClr val="FF0000"/>
                </a:solidFill>
              </a:rPr>
              <a:t>(CW + </a:t>
            </a:r>
            <a:r>
              <a:rPr lang="fr-FR" sz="1400" b="1" dirty="0" err="1" smtClean="0">
                <a:solidFill>
                  <a:srgbClr val="FF0000"/>
                </a:solidFill>
              </a:rPr>
              <a:t>peak</a:t>
            </a:r>
            <a:r>
              <a:rPr lang="fr-FR" sz="1400" b="1" dirty="0" smtClean="0">
                <a:solidFill>
                  <a:srgbClr val="FF0000"/>
                </a:solidFill>
              </a:rPr>
              <a:t>)</a:t>
            </a:r>
            <a:endParaRPr lang="fr-FR" sz="1400" b="1" dirty="0">
              <a:solidFill>
                <a:srgbClr val="FF0000"/>
              </a:solidFill>
            </a:endParaRPr>
          </a:p>
        </p:txBody>
      </p:sp>
      <p:sp>
        <p:nvSpPr>
          <p:cNvPr id="3" name="ZoneTexte 2"/>
          <p:cNvSpPr txBox="1"/>
          <p:nvPr/>
        </p:nvSpPr>
        <p:spPr>
          <a:xfrm>
            <a:off x="7092280" y="1366907"/>
            <a:ext cx="1061832" cy="646331"/>
          </a:xfrm>
          <a:prstGeom prst="rect">
            <a:avLst/>
          </a:prstGeom>
          <a:solidFill>
            <a:schemeClr val="bg2">
              <a:lumMod val="90000"/>
            </a:schemeClr>
          </a:solidFill>
          <a:ln>
            <a:solidFill>
              <a:schemeClr val="tx1"/>
            </a:solidFill>
          </a:ln>
        </p:spPr>
        <p:txBody>
          <a:bodyPr wrap="square" rtlCol="0">
            <a:spAutoFit/>
          </a:bodyPr>
          <a:lstStyle/>
          <a:p>
            <a:pPr algn="ctr"/>
            <a:r>
              <a:rPr lang="fr-FR" b="1" dirty="0" smtClean="0"/>
              <a:t>4 </a:t>
            </a:r>
            <a:r>
              <a:rPr lang="fr-FR" b="1" dirty="0" err="1" smtClean="0"/>
              <a:t>cavities</a:t>
            </a:r>
            <a:endParaRPr lang="fr-FR" b="1" dirty="0" smtClean="0"/>
          </a:p>
          <a:p>
            <a:pPr algn="ctr"/>
            <a:r>
              <a:rPr lang="fr-FR" b="1" dirty="0">
                <a:latin typeface="Symbol" panose="05050102010706020507" pitchFamily="18" charset="2"/>
              </a:rPr>
              <a:t>b</a:t>
            </a:r>
            <a:r>
              <a:rPr lang="fr-FR" b="1" dirty="0" smtClean="0"/>
              <a:t> = 4</a:t>
            </a:r>
            <a:endParaRPr lang="fr-FR" b="1" dirty="0"/>
          </a:p>
        </p:txBody>
      </p:sp>
      <p:cxnSp>
        <p:nvCxnSpPr>
          <p:cNvPr id="7" name="Connecteur droit 6"/>
          <p:cNvCxnSpPr/>
          <p:nvPr/>
        </p:nvCxnSpPr>
        <p:spPr>
          <a:xfrm flipV="1">
            <a:off x="5175496" y="1400760"/>
            <a:ext cx="0" cy="2608578"/>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3365866" y="1391235"/>
            <a:ext cx="0" cy="26268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V="1">
            <a:off x="4769925" y="1424057"/>
            <a:ext cx="0" cy="2593541"/>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11560" y="622444"/>
            <a:ext cx="144016" cy="363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323528" y="620688"/>
            <a:ext cx="1008112" cy="338554"/>
          </a:xfrm>
          <a:prstGeom prst="rect">
            <a:avLst/>
          </a:prstGeom>
          <a:noFill/>
        </p:spPr>
        <p:txBody>
          <a:bodyPr wrap="square" rtlCol="0">
            <a:spAutoFit/>
          </a:bodyPr>
          <a:lstStyle/>
          <a:p>
            <a:r>
              <a:rPr lang="fr-FR" sz="1600" dirty="0" smtClean="0"/>
              <a:t>P [kW]</a:t>
            </a:r>
            <a:endParaRPr lang="fr-FR" sz="1600" dirty="0"/>
          </a:p>
        </p:txBody>
      </p:sp>
      <p:graphicFrame>
        <p:nvGraphicFramePr>
          <p:cNvPr id="26" name="Tableau 25"/>
          <p:cNvGraphicFramePr>
            <a:graphicFrameLocks noGrp="1"/>
          </p:cNvGraphicFramePr>
          <p:nvPr>
            <p:extLst>
              <p:ext uri="{D42A27DB-BD31-4B8C-83A1-F6EECF244321}">
                <p14:modId xmlns:p14="http://schemas.microsoft.com/office/powerpoint/2010/main" val="1687333535"/>
              </p:ext>
            </p:extLst>
          </p:nvPr>
        </p:nvGraphicFramePr>
        <p:xfrm>
          <a:off x="1547664" y="4941168"/>
          <a:ext cx="6096000" cy="1706880"/>
        </p:xfrm>
        <a:graphic>
          <a:graphicData uri="http://schemas.openxmlformats.org/drawingml/2006/table">
            <a:tbl>
              <a:tblPr firstRow="1" bandRow="1">
                <a:tableStyleId>{5C22544A-7EE6-4342-B048-85BDC9FD1C3A}</a:tableStyleId>
              </a:tblPr>
              <a:tblGrid>
                <a:gridCol w="959768"/>
                <a:gridCol w="936104"/>
                <a:gridCol w="1080120"/>
                <a:gridCol w="1512168"/>
                <a:gridCol w="1607840"/>
              </a:tblGrid>
              <a:tr h="324036">
                <a:tc>
                  <a:txBody>
                    <a:bodyPr/>
                    <a:lstStyle/>
                    <a:p>
                      <a:pPr algn="ctr"/>
                      <a:r>
                        <a:rPr lang="fr-FR" dirty="0" smtClean="0"/>
                        <a:t>tan (</a:t>
                      </a:r>
                      <a:r>
                        <a:rPr lang="fr-FR" dirty="0" smtClean="0">
                          <a:sym typeface="Symbol"/>
                        </a:rPr>
                        <a:t>)</a:t>
                      </a:r>
                      <a:endParaRPr lang="fr-FR" dirty="0"/>
                    </a:p>
                  </a:txBody>
                  <a:tcPr/>
                </a:tc>
                <a:tc>
                  <a:txBody>
                    <a:bodyPr/>
                    <a:lstStyle/>
                    <a:p>
                      <a:pPr algn="ctr"/>
                      <a:r>
                        <a:rPr lang="fr-FR" dirty="0" smtClean="0"/>
                        <a:t>CW P</a:t>
                      </a:r>
                      <a:r>
                        <a:rPr lang="fr-FR" baseline="-25000" dirty="0" smtClean="0"/>
                        <a:t>i</a:t>
                      </a:r>
                      <a:endParaRPr lang="fr-FR" baseline="-25000" dirty="0"/>
                    </a:p>
                  </a:txBody>
                  <a:tcPr/>
                </a:tc>
                <a:tc>
                  <a:txBody>
                    <a:bodyPr/>
                    <a:lstStyle/>
                    <a:p>
                      <a:pPr algn="ctr"/>
                      <a:r>
                        <a:rPr lang="fr-FR" dirty="0" smtClean="0"/>
                        <a:t>CW P</a:t>
                      </a:r>
                      <a:r>
                        <a:rPr lang="fr-FR" baseline="-25000" dirty="0" smtClean="0"/>
                        <a:t>r</a:t>
                      </a:r>
                      <a:endParaRPr lang="fr-FR" baseline="-25000" dirty="0"/>
                    </a:p>
                  </a:txBody>
                  <a:tcPr/>
                </a:tc>
                <a:tc>
                  <a:txBody>
                    <a:bodyPr/>
                    <a:lstStyle/>
                    <a:p>
                      <a:pPr algn="ctr"/>
                      <a:r>
                        <a:rPr lang="fr-FR" dirty="0" smtClean="0"/>
                        <a:t>CW + </a:t>
                      </a:r>
                      <a:r>
                        <a:rPr lang="fr-FR" dirty="0" err="1" smtClean="0"/>
                        <a:t>peak</a:t>
                      </a:r>
                      <a:r>
                        <a:rPr lang="fr-FR" dirty="0" smtClean="0"/>
                        <a:t> P</a:t>
                      </a:r>
                      <a:r>
                        <a:rPr lang="fr-FR" baseline="-25000" dirty="0" smtClean="0"/>
                        <a:t>i</a:t>
                      </a:r>
                      <a:endParaRPr lang="fr-FR" baseline="-25000" dirty="0"/>
                    </a:p>
                  </a:txBody>
                  <a:tcPr/>
                </a:tc>
                <a:tc>
                  <a:txBody>
                    <a:bodyPr/>
                    <a:lstStyle/>
                    <a:p>
                      <a:pPr algn="ctr"/>
                      <a:r>
                        <a:rPr lang="fr-FR" dirty="0" smtClean="0"/>
                        <a:t>CW + </a:t>
                      </a:r>
                      <a:r>
                        <a:rPr lang="fr-FR" dirty="0" err="1" smtClean="0"/>
                        <a:t>peak</a:t>
                      </a:r>
                      <a:r>
                        <a:rPr lang="fr-FR" dirty="0" smtClean="0"/>
                        <a:t> P</a:t>
                      </a:r>
                      <a:r>
                        <a:rPr lang="fr-FR" baseline="-25000" dirty="0" smtClean="0"/>
                        <a:t>r</a:t>
                      </a:r>
                      <a:endParaRPr lang="fr-FR" baseline="-25000" dirty="0"/>
                    </a:p>
                  </a:txBody>
                  <a:tcPr/>
                </a:tc>
              </a:tr>
              <a:tr h="297033">
                <a:tc>
                  <a:txBody>
                    <a:bodyPr/>
                    <a:lstStyle/>
                    <a:p>
                      <a:pPr algn="ctr"/>
                      <a:r>
                        <a:rPr lang="fr-FR" sz="1600" b="1" dirty="0" smtClean="0">
                          <a:solidFill>
                            <a:srgbClr val="0000FF"/>
                          </a:solidFill>
                        </a:rPr>
                        <a:t>2.5</a:t>
                      </a:r>
                      <a:endParaRPr lang="fr-FR" sz="1600" b="1" dirty="0">
                        <a:solidFill>
                          <a:srgbClr val="0000FF"/>
                        </a:solidFill>
                      </a:endParaRPr>
                    </a:p>
                  </a:txBody>
                  <a:tcPr/>
                </a:tc>
                <a:tc>
                  <a:txBody>
                    <a:bodyPr/>
                    <a:lstStyle/>
                    <a:p>
                      <a:pPr algn="ctr"/>
                      <a:r>
                        <a:rPr lang="fr-FR" sz="1600" b="1" dirty="0" smtClean="0">
                          <a:solidFill>
                            <a:srgbClr val="0000FF"/>
                          </a:solidFill>
                        </a:rPr>
                        <a:t>78.5</a:t>
                      </a:r>
                      <a:endParaRPr lang="fr-FR" sz="1600" b="1" dirty="0">
                        <a:solidFill>
                          <a:srgbClr val="0000FF"/>
                        </a:solidFill>
                      </a:endParaRPr>
                    </a:p>
                  </a:txBody>
                  <a:tcPr/>
                </a:tc>
                <a:tc>
                  <a:txBody>
                    <a:bodyPr/>
                    <a:lstStyle/>
                    <a:p>
                      <a:pPr algn="ctr"/>
                      <a:r>
                        <a:rPr lang="fr-FR" sz="1600" b="1" dirty="0" smtClean="0">
                          <a:solidFill>
                            <a:srgbClr val="0000FF"/>
                          </a:solidFill>
                        </a:rPr>
                        <a:t>1.7 (min)</a:t>
                      </a:r>
                      <a:endParaRPr lang="fr-FR" sz="1600" b="1" dirty="0">
                        <a:solidFill>
                          <a:srgbClr val="0000FF"/>
                        </a:solidFill>
                      </a:endParaRPr>
                    </a:p>
                  </a:txBody>
                  <a:tcPr/>
                </a:tc>
                <a:tc>
                  <a:txBody>
                    <a:bodyPr/>
                    <a:lstStyle/>
                    <a:p>
                      <a:pPr algn="ctr"/>
                      <a:r>
                        <a:rPr lang="fr-FR" sz="1600" b="1" dirty="0" smtClean="0">
                          <a:solidFill>
                            <a:srgbClr val="0000FF"/>
                          </a:solidFill>
                        </a:rPr>
                        <a:t>139</a:t>
                      </a:r>
                      <a:endParaRPr lang="fr-FR" sz="1600" b="1" dirty="0">
                        <a:solidFill>
                          <a:srgbClr val="0000FF"/>
                        </a:solidFill>
                      </a:endParaRPr>
                    </a:p>
                  </a:txBody>
                  <a:tcPr/>
                </a:tc>
                <a:tc>
                  <a:txBody>
                    <a:bodyPr/>
                    <a:lstStyle/>
                    <a:p>
                      <a:pPr algn="ctr"/>
                      <a:r>
                        <a:rPr lang="fr-FR" sz="1600" b="1" dirty="0" smtClean="0">
                          <a:solidFill>
                            <a:srgbClr val="0000FF"/>
                          </a:solidFill>
                        </a:rPr>
                        <a:t>21</a:t>
                      </a:r>
                      <a:endParaRPr lang="fr-FR" sz="1600" b="1" dirty="0">
                        <a:solidFill>
                          <a:srgbClr val="0000FF"/>
                        </a:solidFill>
                      </a:endParaRPr>
                    </a:p>
                  </a:txBody>
                  <a:tcPr/>
                </a:tc>
              </a:tr>
              <a:tr h="297033">
                <a:tc>
                  <a:txBody>
                    <a:bodyPr/>
                    <a:lstStyle/>
                    <a:p>
                      <a:pPr algn="ctr"/>
                      <a:r>
                        <a:rPr lang="fr-FR" sz="1600" b="1" dirty="0" smtClean="0"/>
                        <a:t>2.35</a:t>
                      </a:r>
                      <a:endParaRPr lang="fr-FR" sz="1600" b="1" dirty="0"/>
                    </a:p>
                  </a:txBody>
                  <a:tcPr>
                    <a:solidFill>
                      <a:srgbClr val="92D050"/>
                    </a:solidFill>
                  </a:tcPr>
                </a:tc>
                <a:tc>
                  <a:txBody>
                    <a:bodyPr/>
                    <a:lstStyle/>
                    <a:p>
                      <a:pPr algn="ctr"/>
                      <a:r>
                        <a:rPr lang="fr-FR" sz="1600" b="1" dirty="0" smtClean="0"/>
                        <a:t>79</a:t>
                      </a:r>
                      <a:endParaRPr lang="fr-FR" sz="1600" b="1" dirty="0"/>
                    </a:p>
                  </a:txBody>
                  <a:tcPr>
                    <a:solidFill>
                      <a:srgbClr val="92D050"/>
                    </a:solidFill>
                  </a:tcPr>
                </a:tc>
                <a:tc>
                  <a:txBody>
                    <a:bodyPr/>
                    <a:lstStyle/>
                    <a:p>
                      <a:pPr algn="ctr"/>
                      <a:r>
                        <a:rPr lang="fr-FR" sz="1600" b="1" dirty="0" smtClean="0"/>
                        <a:t>2</a:t>
                      </a:r>
                      <a:endParaRPr lang="fr-FR" sz="1600" b="1" dirty="0"/>
                    </a:p>
                  </a:txBody>
                  <a:tcPr>
                    <a:solidFill>
                      <a:srgbClr val="92D050"/>
                    </a:solidFill>
                  </a:tcPr>
                </a:tc>
                <a:tc>
                  <a:txBody>
                    <a:bodyPr/>
                    <a:lstStyle/>
                    <a:p>
                      <a:pPr algn="ctr"/>
                      <a:r>
                        <a:rPr lang="fr-FR" sz="1600" b="1" dirty="0" smtClean="0"/>
                        <a:t>135</a:t>
                      </a:r>
                      <a:endParaRPr lang="fr-FR" sz="1600" b="1" dirty="0"/>
                    </a:p>
                  </a:txBody>
                  <a:tcPr>
                    <a:solidFill>
                      <a:srgbClr val="92D050"/>
                    </a:solidFill>
                  </a:tcPr>
                </a:tc>
                <a:tc>
                  <a:txBody>
                    <a:bodyPr/>
                    <a:lstStyle/>
                    <a:p>
                      <a:pPr algn="ctr"/>
                      <a:r>
                        <a:rPr lang="fr-FR" sz="1600" b="1" dirty="0" smtClean="0"/>
                        <a:t>17</a:t>
                      </a:r>
                      <a:endParaRPr lang="fr-FR" sz="1600" b="1" dirty="0"/>
                    </a:p>
                  </a:txBody>
                  <a:tcPr>
                    <a:solidFill>
                      <a:srgbClr val="92D050"/>
                    </a:solidFill>
                  </a:tcPr>
                </a:tc>
              </a:tr>
              <a:tr h="297033">
                <a:tc>
                  <a:txBody>
                    <a:bodyPr/>
                    <a:lstStyle/>
                    <a:p>
                      <a:pPr algn="ctr"/>
                      <a:r>
                        <a:rPr lang="fr-FR" sz="1600" b="1" dirty="0" smtClean="0"/>
                        <a:t>2.25</a:t>
                      </a:r>
                      <a:endParaRPr lang="fr-FR" sz="1600" b="1" dirty="0"/>
                    </a:p>
                  </a:txBody>
                  <a:tcPr/>
                </a:tc>
                <a:tc>
                  <a:txBody>
                    <a:bodyPr/>
                    <a:lstStyle/>
                    <a:p>
                      <a:pPr algn="ctr"/>
                      <a:r>
                        <a:rPr lang="fr-FR" sz="1600" b="1" dirty="0" smtClean="0"/>
                        <a:t>80</a:t>
                      </a:r>
                      <a:endParaRPr lang="fr-FR" sz="1600" b="1" dirty="0"/>
                    </a:p>
                  </a:txBody>
                  <a:tcPr/>
                </a:tc>
                <a:tc>
                  <a:txBody>
                    <a:bodyPr/>
                    <a:lstStyle/>
                    <a:p>
                      <a:pPr algn="ctr"/>
                      <a:r>
                        <a:rPr lang="fr-FR" sz="1600" b="1" dirty="0" smtClean="0"/>
                        <a:t>3</a:t>
                      </a:r>
                      <a:endParaRPr lang="fr-FR" sz="1600" b="1" dirty="0"/>
                    </a:p>
                  </a:txBody>
                  <a:tcPr/>
                </a:tc>
                <a:tc>
                  <a:txBody>
                    <a:bodyPr/>
                    <a:lstStyle/>
                    <a:p>
                      <a:pPr algn="ctr"/>
                      <a:r>
                        <a:rPr lang="fr-FR" sz="1600" b="1" dirty="0" smtClean="0"/>
                        <a:t>133</a:t>
                      </a:r>
                      <a:endParaRPr lang="fr-FR" sz="1600" b="1" dirty="0"/>
                    </a:p>
                  </a:txBody>
                  <a:tcPr/>
                </a:tc>
                <a:tc>
                  <a:txBody>
                    <a:bodyPr/>
                    <a:lstStyle/>
                    <a:p>
                      <a:pPr algn="ctr"/>
                      <a:r>
                        <a:rPr lang="fr-FR" sz="1600" b="1" dirty="0" smtClean="0"/>
                        <a:t>15</a:t>
                      </a:r>
                      <a:endParaRPr lang="fr-FR" sz="1600" b="1" dirty="0"/>
                    </a:p>
                  </a:txBody>
                  <a:tcPr/>
                </a:tc>
              </a:tr>
              <a:tr h="297033">
                <a:tc>
                  <a:txBody>
                    <a:bodyPr/>
                    <a:lstStyle/>
                    <a:p>
                      <a:pPr algn="ctr"/>
                      <a:r>
                        <a:rPr lang="fr-FR" sz="1600" b="1" dirty="0" smtClean="0">
                          <a:solidFill>
                            <a:srgbClr val="FF0000"/>
                          </a:solidFill>
                        </a:rPr>
                        <a:t>1.9</a:t>
                      </a:r>
                      <a:endParaRPr lang="fr-FR" sz="1600" b="1" dirty="0">
                        <a:solidFill>
                          <a:srgbClr val="FF0000"/>
                        </a:solidFill>
                      </a:endParaRPr>
                    </a:p>
                  </a:txBody>
                  <a:tcPr/>
                </a:tc>
                <a:tc>
                  <a:txBody>
                    <a:bodyPr/>
                    <a:lstStyle/>
                    <a:p>
                      <a:pPr algn="ctr"/>
                      <a:r>
                        <a:rPr lang="fr-FR" sz="1600" b="1" dirty="0" smtClean="0">
                          <a:solidFill>
                            <a:srgbClr val="FF0000"/>
                          </a:solidFill>
                        </a:rPr>
                        <a:t>86</a:t>
                      </a:r>
                      <a:endParaRPr lang="fr-FR" sz="1600" b="1" dirty="0">
                        <a:solidFill>
                          <a:srgbClr val="FF0000"/>
                        </a:solidFill>
                      </a:endParaRPr>
                    </a:p>
                  </a:txBody>
                  <a:tcPr/>
                </a:tc>
                <a:tc>
                  <a:txBody>
                    <a:bodyPr/>
                    <a:lstStyle/>
                    <a:p>
                      <a:pPr algn="ctr"/>
                      <a:r>
                        <a:rPr lang="fr-FR" sz="1600" b="1" dirty="0" smtClean="0">
                          <a:solidFill>
                            <a:srgbClr val="FF0000"/>
                          </a:solidFill>
                        </a:rPr>
                        <a:t>9</a:t>
                      </a:r>
                      <a:endParaRPr lang="fr-FR" sz="1600" b="1" dirty="0">
                        <a:solidFill>
                          <a:srgbClr val="FF0000"/>
                        </a:solidFill>
                      </a:endParaRPr>
                    </a:p>
                  </a:txBody>
                  <a:tcPr/>
                </a:tc>
                <a:tc>
                  <a:txBody>
                    <a:bodyPr/>
                    <a:lstStyle/>
                    <a:p>
                      <a:pPr algn="ctr"/>
                      <a:r>
                        <a:rPr lang="fr-FR" sz="1600" b="1" dirty="0" smtClean="0">
                          <a:solidFill>
                            <a:srgbClr val="FF0000"/>
                          </a:solidFill>
                        </a:rPr>
                        <a:t>130</a:t>
                      </a:r>
                      <a:endParaRPr lang="fr-FR" sz="1600" b="1" dirty="0">
                        <a:solidFill>
                          <a:srgbClr val="FF0000"/>
                        </a:solidFill>
                      </a:endParaRPr>
                    </a:p>
                  </a:txBody>
                  <a:tcPr/>
                </a:tc>
                <a:tc>
                  <a:txBody>
                    <a:bodyPr/>
                    <a:lstStyle/>
                    <a:p>
                      <a:pPr algn="ctr"/>
                      <a:r>
                        <a:rPr lang="fr-FR" sz="1600" b="1" dirty="0" smtClean="0">
                          <a:solidFill>
                            <a:srgbClr val="FF0000"/>
                          </a:solidFill>
                        </a:rPr>
                        <a:t>12 (min)</a:t>
                      </a:r>
                      <a:endParaRPr lang="fr-FR" sz="1600" b="1" dirty="0">
                        <a:solidFill>
                          <a:srgbClr val="FF0000"/>
                        </a:solidFill>
                      </a:endParaRPr>
                    </a:p>
                  </a:txBody>
                  <a:tcPr/>
                </a:tc>
              </a:tr>
            </a:tbl>
          </a:graphicData>
        </a:graphic>
      </p:graphicFrame>
      <p:sp>
        <p:nvSpPr>
          <p:cNvPr id="31" name="Flèche droite 30"/>
          <p:cNvSpPr/>
          <p:nvPr/>
        </p:nvSpPr>
        <p:spPr>
          <a:xfrm>
            <a:off x="1259632" y="5373216"/>
            <a:ext cx="144016" cy="216024"/>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lèche droite 31"/>
          <p:cNvSpPr/>
          <p:nvPr/>
        </p:nvSpPr>
        <p:spPr>
          <a:xfrm>
            <a:off x="1259632" y="6381328"/>
            <a:ext cx="144016"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1187624" y="5301208"/>
            <a:ext cx="28803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lèche droite 33"/>
          <p:cNvSpPr/>
          <p:nvPr/>
        </p:nvSpPr>
        <p:spPr>
          <a:xfrm>
            <a:off x="1259632" y="5661248"/>
            <a:ext cx="144016" cy="216024"/>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1187624" y="6237312"/>
            <a:ext cx="28803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9179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1" grpId="0" animBg="1"/>
      <p:bldP spid="32" grpId="0" animBg="1"/>
      <p:bldP spid="33" grpId="0" animBg="1"/>
      <p:bldP spid="3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77621" y="148570"/>
            <a:ext cx="5314659" cy="400110"/>
          </a:xfrm>
          <a:prstGeom prst="rect">
            <a:avLst/>
          </a:prstGeom>
          <a:noFill/>
        </p:spPr>
        <p:txBody>
          <a:bodyPr wrap="square" rtlCol="0">
            <a:spAutoFit/>
          </a:bodyPr>
          <a:lstStyle/>
          <a:p>
            <a:r>
              <a:rPr lang="en-US" sz="2000" b="1" dirty="0" smtClean="0"/>
              <a:t>Longitudinal injection feasibility tests on SOLEIL </a:t>
            </a:r>
            <a:endParaRPr lang="en-US" sz="2000" b="1" dirty="0"/>
          </a:p>
        </p:txBody>
      </p:sp>
      <p:sp>
        <p:nvSpPr>
          <p:cNvPr id="3" name="ZoneTexte 2"/>
          <p:cNvSpPr txBox="1"/>
          <p:nvPr/>
        </p:nvSpPr>
        <p:spPr>
          <a:xfrm>
            <a:off x="251520" y="627881"/>
            <a:ext cx="8712968" cy="2131353"/>
          </a:xfrm>
          <a:prstGeom prst="rect">
            <a:avLst/>
          </a:prstGeom>
          <a:noFill/>
        </p:spPr>
        <p:txBody>
          <a:bodyPr wrap="square" rtlCol="0">
            <a:spAutoFit/>
          </a:bodyPr>
          <a:lstStyle/>
          <a:p>
            <a:r>
              <a:rPr lang="en-US" dirty="0"/>
              <a:t>Although the first computed results are quite promising, the feasibility of the </a:t>
            </a:r>
            <a:r>
              <a:rPr lang="en-US" dirty="0" smtClean="0"/>
              <a:t>long. injection </a:t>
            </a:r>
            <a:r>
              <a:rPr lang="en-US" dirty="0"/>
              <a:t>remains to be </a:t>
            </a:r>
            <a:r>
              <a:rPr lang="en-US" dirty="0" smtClean="0"/>
              <a:t>demonstrated </a:t>
            </a:r>
            <a:r>
              <a:rPr lang="en-US" sz="1600" dirty="0" smtClean="0">
                <a:sym typeface="Wingdings" panose="05000000000000000000" pitchFamily="2" charset="2"/>
              </a:rPr>
              <a:t></a:t>
            </a:r>
            <a:r>
              <a:rPr lang="en-US" dirty="0" smtClean="0">
                <a:sym typeface="Wingdings" panose="05000000000000000000" pitchFamily="2" charset="2"/>
              </a:rPr>
              <a:t> T</a:t>
            </a:r>
            <a:r>
              <a:rPr lang="en-US" dirty="0" smtClean="0"/>
              <a:t>ests </a:t>
            </a:r>
            <a:r>
              <a:rPr lang="en-US" dirty="0"/>
              <a:t>of the principle are planned </a:t>
            </a:r>
            <a:r>
              <a:rPr lang="en-US" dirty="0" smtClean="0"/>
              <a:t>in </a:t>
            </a:r>
            <a:r>
              <a:rPr lang="en-US" dirty="0"/>
              <a:t>the </a:t>
            </a:r>
            <a:r>
              <a:rPr lang="en-US" dirty="0" smtClean="0"/>
              <a:t>present machine.</a:t>
            </a:r>
          </a:p>
          <a:p>
            <a:pPr>
              <a:spcBef>
                <a:spcPts val="300"/>
              </a:spcBef>
            </a:pPr>
            <a:r>
              <a:rPr lang="en-US" dirty="0" smtClean="0">
                <a:solidFill>
                  <a:srgbClr val="0000FF"/>
                </a:solidFill>
              </a:rPr>
              <a:t>The present SOLEIL RF system, which consists in 2 </a:t>
            </a:r>
            <a:r>
              <a:rPr lang="en-US" dirty="0" err="1" smtClean="0">
                <a:solidFill>
                  <a:srgbClr val="0000FF"/>
                </a:solidFill>
              </a:rPr>
              <a:t>cryomodules</a:t>
            </a:r>
            <a:r>
              <a:rPr lang="en-US" dirty="0" smtClean="0">
                <a:solidFill>
                  <a:srgbClr val="0000FF"/>
                </a:solidFill>
              </a:rPr>
              <a:t>, each containing a pair of </a:t>
            </a:r>
            <a:r>
              <a:rPr lang="en-US" dirty="0" err="1" smtClean="0">
                <a:solidFill>
                  <a:srgbClr val="0000FF"/>
                </a:solidFill>
              </a:rPr>
              <a:t>sc</a:t>
            </a:r>
            <a:r>
              <a:rPr lang="en-US" dirty="0" smtClean="0">
                <a:solidFill>
                  <a:srgbClr val="0000FF"/>
                </a:solidFill>
              </a:rPr>
              <a:t> cavities, allows for separating the functions : two “active” cavities providing the CW voltage and power, the two others “passive” for the injection pulse (RF delayed by </a:t>
            </a:r>
            <a:r>
              <a:rPr lang="en-US" dirty="0" smtClean="0">
                <a:solidFill>
                  <a:srgbClr val="0000FF"/>
                </a:solidFill>
                <a:sym typeface="Symbol"/>
              </a:rPr>
              <a:t></a:t>
            </a:r>
            <a:r>
              <a:rPr lang="en-US" baseline="-25000" dirty="0" smtClean="0">
                <a:solidFill>
                  <a:srgbClr val="0000FF"/>
                </a:solidFill>
              </a:rPr>
              <a:t>s</a:t>
            </a:r>
            <a:r>
              <a:rPr lang="en-US" dirty="0" smtClean="0">
                <a:solidFill>
                  <a:srgbClr val="0000FF"/>
                </a:solidFill>
              </a:rPr>
              <a:t>). </a:t>
            </a:r>
            <a:r>
              <a:rPr lang="en-US" dirty="0" smtClean="0"/>
              <a:t>  </a:t>
            </a:r>
          </a:p>
          <a:p>
            <a:endParaRPr lang="en-US" sz="400" dirty="0" smtClean="0"/>
          </a:p>
          <a:p>
            <a:r>
              <a:rPr lang="en-US" dirty="0" smtClean="0"/>
              <a:t>This makes the test of feasibility with moderate beam loading (</a:t>
            </a:r>
            <a:r>
              <a:rPr lang="en-US" dirty="0" err="1" smtClean="0"/>
              <a:t>I</a:t>
            </a:r>
            <a:r>
              <a:rPr lang="en-US" baseline="-25000" dirty="0" err="1" smtClean="0"/>
              <a:t>beam</a:t>
            </a:r>
            <a:r>
              <a:rPr lang="en-US" dirty="0" smtClean="0"/>
              <a:t> &lt; 200 mA) quite easy from the RF point of view (almost no modification).</a:t>
            </a:r>
          </a:p>
        </p:txBody>
      </p:sp>
      <p:graphicFrame>
        <p:nvGraphicFramePr>
          <p:cNvPr id="4" name="Tableau 3"/>
          <p:cNvGraphicFramePr>
            <a:graphicFrameLocks noGrp="1"/>
          </p:cNvGraphicFramePr>
          <p:nvPr>
            <p:extLst>
              <p:ext uri="{D42A27DB-BD31-4B8C-83A1-F6EECF244321}">
                <p14:modId xmlns:p14="http://schemas.microsoft.com/office/powerpoint/2010/main" val="1300518148"/>
              </p:ext>
            </p:extLst>
          </p:nvPr>
        </p:nvGraphicFramePr>
        <p:xfrm>
          <a:off x="1328421" y="3805760"/>
          <a:ext cx="5712296" cy="1112520"/>
        </p:xfrm>
        <a:graphic>
          <a:graphicData uri="http://schemas.openxmlformats.org/drawingml/2006/table">
            <a:tbl>
              <a:tblPr firstRow="1" bandRow="1">
                <a:tableStyleId>{5C22544A-7EE6-4342-B048-85BDC9FD1C3A}</a:tableStyleId>
              </a:tblPr>
              <a:tblGrid>
                <a:gridCol w="1031776"/>
                <a:gridCol w="1080120"/>
                <a:gridCol w="1008112"/>
                <a:gridCol w="1296144"/>
                <a:gridCol w="1296144"/>
              </a:tblGrid>
              <a:tr h="370840">
                <a:tc>
                  <a:txBody>
                    <a:bodyPr/>
                    <a:lstStyle/>
                    <a:p>
                      <a:pPr algn="ctr"/>
                      <a:r>
                        <a:rPr lang="fr-FR" dirty="0" err="1" smtClean="0">
                          <a:latin typeface="+mn-lt"/>
                        </a:rPr>
                        <a:t>I</a:t>
                      </a:r>
                      <a:r>
                        <a:rPr lang="fr-FR" baseline="-25000" dirty="0" err="1" smtClean="0">
                          <a:latin typeface="+mn-lt"/>
                        </a:rPr>
                        <a:t>beam</a:t>
                      </a:r>
                      <a:r>
                        <a:rPr lang="fr-FR" baseline="-25000" dirty="0" smtClean="0">
                          <a:latin typeface="+mn-lt"/>
                        </a:rPr>
                        <a:t> </a:t>
                      </a:r>
                      <a:r>
                        <a:rPr lang="fr-FR" baseline="0" dirty="0" smtClean="0">
                          <a:latin typeface="+mn-lt"/>
                        </a:rPr>
                        <a:t>[A]</a:t>
                      </a:r>
                      <a:endParaRPr lang="fr-FR" baseline="-25000" dirty="0">
                        <a:latin typeface="+mn-lt"/>
                      </a:endParaRPr>
                    </a:p>
                  </a:txBody>
                  <a:tcPr>
                    <a:lnR w="571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P</a:t>
                      </a:r>
                      <a:r>
                        <a:rPr lang="fr-FR" baseline="-25000" dirty="0" smtClean="0"/>
                        <a:t>i</a:t>
                      </a:r>
                    </a:p>
                  </a:txBody>
                  <a:tcPr>
                    <a:lnL w="57150"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P</a:t>
                      </a:r>
                      <a:r>
                        <a:rPr lang="fr-FR" baseline="-25000" dirty="0" smtClean="0"/>
                        <a:t>r</a:t>
                      </a:r>
                    </a:p>
                  </a:txBody>
                  <a:tcPr>
                    <a:lnR w="571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P</a:t>
                      </a:r>
                      <a:r>
                        <a:rPr lang="fr-FR" baseline="-25000" dirty="0" smtClean="0"/>
                        <a:t>i</a:t>
                      </a:r>
                      <a:r>
                        <a:rPr lang="fr-FR" dirty="0" smtClean="0"/>
                        <a:t>  </a:t>
                      </a:r>
                    </a:p>
                  </a:txBody>
                  <a:tcPr>
                    <a:lnL w="57150"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P</a:t>
                      </a:r>
                      <a:r>
                        <a:rPr lang="fr-FR" baseline="-25000" dirty="0" smtClean="0"/>
                        <a:t>r</a:t>
                      </a:r>
                    </a:p>
                  </a:txBody>
                  <a:tcPr/>
                </a:tc>
              </a:tr>
              <a:tr h="370840">
                <a:tc>
                  <a:txBody>
                    <a:bodyPr/>
                    <a:lstStyle/>
                    <a:p>
                      <a:pPr algn="ctr"/>
                      <a:r>
                        <a:rPr lang="fr-FR" b="1" dirty="0" smtClean="0"/>
                        <a:t>0</a:t>
                      </a:r>
                      <a:endParaRPr lang="fr-FR" b="1" dirty="0"/>
                    </a:p>
                  </a:txBody>
                  <a:tcPr>
                    <a:lnR w="57150" cap="flat" cmpd="sng" algn="ctr">
                      <a:solidFill>
                        <a:schemeClr val="bg1"/>
                      </a:solidFill>
                      <a:prstDash val="solid"/>
                      <a:round/>
                      <a:headEnd type="none" w="med" len="med"/>
                      <a:tailEnd type="none" w="med" len="med"/>
                    </a:lnR>
                  </a:tcPr>
                </a:tc>
                <a:tc>
                  <a:txBody>
                    <a:bodyPr/>
                    <a:lstStyle/>
                    <a:p>
                      <a:pPr algn="ctr"/>
                      <a:r>
                        <a:rPr lang="fr-FR" b="1" dirty="0" smtClean="0"/>
                        <a:t>56</a:t>
                      </a:r>
                      <a:endParaRPr lang="fr-FR" b="1" dirty="0"/>
                    </a:p>
                  </a:txBody>
                  <a:tcPr>
                    <a:lnL w="57150" cap="flat" cmpd="sng" algn="ctr">
                      <a:solidFill>
                        <a:schemeClr val="bg1"/>
                      </a:solidFill>
                      <a:prstDash val="solid"/>
                      <a:round/>
                      <a:headEnd type="none" w="med" len="med"/>
                      <a:tailEnd type="none" w="med" len="med"/>
                    </a:lnL>
                  </a:tcPr>
                </a:tc>
                <a:tc>
                  <a:txBody>
                    <a:bodyPr/>
                    <a:lstStyle/>
                    <a:p>
                      <a:pPr algn="ctr"/>
                      <a:r>
                        <a:rPr lang="fr-FR" b="1" dirty="0" smtClean="0"/>
                        <a:t>56</a:t>
                      </a:r>
                      <a:endParaRPr lang="fr-FR" b="1" dirty="0"/>
                    </a:p>
                  </a:txBody>
                  <a:tcPr>
                    <a:lnR w="57150" cap="flat" cmpd="sng" algn="ctr">
                      <a:solidFill>
                        <a:schemeClr val="bg1"/>
                      </a:solidFill>
                      <a:prstDash val="solid"/>
                      <a:round/>
                      <a:headEnd type="none" w="med" len="med"/>
                      <a:tailEnd type="none" w="med" len="med"/>
                    </a:lnR>
                  </a:tcPr>
                </a:tc>
                <a:tc>
                  <a:txBody>
                    <a:bodyPr/>
                    <a:lstStyle/>
                    <a:p>
                      <a:pPr algn="ctr"/>
                      <a:r>
                        <a:rPr lang="fr-FR" b="1" dirty="0" smtClean="0">
                          <a:solidFill>
                            <a:srgbClr val="0000FF"/>
                          </a:solidFill>
                        </a:rPr>
                        <a:t>56</a:t>
                      </a:r>
                      <a:endParaRPr lang="fr-FR" b="1" dirty="0">
                        <a:solidFill>
                          <a:srgbClr val="0000FF"/>
                        </a:solidFill>
                      </a:endParaRPr>
                    </a:p>
                  </a:txBody>
                  <a:tcPr>
                    <a:lnL w="57150" cap="flat" cmpd="sng" algn="ctr">
                      <a:solidFill>
                        <a:schemeClr val="bg1"/>
                      </a:solidFill>
                      <a:prstDash val="solid"/>
                      <a:round/>
                      <a:headEnd type="none" w="med" len="med"/>
                      <a:tailEnd type="none" w="med" len="med"/>
                    </a:lnL>
                  </a:tcPr>
                </a:tc>
                <a:tc>
                  <a:txBody>
                    <a:bodyPr/>
                    <a:lstStyle/>
                    <a:p>
                      <a:pPr algn="ctr"/>
                      <a:r>
                        <a:rPr lang="fr-FR" b="1" dirty="0" smtClean="0">
                          <a:solidFill>
                            <a:srgbClr val="0000FF"/>
                          </a:solidFill>
                        </a:rPr>
                        <a:t>56</a:t>
                      </a:r>
                      <a:endParaRPr lang="fr-FR" b="1" dirty="0">
                        <a:solidFill>
                          <a:srgbClr val="0000FF"/>
                        </a:solidFill>
                      </a:endParaRPr>
                    </a:p>
                  </a:txBody>
                  <a:tcPr/>
                </a:tc>
              </a:tr>
              <a:tr h="370840">
                <a:tc>
                  <a:txBody>
                    <a:bodyPr/>
                    <a:lstStyle/>
                    <a:p>
                      <a:pPr algn="ctr"/>
                      <a:r>
                        <a:rPr lang="fr-FR" b="1" dirty="0" smtClean="0"/>
                        <a:t>0.2</a:t>
                      </a:r>
                      <a:endParaRPr lang="fr-FR" b="1" dirty="0"/>
                    </a:p>
                  </a:txBody>
                  <a:tcPr>
                    <a:lnR w="57150" cap="flat" cmpd="sng" algn="ctr">
                      <a:solidFill>
                        <a:schemeClr val="bg1"/>
                      </a:solidFill>
                      <a:prstDash val="solid"/>
                      <a:round/>
                      <a:headEnd type="none" w="med" len="med"/>
                      <a:tailEnd type="none" w="med" len="med"/>
                    </a:lnR>
                  </a:tcPr>
                </a:tc>
                <a:tc>
                  <a:txBody>
                    <a:bodyPr/>
                    <a:lstStyle/>
                    <a:p>
                      <a:pPr algn="ctr"/>
                      <a:r>
                        <a:rPr lang="fr-FR" b="1" dirty="0" smtClean="0"/>
                        <a:t>126</a:t>
                      </a:r>
                      <a:endParaRPr lang="fr-FR" b="1" dirty="0"/>
                    </a:p>
                  </a:txBody>
                  <a:tcPr>
                    <a:lnL w="57150" cap="flat" cmpd="sng" algn="ctr">
                      <a:solidFill>
                        <a:schemeClr val="bg1"/>
                      </a:solidFill>
                      <a:prstDash val="solid"/>
                      <a:round/>
                      <a:headEnd type="none" w="med" len="med"/>
                      <a:tailEnd type="none" w="med" len="med"/>
                    </a:lnL>
                  </a:tcPr>
                </a:tc>
                <a:tc>
                  <a:txBody>
                    <a:bodyPr/>
                    <a:lstStyle/>
                    <a:p>
                      <a:pPr algn="ctr"/>
                      <a:r>
                        <a:rPr lang="fr-FR" b="1" dirty="0" smtClean="0"/>
                        <a:t>14</a:t>
                      </a:r>
                      <a:endParaRPr lang="fr-FR" b="1" dirty="0"/>
                    </a:p>
                  </a:txBody>
                  <a:tcPr>
                    <a:lnR w="57150" cap="flat" cmpd="sng" algn="ctr">
                      <a:solidFill>
                        <a:schemeClr val="bg1"/>
                      </a:solidFill>
                      <a:prstDash val="solid"/>
                      <a:round/>
                      <a:headEnd type="none" w="med" len="med"/>
                      <a:tailEnd type="none" w="med" len="med"/>
                    </a:lnR>
                  </a:tcPr>
                </a:tc>
                <a:tc>
                  <a:txBody>
                    <a:bodyPr/>
                    <a:lstStyle/>
                    <a:p>
                      <a:pPr algn="ctr"/>
                      <a:r>
                        <a:rPr lang="fr-FR" b="1" dirty="0" smtClean="0">
                          <a:solidFill>
                            <a:srgbClr val="0000FF"/>
                          </a:solidFill>
                        </a:rPr>
                        <a:t>56</a:t>
                      </a:r>
                      <a:endParaRPr lang="fr-FR" b="1" dirty="0">
                        <a:solidFill>
                          <a:srgbClr val="0000FF"/>
                        </a:solidFill>
                      </a:endParaRPr>
                    </a:p>
                  </a:txBody>
                  <a:tcPr>
                    <a:lnL w="57150" cap="flat" cmpd="sng" algn="ctr">
                      <a:solidFill>
                        <a:schemeClr val="bg1"/>
                      </a:solidFill>
                      <a:prstDash val="solid"/>
                      <a:round/>
                      <a:headEnd type="none" w="med" len="med"/>
                      <a:tailEnd type="none" w="med" len="med"/>
                    </a:lnL>
                  </a:tcPr>
                </a:tc>
                <a:tc>
                  <a:txBody>
                    <a:bodyPr/>
                    <a:lstStyle/>
                    <a:p>
                      <a:pPr algn="ctr"/>
                      <a:r>
                        <a:rPr lang="fr-FR" b="1" dirty="0" smtClean="0">
                          <a:solidFill>
                            <a:srgbClr val="0000FF"/>
                          </a:solidFill>
                        </a:rPr>
                        <a:t>56</a:t>
                      </a:r>
                      <a:endParaRPr lang="fr-FR" b="1" dirty="0">
                        <a:solidFill>
                          <a:srgbClr val="0000FF"/>
                        </a:solidFill>
                      </a:endParaRPr>
                    </a:p>
                  </a:txBody>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737153298"/>
              </p:ext>
            </p:extLst>
          </p:nvPr>
        </p:nvGraphicFramePr>
        <p:xfrm>
          <a:off x="2360197" y="2917243"/>
          <a:ext cx="4680520" cy="853440"/>
        </p:xfrm>
        <a:graphic>
          <a:graphicData uri="http://schemas.openxmlformats.org/drawingml/2006/table">
            <a:tbl>
              <a:tblPr firstRow="1" bandRow="1">
                <a:tableStyleId>{5C22544A-7EE6-4342-B048-85BDC9FD1C3A}</a:tableStyleId>
              </a:tblPr>
              <a:tblGrid>
                <a:gridCol w="2088232"/>
                <a:gridCol w="2592288"/>
              </a:tblGrid>
              <a:tr h="120248">
                <a:tc>
                  <a:txBody>
                    <a:bodyPr/>
                    <a:lstStyle/>
                    <a:p>
                      <a:pPr algn="ctr">
                        <a:lnSpc>
                          <a:spcPts val="2000"/>
                        </a:lnSpc>
                      </a:pPr>
                      <a:r>
                        <a:rPr lang="fr-FR" baseline="0" dirty="0" smtClean="0"/>
                        <a:t>2 «</a:t>
                      </a:r>
                      <a:r>
                        <a:rPr lang="fr-FR" sz="800" baseline="0" dirty="0" smtClean="0"/>
                        <a:t> </a:t>
                      </a:r>
                      <a:r>
                        <a:rPr lang="fr-FR" baseline="0" dirty="0" smtClean="0"/>
                        <a:t>active</a:t>
                      </a:r>
                      <a:r>
                        <a:rPr lang="fr-FR" sz="800" baseline="0" dirty="0" smtClean="0"/>
                        <a:t> </a:t>
                      </a:r>
                      <a:r>
                        <a:rPr lang="fr-FR" baseline="0" dirty="0" smtClean="0"/>
                        <a:t>» </a:t>
                      </a:r>
                      <a:r>
                        <a:rPr lang="fr-FR" baseline="0" dirty="0" err="1" smtClean="0"/>
                        <a:t>cavities</a:t>
                      </a:r>
                      <a:endParaRPr lang="fr-FR" baseline="0" dirty="0" smtClean="0"/>
                    </a:p>
                    <a:p>
                      <a:pPr algn="ctr">
                        <a:lnSpc>
                          <a:spcPts val="2000"/>
                        </a:lnSpc>
                      </a:pPr>
                      <a:r>
                        <a:rPr lang="fr-FR" baseline="0" dirty="0" smtClean="0"/>
                        <a:t> 1 MV CW / </a:t>
                      </a:r>
                      <a:r>
                        <a:rPr lang="fr-FR" baseline="0" dirty="0" err="1" smtClean="0"/>
                        <a:t>cav</a:t>
                      </a:r>
                      <a:endParaRPr lang="fr-FR" baseline="0" dirty="0" smtClean="0"/>
                    </a:p>
                    <a:p>
                      <a:pPr algn="ctr">
                        <a:lnSpc>
                          <a:spcPts val="2000"/>
                        </a:lnSpc>
                      </a:pPr>
                      <a:r>
                        <a:rPr lang="fr-FR" baseline="0" dirty="0" err="1" smtClean="0"/>
                        <a:t>P</a:t>
                      </a:r>
                      <a:r>
                        <a:rPr lang="fr-FR" sz="2000" baseline="-20000" dirty="0" err="1" smtClean="0"/>
                        <a:t>cw</a:t>
                      </a:r>
                      <a:r>
                        <a:rPr lang="fr-FR" baseline="0" dirty="0" smtClean="0"/>
                        <a:t> [kW] / </a:t>
                      </a:r>
                      <a:r>
                        <a:rPr lang="fr-FR" baseline="0" dirty="0" err="1" smtClean="0"/>
                        <a:t>cav</a:t>
                      </a:r>
                      <a:endParaRPr lang="fr-FR" dirty="0"/>
                    </a:p>
                  </a:txBody>
                  <a:tcPr>
                    <a:lnR w="57150" cap="flat" cmpd="sng" algn="ctr">
                      <a:solidFill>
                        <a:schemeClr val="bg1"/>
                      </a:solidFill>
                      <a:prstDash val="solid"/>
                      <a:round/>
                      <a:headEnd type="none" w="med" len="med"/>
                      <a:tailEnd type="none" w="med" len="med"/>
                    </a:lnR>
                  </a:tcPr>
                </a:tc>
                <a:tc>
                  <a:txBody>
                    <a:bodyPr/>
                    <a:lstStyle/>
                    <a:p>
                      <a:pPr algn="ctr">
                        <a:lnSpc>
                          <a:spcPts val="2000"/>
                        </a:lnSpc>
                      </a:pPr>
                      <a:r>
                        <a:rPr lang="fr-FR" dirty="0" smtClean="0"/>
                        <a:t>2</a:t>
                      </a:r>
                      <a:r>
                        <a:rPr lang="fr-FR" baseline="0" dirty="0" smtClean="0"/>
                        <a:t> «</a:t>
                      </a:r>
                      <a:r>
                        <a:rPr lang="fr-FR" sz="800" baseline="0" dirty="0" smtClean="0"/>
                        <a:t> </a:t>
                      </a:r>
                      <a:r>
                        <a:rPr lang="fr-FR" baseline="0" dirty="0" smtClean="0"/>
                        <a:t>p</a:t>
                      </a:r>
                      <a:r>
                        <a:rPr lang="fr-FR" dirty="0" smtClean="0"/>
                        <a:t>assive</a:t>
                      </a:r>
                      <a:r>
                        <a:rPr lang="fr-FR" sz="800" dirty="0" smtClean="0"/>
                        <a:t> </a:t>
                      </a:r>
                      <a:r>
                        <a:rPr lang="fr-FR" dirty="0" smtClean="0"/>
                        <a:t>» </a:t>
                      </a:r>
                      <a:r>
                        <a:rPr lang="fr-FR" dirty="0" err="1" smtClean="0"/>
                        <a:t>cavities</a:t>
                      </a:r>
                      <a:r>
                        <a:rPr lang="fr-FR" dirty="0" smtClean="0"/>
                        <a:t> </a:t>
                      </a:r>
                    </a:p>
                    <a:p>
                      <a:pPr algn="ctr">
                        <a:lnSpc>
                          <a:spcPts val="2000"/>
                        </a:lnSpc>
                      </a:pPr>
                      <a:r>
                        <a:rPr lang="fr-FR" dirty="0" smtClean="0"/>
                        <a:t>1</a:t>
                      </a:r>
                      <a:r>
                        <a:rPr lang="fr-FR" baseline="0" dirty="0" smtClean="0"/>
                        <a:t> MV </a:t>
                      </a:r>
                      <a:r>
                        <a:rPr lang="fr-FR" baseline="0" dirty="0" err="1" smtClean="0"/>
                        <a:t>peak</a:t>
                      </a:r>
                      <a:r>
                        <a:rPr lang="fr-FR" baseline="0" dirty="0" smtClean="0"/>
                        <a:t> / </a:t>
                      </a:r>
                      <a:r>
                        <a:rPr lang="fr-FR" baseline="0" dirty="0" err="1" smtClean="0"/>
                        <a:t>cav</a:t>
                      </a:r>
                      <a:r>
                        <a:rPr lang="fr-FR" baseline="0" dirty="0" smtClean="0"/>
                        <a:t> </a:t>
                      </a:r>
                    </a:p>
                    <a:p>
                      <a:pPr algn="ctr">
                        <a:lnSpc>
                          <a:spcPts val="2000"/>
                        </a:lnSpc>
                      </a:pPr>
                      <a:r>
                        <a:rPr lang="fr-FR" baseline="0" dirty="0" err="1" smtClean="0"/>
                        <a:t>P</a:t>
                      </a:r>
                      <a:r>
                        <a:rPr lang="fr-FR" sz="2000" baseline="-20000" dirty="0" err="1" smtClean="0"/>
                        <a:t>peak</a:t>
                      </a:r>
                      <a:r>
                        <a:rPr lang="fr-FR" baseline="0" dirty="0" smtClean="0"/>
                        <a:t> [kW]  / </a:t>
                      </a:r>
                      <a:r>
                        <a:rPr lang="fr-FR" baseline="0" dirty="0" err="1" smtClean="0"/>
                        <a:t>cav</a:t>
                      </a:r>
                      <a:endParaRPr lang="fr-FR" dirty="0"/>
                    </a:p>
                  </a:txBody>
                  <a:tcPr>
                    <a:lnL w="57150" cap="flat" cmpd="sng" algn="ctr">
                      <a:solidFill>
                        <a:schemeClr val="bg1"/>
                      </a:solidFill>
                      <a:prstDash val="solid"/>
                      <a:round/>
                      <a:headEnd type="none" w="med" len="med"/>
                      <a:tailEnd type="none" w="med" len="med"/>
                    </a:lnL>
                  </a:tcPr>
                </a:tc>
              </a:tr>
            </a:tbl>
          </a:graphicData>
        </a:graphic>
      </p:graphicFrame>
      <p:grpSp>
        <p:nvGrpSpPr>
          <p:cNvPr id="6" name="Groupe 5"/>
          <p:cNvGrpSpPr/>
          <p:nvPr/>
        </p:nvGrpSpPr>
        <p:grpSpPr>
          <a:xfrm>
            <a:off x="800951" y="2817803"/>
            <a:ext cx="1481905" cy="859673"/>
            <a:chOff x="3854370" y="3508010"/>
            <a:chExt cx="3430951" cy="1301901"/>
          </a:xfrm>
        </p:grpSpPr>
        <p:cxnSp>
          <p:nvCxnSpPr>
            <p:cNvPr id="7" name="Connecteur droit 6"/>
            <p:cNvCxnSpPr/>
            <p:nvPr/>
          </p:nvCxnSpPr>
          <p:spPr bwMode="auto">
            <a:xfrm flipV="1">
              <a:off x="4922119" y="3996742"/>
              <a:ext cx="1162778" cy="10194"/>
            </a:xfrm>
            <a:prstGeom prst="line">
              <a:avLst/>
            </a:prstGeom>
            <a:solidFill>
              <a:srgbClr val="00B8FF"/>
            </a:solidFill>
            <a:ln w="1905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Connecteur droit 7"/>
            <p:cNvCxnSpPr/>
            <p:nvPr/>
          </p:nvCxnSpPr>
          <p:spPr bwMode="auto">
            <a:xfrm>
              <a:off x="6414996" y="4795495"/>
              <a:ext cx="870325" cy="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Forme libre 8"/>
            <p:cNvSpPr/>
            <p:nvPr/>
          </p:nvSpPr>
          <p:spPr bwMode="auto">
            <a:xfrm>
              <a:off x="6039722" y="3996742"/>
              <a:ext cx="431288" cy="797294"/>
            </a:xfrm>
            <a:custGeom>
              <a:avLst/>
              <a:gdLst>
                <a:gd name="connsiteX0" fmla="*/ 0 w 1224501"/>
                <a:gd name="connsiteY0" fmla="*/ 0 h 797294"/>
                <a:gd name="connsiteX1" fmla="*/ 222637 w 1224501"/>
                <a:gd name="connsiteY1" fmla="*/ 39757 h 797294"/>
                <a:gd name="connsiteX2" fmla="*/ 349858 w 1224501"/>
                <a:gd name="connsiteY2" fmla="*/ 222637 h 797294"/>
                <a:gd name="connsiteX3" fmla="*/ 445273 w 1224501"/>
                <a:gd name="connsiteY3" fmla="*/ 508884 h 797294"/>
                <a:gd name="connsiteX4" fmla="*/ 604299 w 1224501"/>
                <a:gd name="connsiteY4" fmla="*/ 715618 h 797294"/>
                <a:gd name="connsiteX5" fmla="*/ 938254 w 1224501"/>
                <a:gd name="connsiteY5" fmla="*/ 787179 h 797294"/>
                <a:gd name="connsiteX6" fmla="*/ 1224501 w 1224501"/>
                <a:gd name="connsiteY6" fmla="*/ 795131 h 79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501" h="797294">
                  <a:moveTo>
                    <a:pt x="0" y="0"/>
                  </a:moveTo>
                  <a:cubicBezTo>
                    <a:pt x="82163" y="1325"/>
                    <a:pt x="164327" y="2651"/>
                    <a:pt x="222637" y="39757"/>
                  </a:cubicBezTo>
                  <a:cubicBezTo>
                    <a:pt x="280947" y="76863"/>
                    <a:pt x="312752" y="144449"/>
                    <a:pt x="349858" y="222637"/>
                  </a:cubicBezTo>
                  <a:cubicBezTo>
                    <a:pt x="386964" y="300825"/>
                    <a:pt x="402866" y="426721"/>
                    <a:pt x="445273" y="508884"/>
                  </a:cubicBezTo>
                  <a:cubicBezTo>
                    <a:pt x="487680" y="591048"/>
                    <a:pt x="522136" y="669236"/>
                    <a:pt x="604299" y="715618"/>
                  </a:cubicBezTo>
                  <a:cubicBezTo>
                    <a:pt x="686462" y="762000"/>
                    <a:pt x="834887" y="773927"/>
                    <a:pt x="938254" y="787179"/>
                  </a:cubicBezTo>
                  <a:cubicBezTo>
                    <a:pt x="1041621" y="800431"/>
                    <a:pt x="1133061" y="797781"/>
                    <a:pt x="1224501" y="795131"/>
                  </a:cubicBezTo>
                </a:path>
              </a:pathLst>
            </a:custGeom>
            <a:noFill/>
            <a:ln w="1905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cs typeface="Times New Roman" pitchFamily="16" charset="0"/>
              </a:endParaRPr>
            </a:p>
          </p:txBody>
        </p:sp>
        <p:sp>
          <p:nvSpPr>
            <p:cNvPr id="10" name="Rectangle 9"/>
            <p:cNvSpPr/>
            <p:nvPr/>
          </p:nvSpPr>
          <p:spPr>
            <a:xfrm>
              <a:off x="4213997" y="3508010"/>
              <a:ext cx="2369476" cy="466102"/>
            </a:xfrm>
            <a:prstGeom prst="rect">
              <a:avLst/>
            </a:prstGeom>
            <a:ln>
              <a:noFill/>
            </a:ln>
          </p:spPr>
          <p:txBody>
            <a:bodyPr wrap="square">
              <a:spAutoFit/>
            </a:bodyPr>
            <a:lstStyle/>
            <a:p>
              <a:pPr algn="ctr"/>
              <a:r>
                <a:rPr lang="en-US" sz="1400" dirty="0" smtClean="0">
                  <a:solidFill>
                    <a:srgbClr val="3366FF"/>
                  </a:solidFill>
                  <a:latin typeface="Trebuchet MS" pitchFamily="34" charset="0"/>
                </a:rPr>
                <a:t> 300 µs </a:t>
              </a:r>
            </a:p>
          </p:txBody>
        </p:sp>
        <p:cxnSp>
          <p:nvCxnSpPr>
            <p:cNvPr id="11" name="Connecteur droit 10"/>
            <p:cNvCxnSpPr/>
            <p:nvPr/>
          </p:nvCxnSpPr>
          <p:spPr bwMode="auto">
            <a:xfrm>
              <a:off x="3854370" y="4809911"/>
              <a:ext cx="648070" cy="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Forme libre 11"/>
            <p:cNvSpPr/>
            <p:nvPr/>
          </p:nvSpPr>
          <p:spPr bwMode="auto">
            <a:xfrm flipH="1">
              <a:off x="4499037" y="4008023"/>
              <a:ext cx="431288" cy="797294"/>
            </a:xfrm>
            <a:custGeom>
              <a:avLst/>
              <a:gdLst>
                <a:gd name="connsiteX0" fmla="*/ 0 w 1224501"/>
                <a:gd name="connsiteY0" fmla="*/ 0 h 797294"/>
                <a:gd name="connsiteX1" fmla="*/ 222637 w 1224501"/>
                <a:gd name="connsiteY1" fmla="*/ 39757 h 797294"/>
                <a:gd name="connsiteX2" fmla="*/ 349858 w 1224501"/>
                <a:gd name="connsiteY2" fmla="*/ 222637 h 797294"/>
                <a:gd name="connsiteX3" fmla="*/ 445273 w 1224501"/>
                <a:gd name="connsiteY3" fmla="*/ 508884 h 797294"/>
                <a:gd name="connsiteX4" fmla="*/ 604299 w 1224501"/>
                <a:gd name="connsiteY4" fmla="*/ 715618 h 797294"/>
                <a:gd name="connsiteX5" fmla="*/ 938254 w 1224501"/>
                <a:gd name="connsiteY5" fmla="*/ 787179 h 797294"/>
                <a:gd name="connsiteX6" fmla="*/ 1224501 w 1224501"/>
                <a:gd name="connsiteY6" fmla="*/ 795131 h 79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501" h="797294">
                  <a:moveTo>
                    <a:pt x="0" y="0"/>
                  </a:moveTo>
                  <a:cubicBezTo>
                    <a:pt x="82163" y="1325"/>
                    <a:pt x="164327" y="2651"/>
                    <a:pt x="222637" y="39757"/>
                  </a:cubicBezTo>
                  <a:cubicBezTo>
                    <a:pt x="280947" y="76863"/>
                    <a:pt x="312752" y="144449"/>
                    <a:pt x="349858" y="222637"/>
                  </a:cubicBezTo>
                  <a:cubicBezTo>
                    <a:pt x="386964" y="300825"/>
                    <a:pt x="402866" y="426721"/>
                    <a:pt x="445273" y="508884"/>
                  </a:cubicBezTo>
                  <a:cubicBezTo>
                    <a:pt x="487680" y="591048"/>
                    <a:pt x="522136" y="669236"/>
                    <a:pt x="604299" y="715618"/>
                  </a:cubicBezTo>
                  <a:cubicBezTo>
                    <a:pt x="686462" y="762000"/>
                    <a:pt x="834887" y="773927"/>
                    <a:pt x="938254" y="787179"/>
                  </a:cubicBezTo>
                  <a:cubicBezTo>
                    <a:pt x="1041621" y="800431"/>
                    <a:pt x="1133061" y="797781"/>
                    <a:pt x="1224501" y="795131"/>
                  </a:cubicBezTo>
                </a:path>
              </a:pathLst>
            </a:custGeom>
            <a:noFill/>
            <a:ln w="1905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cs typeface="Times New Roman" pitchFamily="16" charset="0"/>
              </a:endParaRPr>
            </a:p>
          </p:txBody>
        </p:sp>
      </p:grpSp>
      <p:sp>
        <p:nvSpPr>
          <p:cNvPr id="13" name="ZoneTexte 12"/>
          <p:cNvSpPr txBox="1"/>
          <p:nvPr/>
        </p:nvSpPr>
        <p:spPr>
          <a:xfrm>
            <a:off x="179512" y="3518138"/>
            <a:ext cx="1464029" cy="307777"/>
          </a:xfrm>
          <a:prstGeom prst="rect">
            <a:avLst/>
          </a:prstGeom>
          <a:noFill/>
        </p:spPr>
        <p:txBody>
          <a:bodyPr wrap="square" rtlCol="0">
            <a:spAutoFit/>
          </a:bodyPr>
          <a:lstStyle/>
          <a:p>
            <a:r>
              <a:rPr lang="en-US" sz="1400" dirty="0" smtClean="0"/>
              <a:t> </a:t>
            </a:r>
            <a:r>
              <a:rPr lang="en-US" sz="1400" dirty="0"/>
              <a:t>2</a:t>
            </a:r>
            <a:r>
              <a:rPr lang="en-US" sz="1400" dirty="0" smtClean="0"/>
              <a:t> MV</a:t>
            </a:r>
            <a:endParaRPr lang="en-US" sz="1400" baseline="-25000" dirty="0"/>
          </a:p>
        </p:txBody>
      </p:sp>
      <p:sp>
        <p:nvSpPr>
          <p:cNvPr id="14" name="ZoneTexte 13"/>
          <p:cNvSpPr txBox="1"/>
          <p:nvPr/>
        </p:nvSpPr>
        <p:spPr>
          <a:xfrm>
            <a:off x="564688" y="2988374"/>
            <a:ext cx="682839" cy="307777"/>
          </a:xfrm>
          <a:prstGeom prst="rect">
            <a:avLst/>
          </a:prstGeom>
          <a:noFill/>
        </p:spPr>
        <p:txBody>
          <a:bodyPr wrap="square" rtlCol="0">
            <a:spAutoFit/>
          </a:bodyPr>
          <a:lstStyle/>
          <a:p>
            <a:r>
              <a:rPr lang="en-US" sz="1400" dirty="0" smtClean="0">
                <a:solidFill>
                  <a:srgbClr val="3366FF"/>
                </a:solidFill>
              </a:rPr>
              <a:t> 4 MV</a:t>
            </a:r>
            <a:endParaRPr lang="en-US" sz="1400" baseline="-25000" dirty="0">
              <a:solidFill>
                <a:srgbClr val="3366FF"/>
              </a:solidFill>
            </a:endParaRPr>
          </a:p>
        </p:txBody>
      </p:sp>
      <p:sp>
        <p:nvSpPr>
          <p:cNvPr id="33" name="ZoneTexte 32"/>
          <p:cNvSpPr txBox="1"/>
          <p:nvPr/>
        </p:nvSpPr>
        <p:spPr>
          <a:xfrm>
            <a:off x="905841" y="5011951"/>
            <a:ext cx="6714364" cy="323165"/>
          </a:xfrm>
          <a:prstGeom prst="rect">
            <a:avLst/>
          </a:prstGeom>
          <a:noFill/>
        </p:spPr>
        <p:txBody>
          <a:bodyPr wrap="square" rtlCol="0">
            <a:spAutoFit/>
          </a:bodyPr>
          <a:lstStyle/>
          <a:p>
            <a:pPr algn="ctr">
              <a:lnSpc>
                <a:spcPts val="1800"/>
              </a:lnSpc>
            </a:pPr>
            <a:r>
              <a:rPr lang="fr-FR" dirty="0">
                <a:solidFill>
                  <a:srgbClr val="0000FF"/>
                </a:solidFill>
              </a:rPr>
              <a:t>O</a:t>
            </a:r>
            <a:r>
              <a:rPr lang="fr-FR" dirty="0" smtClean="0">
                <a:solidFill>
                  <a:srgbClr val="0000FF"/>
                </a:solidFill>
              </a:rPr>
              <a:t>ptimum </a:t>
            </a:r>
            <a:r>
              <a:rPr lang="fr-FR" dirty="0" err="1" smtClean="0">
                <a:solidFill>
                  <a:srgbClr val="0000FF"/>
                </a:solidFill>
              </a:rPr>
              <a:t>tuning</a:t>
            </a:r>
            <a:r>
              <a:rPr lang="fr-FR" dirty="0" smtClean="0">
                <a:solidFill>
                  <a:srgbClr val="0000FF"/>
                </a:solidFill>
              </a:rPr>
              <a:t> in all cases </a:t>
            </a:r>
            <a:r>
              <a:rPr lang="fr-FR" dirty="0" smtClean="0">
                <a:solidFill>
                  <a:srgbClr val="0000FF"/>
                </a:solidFill>
                <a:sym typeface="Wingdings" panose="05000000000000000000" pitchFamily="2" charset="2"/>
              </a:rPr>
              <a:t> </a:t>
            </a:r>
            <a:r>
              <a:rPr lang="fr-FR" dirty="0" smtClean="0">
                <a:solidFill>
                  <a:srgbClr val="0000FF"/>
                </a:solidFill>
              </a:rPr>
              <a:t>P</a:t>
            </a:r>
            <a:r>
              <a:rPr lang="fr-FR" baseline="-25000" dirty="0" smtClean="0">
                <a:solidFill>
                  <a:srgbClr val="0000FF"/>
                </a:solidFill>
              </a:rPr>
              <a:t>r</a:t>
            </a:r>
            <a:r>
              <a:rPr lang="fr-FR" dirty="0" smtClean="0">
                <a:solidFill>
                  <a:srgbClr val="0000FF"/>
                </a:solidFill>
              </a:rPr>
              <a:t> </a:t>
            </a:r>
            <a:r>
              <a:rPr lang="fr-FR" dirty="0" err="1" smtClean="0">
                <a:solidFill>
                  <a:srgbClr val="0000FF"/>
                </a:solidFill>
              </a:rPr>
              <a:t>only</a:t>
            </a:r>
            <a:r>
              <a:rPr lang="fr-FR" dirty="0" smtClean="0">
                <a:solidFill>
                  <a:srgbClr val="0000FF"/>
                </a:solidFill>
              </a:rPr>
              <a:t> </a:t>
            </a:r>
            <a:r>
              <a:rPr lang="fr-FR" dirty="0" err="1" smtClean="0">
                <a:solidFill>
                  <a:srgbClr val="0000FF"/>
                </a:solidFill>
              </a:rPr>
              <a:t>from</a:t>
            </a:r>
            <a:r>
              <a:rPr lang="fr-FR" dirty="0" smtClean="0">
                <a:solidFill>
                  <a:srgbClr val="0000FF"/>
                </a:solidFill>
              </a:rPr>
              <a:t> </a:t>
            </a:r>
            <a:r>
              <a:rPr lang="fr-FR" dirty="0" err="1" smtClean="0">
                <a:solidFill>
                  <a:srgbClr val="0000FF"/>
                </a:solidFill>
              </a:rPr>
              <a:t>mismatch</a:t>
            </a:r>
            <a:r>
              <a:rPr lang="fr-FR" dirty="0" smtClean="0">
                <a:solidFill>
                  <a:srgbClr val="0000FF"/>
                </a:solidFill>
              </a:rPr>
              <a:t> (</a:t>
            </a:r>
            <a:r>
              <a:rPr lang="fr-FR" dirty="0" err="1" smtClean="0">
                <a:solidFill>
                  <a:srgbClr val="0000FF"/>
                </a:solidFill>
              </a:rPr>
              <a:t>Q</a:t>
            </a:r>
            <a:r>
              <a:rPr lang="fr-FR" baseline="-25000" dirty="0" err="1" smtClean="0">
                <a:solidFill>
                  <a:srgbClr val="0000FF"/>
                </a:solidFill>
              </a:rPr>
              <a:t>ext</a:t>
            </a:r>
            <a:r>
              <a:rPr lang="fr-FR" dirty="0" smtClean="0">
                <a:solidFill>
                  <a:srgbClr val="0000FF"/>
                </a:solidFill>
              </a:rPr>
              <a:t> = 5 10</a:t>
            </a:r>
            <a:r>
              <a:rPr lang="fr-FR" baseline="30000" dirty="0" smtClean="0">
                <a:solidFill>
                  <a:srgbClr val="0000FF"/>
                </a:solidFill>
              </a:rPr>
              <a:t>4</a:t>
            </a:r>
            <a:r>
              <a:rPr lang="fr-FR" dirty="0" smtClean="0">
                <a:solidFill>
                  <a:srgbClr val="0000FF"/>
                </a:solidFill>
              </a:rPr>
              <a:t>)</a:t>
            </a:r>
            <a:endParaRPr lang="fr-FR" dirty="0">
              <a:solidFill>
                <a:srgbClr val="0000FF"/>
              </a:solidFill>
            </a:endParaRPr>
          </a:p>
        </p:txBody>
      </p:sp>
      <p:sp>
        <p:nvSpPr>
          <p:cNvPr id="36" name="ZoneTexte 35"/>
          <p:cNvSpPr txBox="1"/>
          <p:nvPr/>
        </p:nvSpPr>
        <p:spPr>
          <a:xfrm>
            <a:off x="323528" y="5407124"/>
            <a:ext cx="8568952" cy="1277273"/>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The above operating conditions </a:t>
            </a:r>
            <a:r>
              <a:rPr lang="en-US" dirty="0" smtClean="0"/>
              <a:t>have been</a:t>
            </a:r>
            <a:r>
              <a:rPr lang="en-US" dirty="0" smtClean="0"/>
              <a:t> </a:t>
            </a:r>
            <a:r>
              <a:rPr lang="en-US" dirty="0" smtClean="0"/>
              <a:t>recently validated a</a:t>
            </a:r>
            <a:r>
              <a:rPr lang="en-US" dirty="0" smtClean="0">
                <a:sym typeface="Wingdings" panose="05000000000000000000" pitchFamily="2" charset="2"/>
              </a:rPr>
              <a:t>fter having e</a:t>
            </a:r>
            <a:r>
              <a:rPr lang="en-US" dirty="0" smtClean="0"/>
              <a:t>nlarged the BW of the AVC loop from ~ 1 kHz up to</a:t>
            </a:r>
            <a:r>
              <a:rPr lang="en-US" dirty="0" smtClean="0">
                <a:sym typeface="Wingdings" panose="05000000000000000000" pitchFamily="2" charset="2"/>
              </a:rPr>
              <a:t> ~ </a:t>
            </a:r>
            <a:r>
              <a:rPr lang="en-US" dirty="0">
                <a:sym typeface="Wingdings" panose="05000000000000000000" pitchFamily="2" charset="2"/>
              </a:rPr>
              <a:t>2</a:t>
            </a:r>
            <a:r>
              <a:rPr lang="en-US" dirty="0" smtClean="0">
                <a:sym typeface="Wingdings" panose="05000000000000000000" pitchFamily="2" charset="2"/>
              </a:rPr>
              <a:t>0 kHz on the passive cavities </a:t>
            </a:r>
            <a:endParaRPr lang="en-US" sz="400" dirty="0" smtClean="0"/>
          </a:p>
          <a:p>
            <a:pPr marL="285750" indent="-285750">
              <a:spcBef>
                <a:spcPts val="300"/>
              </a:spcBef>
              <a:buFont typeface="Wingdings" panose="05000000000000000000" pitchFamily="2" charset="2"/>
              <a:buChar char="§"/>
            </a:pPr>
            <a:r>
              <a:rPr lang="en-US" dirty="0" smtClean="0">
                <a:solidFill>
                  <a:srgbClr val="0000FF"/>
                </a:solidFill>
                <a:sym typeface="Wingdings" panose="05000000000000000000" pitchFamily="2" charset="2"/>
              </a:rPr>
              <a:t>Partial tests with the actual standard kickers  2019</a:t>
            </a:r>
          </a:p>
          <a:p>
            <a:pPr marL="285750" indent="-285750">
              <a:spcBef>
                <a:spcPts val="300"/>
              </a:spcBef>
              <a:buFont typeface="Wingdings" panose="05000000000000000000" pitchFamily="2" charset="2"/>
              <a:buChar char="§"/>
            </a:pPr>
            <a:r>
              <a:rPr lang="en-US" dirty="0" smtClean="0">
                <a:sym typeface="Wingdings" panose="05000000000000000000" pitchFamily="2" charset="2"/>
              </a:rPr>
              <a:t>« Complete » tests with the Multipole Injector Kicker (MIK) under fabrication  2020</a:t>
            </a:r>
            <a:endParaRPr lang="en-US" dirty="0"/>
          </a:p>
        </p:txBody>
      </p:sp>
      <p:sp>
        <p:nvSpPr>
          <p:cNvPr id="15" name="Flèche droite 14"/>
          <p:cNvSpPr/>
          <p:nvPr/>
        </p:nvSpPr>
        <p:spPr>
          <a:xfrm>
            <a:off x="1010616" y="4254996"/>
            <a:ext cx="16163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droite 17"/>
          <p:cNvSpPr/>
          <p:nvPr/>
        </p:nvSpPr>
        <p:spPr>
          <a:xfrm>
            <a:off x="1010616" y="4643611"/>
            <a:ext cx="16163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905841" y="4149080"/>
            <a:ext cx="37766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905841" y="4567411"/>
            <a:ext cx="377660" cy="368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1" name="Groupe 30"/>
          <p:cNvGrpSpPr/>
          <p:nvPr/>
        </p:nvGrpSpPr>
        <p:grpSpPr>
          <a:xfrm>
            <a:off x="6948264" y="3356992"/>
            <a:ext cx="2016224" cy="1592887"/>
            <a:chOff x="6948264" y="3356992"/>
            <a:chExt cx="2016224" cy="1592887"/>
          </a:xfrm>
        </p:grpSpPr>
        <p:sp>
          <p:nvSpPr>
            <p:cNvPr id="19" name="ZoneTexte 18"/>
            <p:cNvSpPr txBox="1"/>
            <p:nvPr/>
          </p:nvSpPr>
          <p:spPr>
            <a:xfrm>
              <a:off x="6948264" y="3356992"/>
              <a:ext cx="2016224" cy="584775"/>
            </a:xfrm>
            <a:prstGeom prst="rect">
              <a:avLst/>
            </a:prstGeom>
            <a:noFill/>
          </p:spPr>
          <p:txBody>
            <a:bodyPr wrap="square" rtlCol="0">
              <a:spAutoFit/>
            </a:bodyPr>
            <a:lstStyle/>
            <a:p>
              <a:pPr algn="ctr"/>
              <a:r>
                <a:rPr lang="fr-FR" sz="1600" dirty="0" err="1" smtClean="0"/>
                <a:t>Study</a:t>
              </a:r>
              <a:r>
                <a:rPr lang="fr-FR" sz="1600" dirty="0" smtClean="0"/>
                <a:t> capture </a:t>
              </a:r>
            </a:p>
            <a:p>
              <a:pPr algn="ctr"/>
              <a:r>
                <a:rPr lang="fr-FR" sz="1600" dirty="0" err="1" smtClean="0"/>
                <a:t>process</a:t>
              </a:r>
              <a:endParaRPr lang="fr-FR" sz="1600" dirty="0"/>
            </a:p>
          </p:txBody>
        </p:sp>
        <p:sp>
          <p:nvSpPr>
            <p:cNvPr id="22" name="ZoneTexte 21"/>
            <p:cNvSpPr txBox="1"/>
            <p:nvPr/>
          </p:nvSpPr>
          <p:spPr>
            <a:xfrm>
              <a:off x="7308304" y="4365104"/>
              <a:ext cx="1440160" cy="584775"/>
            </a:xfrm>
            <a:prstGeom prst="rect">
              <a:avLst/>
            </a:prstGeom>
            <a:noFill/>
          </p:spPr>
          <p:txBody>
            <a:bodyPr wrap="square" rtlCol="0">
              <a:spAutoFit/>
            </a:bodyPr>
            <a:lstStyle/>
            <a:p>
              <a:pPr algn="ctr"/>
              <a:r>
                <a:rPr lang="fr-FR" sz="1600" dirty="0" err="1" smtClean="0"/>
                <a:t>Stored</a:t>
              </a:r>
              <a:r>
                <a:rPr lang="fr-FR" sz="1600" dirty="0" smtClean="0"/>
                <a:t> </a:t>
              </a:r>
              <a:r>
                <a:rPr lang="fr-FR" sz="1600" dirty="0" err="1" smtClean="0"/>
                <a:t>beam</a:t>
              </a:r>
              <a:endParaRPr lang="fr-FR" sz="1600" dirty="0" smtClean="0"/>
            </a:p>
            <a:p>
              <a:pPr algn="ctr"/>
              <a:r>
                <a:rPr lang="fr-FR" sz="1600" dirty="0" smtClean="0"/>
                <a:t> perturbation ? </a:t>
              </a:r>
              <a:endParaRPr lang="fr-FR" sz="1600" dirty="0"/>
            </a:p>
          </p:txBody>
        </p:sp>
        <p:cxnSp>
          <p:nvCxnSpPr>
            <p:cNvPr id="21" name="Connecteur droit 20"/>
            <p:cNvCxnSpPr/>
            <p:nvPr/>
          </p:nvCxnSpPr>
          <p:spPr>
            <a:xfrm>
              <a:off x="7085157" y="4329100"/>
              <a:ext cx="115970" cy="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V="1">
              <a:off x="7200292" y="3825915"/>
              <a:ext cx="209956" cy="503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7097710" y="4703957"/>
              <a:ext cx="221283" cy="41"/>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289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33" grpId="0"/>
      <p:bldP spid="36" grpId="0"/>
      <p:bldP spid="15" grpId="0" animBg="1"/>
      <p:bldP spid="18"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3728" y="188640"/>
            <a:ext cx="4752528" cy="400110"/>
          </a:xfrm>
          <a:prstGeom prst="rect">
            <a:avLst/>
          </a:prstGeom>
          <a:noFill/>
        </p:spPr>
        <p:txBody>
          <a:bodyPr wrap="square" rtlCol="0">
            <a:spAutoFit/>
          </a:bodyPr>
          <a:lstStyle/>
          <a:p>
            <a:r>
              <a:rPr lang="en-US" sz="2000" b="1" dirty="0" smtClean="0"/>
              <a:t>Harmonic RF system for bunch lengthening</a:t>
            </a:r>
            <a:endParaRPr lang="en-US" sz="2000" b="1" dirty="0"/>
          </a:p>
        </p:txBody>
      </p:sp>
      <p:sp>
        <p:nvSpPr>
          <p:cNvPr id="4" name="ZoneTexte 3"/>
          <p:cNvSpPr txBox="1"/>
          <p:nvPr/>
        </p:nvSpPr>
        <p:spPr>
          <a:xfrm>
            <a:off x="289620" y="606971"/>
            <a:ext cx="8280920" cy="923330"/>
          </a:xfrm>
          <a:prstGeom prst="rect">
            <a:avLst/>
          </a:prstGeom>
          <a:noFill/>
        </p:spPr>
        <p:txBody>
          <a:bodyPr wrap="square" rtlCol="0">
            <a:spAutoFit/>
          </a:bodyPr>
          <a:lstStyle/>
          <a:p>
            <a:r>
              <a:rPr lang="en-US" dirty="0" smtClean="0"/>
              <a:t>Bunch lengthening is needed as well for beam lifetime as for preserving the emittance. </a:t>
            </a:r>
          </a:p>
          <a:p>
            <a:r>
              <a:rPr lang="en-US" dirty="0" smtClean="0">
                <a:sym typeface="Wingdings" panose="05000000000000000000" pitchFamily="2" charset="2"/>
              </a:rPr>
              <a:t>For this purpose, u</a:t>
            </a:r>
            <a:r>
              <a:rPr lang="en-US" dirty="0" smtClean="0"/>
              <a:t>sing </a:t>
            </a:r>
            <a:r>
              <a:rPr lang="en-US" b="1" dirty="0" smtClean="0"/>
              <a:t>a passive harmonic </a:t>
            </a:r>
            <a:r>
              <a:rPr lang="en-US" b="1" dirty="0" err="1" smtClean="0"/>
              <a:t>s.c.</a:t>
            </a:r>
            <a:r>
              <a:rPr lang="en-US" b="1" dirty="0" smtClean="0"/>
              <a:t> RF system</a:t>
            </a:r>
            <a:r>
              <a:rPr lang="en-US" dirty="0" smtClean="0"/>
              <a:t> is considered as the best way for several reasons :</a:t>
            </a:r>
            <a:endParaRPr lang="en-US" dirty="0"/>
          </a:p>
        </p:txBody>
      </p:sp>
      <p:sp>
        <p:nvSpPr>
          <p:cNvPr id="5" name="ZoneTexte 4"/>
          <p:cNvSpPr txBox="1"/>
          <p:nvPr/>
        </p:nvSpPr>
        <p:spPr>
          <a:xfrm>
            <a:off x="361628" y="1471067"/>
            <a:ext cx="8568952" cy="3924151"/>
          </a:xfrm>
          <a:prstGeom prst="rect">
            <a:avLst/>
          </a:prstGeom>
          <a:noFill/>
        </p:spPr>
        <p:txBody>
          <a:bodyPr wrap="square" rtlCol="0">
            <a:spAutoFit/>
          </a:bodyPr>
          <a:lstStyle/>
          <a:p>
            <a:pPr marL="180975" indent="-180975">
              <a:spcBef>
                <a:spcPts val="600"/>
              </a:spcBef>
              <a:buFont typeface="Arial" panose="020B0604020202020204" pitchFamily="34" charset="0"/>
              <a:buChar char="•"/>
            </a:pPr>
            <a:r>
              <a:rPr lang="en-US" dirty="0"/>
              <a:t>I</a:t>
            </a:r>
            <a:r>
              <a:rPr lang="en-US" dirty="0" smtClean="0"/>
              <a:t>n the hybrid mode of operation, the required gap of empty buckets generates transient beam loading (TBL) effects, which dramatically reduces the effective bunch lengthening;</a:t>
            </a:r>
            <a:r>
              <a:rPr lang="en-US" dirty="0" smtClean="0">
                <a:effectLst>
                  <a:outerShdw blurRad="38100" dist="38100" dir="2700000" algn="tl">
                    <a:srgbClr val="000000">
                      <a:alpha val="43137"/>
                    </a:srgbClr>
                  </a:outerShdw>
                </a:effectLst>
              </a:rPr>
              <a:t> </a:t>
            </a:r>
            <a:r>
              <a:rPr lang="en-US" dirty="0" smtClean="0">
                <a:solidFill>
                  <a:srgbClr val="00B050"/>
                </a:solidFill>
                <a:effectLst>
                  <a:outerShdw blurRad="38100" dist="38100" dir="2700000" algn="tl">
                    <a:srgbClr val="000000">
                      <a:alpha val="43137"/>
                    </a:srgbClr>
                  </a:outerShdw>
                </a:effectLst>
              </a:rPr>
              <a:t>the TBL can be minimized using a </a:t>
            </a:r>
            <a:r>
              <a:rPr lang="en-US" dirty="0" err="1" smtClean="0">
                <a:solidFill>
                  <a:srgbClr val="00B050"/>
                </a:solidFill>
                <a:effectLst>
                  <a:outerShdw blurRad="38100" dist="38100" dir="2700000" algn="tl">
                    <a:srgbClr val="000000">
                      <a:alpha val="43137"/>
                    </a:srgbClr>
                  </a:outerShdw>
                </a:effectLst>
              </a:rPr>
              <a:t>s.c.</a:t>
            </a:r>
            <a:r>
              <a:rPr lang="en-US" dirty="0" smtClean="0">
                <a:solidFill>
                  <a:srgbClr val="00B050"/>
                </a:solidFill>
                <a:effectLst>
                  <a:outerShdw blurRad="38100" dist="38100" dir="2700000" algn="tl">
                    <a:srgbClr val="000000">
                      <a:alpha val="43137"/>
                    </a:srgbClr>
                  </a:outerShdw>
                </a:effectLst>
              </a:rPr>
              <a:t> system (factor ~ 10)</a:t>
            </a:r>
            <a:endParaRPr lang="en-US" i="1" dirty="0" smtClean="0">
              <a:solidFill>
                <a:srgbClr val="00B050"/>
              </a:solidFill>
              <a:effectLst>
                <a:outerShdw blurRad="38100" dist="38100" dir="2700000" algn="tl">
                  <a:srgbClr val="000000">
                    <a:alpha val="43137"/>
                  </a:srgbClr>
                </a:outerShdw>
              </a:effectLst>
            </a:endParaRPr>
          </a:p>
          <a:p>
            <a:pPr marL="180975" indent="-180975">
              <a:spcBef>
                <a:spcPts val="300"/>
              </a:spcBef>
              <a:spcAft>
                <a:spcPts val="300"/>
              </a:spcAft>
              <a:buFont typeface="Arial" panose="020B0604020202020204" pitchFamily="34" charset="0"/>
              <a:buChar char="•"/>
            </a:pPr>
            <a:r>
              <a:rPr lang="en-US" dirty="0" smtClean="0">
                <a:solidFill>
                  <a:srgbClr val="0000FF"/>
                </a:solidFill>
              </a:rPr>
              <a:t>Simply powering the system, either </a:t>
            </a:r>
            <a:r>
              <a:rPr lang="en-US" dirty="0" err="1">
                <a:solidFill>
                  <a:srgbClr val="0000FF"/>
                </a:solidFill>
              </a:rPr>
              <a:t>n</a:t>
            </a:r>
            <a:r>
              <a:rPr lang="en-US" dirty="0" err="1" smtClean="0">
                <a:solidFill>
                  <a:srgbClr val="0000FF"/>
                </a:solidFill>
              </a:rPr>
              <a:t>.c.</a:t>
            </a:r>
            <a:r>
              <a:rPr lang="en-US" dirty="0" smtClean="0">
                <a:solidFill>
                  <a:srgbClr val="0000FF"/>
                </a:solidFill>
              </a:rPr>
              <a:t> or </a:t>
            </a:r>
            <a:r>
              <a:rPr lang="en-US" dirty="0" err="1">
                <a:solidFill>
                  <a:srgbClr val="0000FF"/>
                </a:solidFill>
              </a:rPr>
              <a:t>s</a:t>
            </a:r>
            <a:r>
              <a:rPr lang="en-US" dirty="0" err="1" smtClean="0">
                <a:solidFill>
                  <a:srgbClr val="0000FF"/>
                </a:solidFill>
              </a:rPr>
              <a:t>.c.</a:t>
            </a:r>
            <a:r>
              <a:rPr lang="en-US" dirty="0" smtClean="0">
                <a:solidFill>
                  <a:srgbClr val="0000FF"/>
                </a:solidFill>
              </a:rPr>
              <a:t> doesn’t help to cope with the TBL as the cavity BW is too narrow; on the other hand, that could be achieved by a </a:t>
            </a:r>
            <a:r>
              <a:rPr lang="en-US" b="1" dirty="0" smtClean="0">
                <a:solidFill>
                  <a:srgbClr val="0000FF"/>
                </a:solidFill>
              </a:rPr>
              <a:t>feedforward  compensation</a:t>
            </a:r>
            <a:r>
              <a:rPr lang="en-US" dirty="0" smtClean="0">
                <a:solidFill>
                  <a:srgbClr val="0000FF"/>
                </a:solidFill>
              </a:rPr>
              <a:t> into a specific strongly loaded  </a:t>
            </a:r>
            <a:r>
              <a:rPr lang="en-US" dirty="0" err="1" smtClean="0">
                <a:solidFill>
                  <a:srgbClr val="0000FF"/>
                </a:solidFill>
              </a:rPr>
              <a:t>n.c.</a:t>
            </a:r>
            <a:r>
              <a:rPr lang="en-US" dirty="0" smtClean="0">
                <a:solidFill>
                  <a:srgbClr val="0000FF"/>
                </a:solidFill>
              </a:rPr>
              <a:t> cavity </a:t>
            </a:r>
            <a:r>
              <a:rPr lang="en-US" i="1" dirty="0">
                <a:solidFill>
                  <a:srgbClr val="0000FF"/>
                </a:solidFill>
                <a:sym typeface="Wingdings" panose="05000000000000000000" pitchFamily="2" charset="2"/>
              </a:rPr>
              <a:t> Naoto Yamamoto’s </a:t>
            </a:r>
            <a:r>
              <a:rPr lang="en-US" i="1" dirty="0" smtClean="0">
                <a:solidFill>
                  <a:srgbClr val="0000FF"/>
                </a:solidFill>
                <a:sym typeface="Wingdings" panose="05000000000000000000" pitchFamily="2" charset="2"/>
              </a:rPr>
              <a:t>talk</a:t>
            </a:r>
            <a:endParaRPr lang="en-US" i="1" dirty="0" smtClean="0">
              <a:solidFill>
                <a:srgbClr val="0000FF"/>
              </a:solidFill>
            </a:endParaRPr>
          </a:p>
          <a:p>
            <a:pPr marL="180975" indent="-180975">
              <a:spcAft>
                <a:spcPts val="300"/>
              </a:spcAft>
              <a:buFont typeface="Arial" panose="020B0604020202020204" pitchFamily="34" charset="0"/>
              <a:buChar char="•"/>
            </a:pPr>
            <a:r>
              <a:rPr lang="en-US" dirty="0" smtClean="0">
                <a:solidFill>
                  <a:srgbClr val="00B050"/>
                </a:solidFill>
                <a:effectLst>
                  <a:outerShdw blurRad="38100" dist="38100" dir="2700000" algn="tl">
                    <a:srgbClr val="000000">
                      <a:alpha val="43137"/>
                    </a:srgbClr>
                  </a:outerShdw>
                </a:effectLst>
              </a:rPr>
              <a:t>Operating </a:t>
            </a:r>
            <a:r>
              <a:rPr lang="en-US" dirty="0">
                <a:solidFill>
                  <a:srgbClr val="00B050"/>
                </a:solidFill>
                <a:effectLst>
                  <a:outerShdw blurRad="38100" dist="38100" dir="2700000" algn="tl">
                    <a:srgbClr val="000000">
                      <a:alpha val="43137"/>
                    </a:srgbClr>
                  </a:outerShdw>
                </a:effectLst>
              </a:rPr>
              <a:t>a</a:t>
            </a:r>
            <a:r>
              <a:rPr lang="en-US" dirty="0" smtClean="0">
                <a:solidFill>
                  <a:srgbClr val="00B050"/>
                </a:solidFill>
                <a:effectLst>
                  <a:outerShdw blurRad="38100" dist="38100" dir="2700000" algn="tl">
                    <a:srgbClr val="000000">
                      <a:alpha val="43137"/>
                    </a:srgbClr>
                  </a:outerShdw>
                </a:effectLst>
              </a:rPr>
              <a:t> passive </a:t>
            </a:r>
            <a:r>
              <a:rPr lang="en-US" dirty="0" err="1" smtClean="0">
                <a:solidFill>
                  <a:srgbClr val="00B050"/>
                </a:solidFill>
                <a:effectLst>
                  <a:outerShdw blurRad="38100" dist="38100" dir="2700000" algn="tl">
                    <a:srgbClr val="000000">
                      <a:alpha val="43137"/>
                    </a:srgbClr>
                  </a:outerShdw>
                </a:effectLst>
              </a:rPr>
              <a:t>s.c.</a:t>
            </a:r>
            <a:r>
              <a:rPr lang="en-US" dirty="0" smtClean="0">
                <a:solidFill>
                  <a:srgbClr val="00B050"/>
                </a:solidFill>
                <a:effectLst>
                  <a:outerShdw blurRad="38100" dist="38100" dir="2700000" algn="tl">
                    <a:srgbClr val="000000">
                      <a:alpha val="43137"/>
                    </a:srgbClr>
                  </a:outerShdw>
                </a:effectLst>
              </a:rPr>
              <a:t> system is particularly easy : </a:t>
            </a:r>
            <a:r>
              <a:rPr lang="en-US" dirty="0" err="1" smtClean="0">
                <a:solidFill>
                  <a:srgbClr val="00B050"/>
                </a:solidFill>
                <a:effectLst>
                  <a:outerShdw blurRad="38100" dist="38100" dir="2700000" algn="tl">
                    <a:srgbClr val="000000">
                      <a:alpha val="43137"/>
                    </a:srgbClr>
                  </a:outerShdw>
                </a:effectLst>
              </a:rPr>
              <a:t>V</a:t>
            </a:r>
            <a:r>
              <a:rPr lang="en-US" baseline="-25000" dirty="0" err="1" smtClean="0">
                <a:solidFill>
                  <a:srgbClr val="00B050"/>
                </a:solidFill>
                <a:effectLst>
                  <a:outerShdw blurRad="38100" dist="38100" dir="2700000" algn="tl">
                    <a:srgbClr val="000000">
                      <a:alpha val="43137"/>
                    </a:srgbClr>
                  </a:outerShdw>
                </a:effectLst>
              </a:rPr>
              <a:t>ind</a:t>
            </a:r>
            <a:r>
              <a:rPr lang="en-US" dirty="0" smtClean="0">
                <a:solidFill>
                  <a:srgbClr val="00B050"/>
                </a:solidFill>
                <a:effectLst>
                  <a:outerShdw blurRad="38100" dist="38100" dir="2700000" algn="tl">
                    <a:srgbClr val="000000">
                      <a:alpha val="43137"/>
                    </a:srgbClr>
                  </a:outerShdw>
                </a:effectLst>
              </a:rPr>
              <a:t> </a:t>
            </a:r>
            <a:r>
              <a:rPr lang="en-US" dirty="0" smtClean="0">
                <a:solidFill>
                  <a:srgbClr val="00B050"/>
                </a:solidFill>
                <a:effectLst>
                  <a:outerShdw blurRad="38100" dist="38100" dir="2700000" algn="tl">
                    <a:srgbClr val="000000">
                      <a:alpha val="43137"/>
                    </a:srgbClr>
                  </a:outerShdw>
                </a:effectLst>
                <a:sym typeface="Symbol"/>
              </a:rPr>
              <a:t> </a:t>
            </a:r>
            <a:r>
              <a:rPr lang="en-US" dirty="0" err="1" smtClean="0">
                <a:solidFill>
                  <a:srgbClr val="00B050"/>
                </a:solidFill>
                <a:effectLst>
                  <a:outerShdw blurRad="38100" dist="38100" dir="2700000" algn="tl">
                    <a:srgbClr val="000000">
                      <a:alpha val="43137"/>
                    </a:srgbClr>
                  </a:outerShdw>
                </a:effectLst>
                <a:sym typeface="Symbol"/>
              </a:rPr>
              <a:t>I</a:t>
            </a:r>
            <a:r>
              <a:rPr lang="en-US" baseline="-25000" dirty="0" err="1" smtClean="0">
                <a:solidFill>
                  <a:srgbClr val="00B050"/>
                </a:solidFill>
                <a:effectLst>
                  <a:outerShdw blurRad="38100" dist="38100" dir="2700000" algn="tl">
                    <a:srgbClr val="000000">
                      <a:alpha val="43137"/>
                    </a:srgbClr>
                  </a:outerShdw>
                </a:effectLst>
                <a:sym typeface="Symbol"/>
              </a:rPr>
              <a:t>b</a:t>
            </a:r>
            <a:r>
              <a:rPr lang="en-US" dirty="0" smtClean="0">
                <a:solidFill>
                  <a:srgbClr val="00B050"/>
                </a:solidFill>
                <a:effectLst>
                  <a:outerShdw blurRad="38100" dist="38100" dir="2700000" algn="tl">
                    <a:srgbClr val="000000">
                      <a:alpha val="43137"/>
                    </a:srgbClr>
                  </a:outerShdw>
                </a:effectLst>
                <a:sym typeface="Symbol"/>
              </a:rPr>
              <a:t> / </a:t>
            </a:r>
            <a:r>
              <a:rPr lang="en-US" dirty="0" err="1">
                <a:solidFill>
                  <a:srgbClr val="00B050"/>
                </a:solidFill>
                <a:effectLst>
                  <a:outerShdw blurRad="38100" dist="38100" dir="2700000" algn="tl">
                    <a:srgbClr val="000000">
                      <a:alpha val="43137"/>
                    </a:srgbClr>
                  </a:outerShdw>
                </a:effectLst>
                <a:latin typeface="Symbol" panose="05050102010706020507" pitchFamily="18" charset="2"/>
                <a:sym typeface="Symbol"/>
              </a:rPr>
              <a:t>d</a:t>
            </a:r>
            <a:r>
              <a:rPr lang="en-US" dirty="0" err="1">
                <a:solidFill>
                  <a:srgbClr val="00B050"/>
                </a:solidFill>
                <a:effectLst>
                  <a:outerShdw blurRad="38100" dist="38100" dir="2700000" algn="tl">
                    <a:srgbClr val="000000">
                      <a:alpha val="43137"/>
                    </a:srgbClr>
                  </a:outerShdw>
                </a:effectLst>
                <a:sym typeface="Symbol"/>
              </a:rPr>
              <a:t>f</a:t>
            </a:r>
            <a:r>
              <a:rPr lang="en-US" dirty="0" smtClean="0">
                <a:solidFill>
                  <a:srgbClr val="00B050"/>
                </a:solidFill>
                <a:effectLst>
                  <a:outerShdw blurRad="38100" dist="38100" dir="2700000" algn="tl">
                    <a:srgbClr val="000000">
                      <a:alpha val="43137"/>
                    </a:srgbClr>
                  </a:outerShdw>
                </a:effectLst>
              </a:rPr>
              <a:t>  (</a:t>
            </a:r>
            <a:r>
              <a:rPr lang="en-US" dirty="0" err="1">
                <a:solidFill>
                  <a:srgbClr val="00B050"/>
                </a:solidFill>
                <a:effectLst>
                  <a:outerShdw blurRad="38100" dist="38100" dir="2700000" algn="tl">
                    <a:srgbClr val="000000">
                      <a:alpha val="43137"/>
                    </a:srgbClr>
                  </a:outerShdw>
                </a:effectLst>
                <a:latin typeface="Symbol" panose="05050102010706020507" pitchFamily="18" charset="2"/>
                <a:sym typeface="Symbol"/>
              </a:rPr>
              <a:t>d</a:t>
            </a:r>
            <a:r>
              <a:rPr lang="en-US" dirty="0" err="1">
                <a:solidFill>
                  <a:srgbClr val="00B050"/>
                </a:solidFill>
                <a:effectLst>
                  <a:outerShdw blurRad="38100" dist="38100" dir="2700000" algn="tl">
                    <a:srgbClr val="000000">
                      <a:alpha val="43137"/>
                    </a:srgbClr>
                  </a:outerShdw>
                </a:effectLst>
                <a:sym typeface="Symbol"/>
              </a:rPr>
              <a:t>f</a:t>
            </a:r>
            <a:r>
              <a:rPr lang="en-US" dirty="0" smtClean="0">
                <a:solidFill>
                  <a:srgbClr val="00B050"/>
                </a:solidFill>
                <a:effectLst>
                  <a:outerShdw blurRad="38100" dist="38100" dir="2700000" algn="tl">
                    <a:srgbClr val="000000">
                      <a:alpha val="43137"/>
                    </a:srgbClr>
                  </a:outerShdw>
                </a:effectLst>
              </a:rPr>
              <a:t> &gt;&gt; cavity BW) and  it is naturally at the right phase (cavity </a:t>
            </a:r>
            <a:r>
              <a:rPr lang="en-US" dirty="0" smtClean="0">
                <a:solidFill>
                  <a:srgbClr val="00B050"/>
                </a:solidFill>
                <a:effectLst>
                  <a:outerShdw blurRad="38100" dist="38100" dir="2700000" algn="tl">
                    <a:srgbClr val="000000">
                      <a:alpha val="43137"/>
                    </a:srgbClr>
                  </a:outerShdw>
                </a:effectLst>
                <a:sym typeface="Symbol"/>
              </a:rPr>
              <a:t> pure inductance)  </a:t>
            </a:r>
            <a:r>
              <a:rPr lang="en-US" sz="1600" dirty="0" smtClean="0">
                <a:solidFill>
                  <a:srgbClr val="00B050"/>
                </a:solidFill>
                <a:effectLst>
                  <a:outerShdw blurRad="38100" dist="38100" dir="2700000" algn="tl">
                    <a:srgbClr val="000000">
                      <a:alpha val="43137"/>
                    </a:srgbClr>
                  </a:outerShdw>
                </a:effectLst>
                <a:sym typeface="Wingdings" panose="05000000000000000000" pitchFamily="2" charset="2"/>
              </a:rPr>
              <a:t></a:t>
            </a:r>
            <a:r>
              <a:rPr lang="en-US" dirty="0" smtClean="0">
                <a:solidFill>
                  <a:srgbClr val="00B050"/>
                </a:solidFill>
                <a:effectLst>
                  <a:outerShdw blurRad="38100" dist="38100" dir="2700000" algn="tl">
                    <a:srgbClr val="000000">
                      <a:alpha val="43137"/>
                    </a:srgbClr>
                  </a:outerShdw>
                </a:effectLst>
                <a:sym typeface="Wingdings" panose="05000000000000000000" pitchFamily="2" charset="2"/>
              </a:rPr>
              <a:t> </a:t>
            </a:r>
            <a:r>
              <a:rPr lang="en-US" dirty="0" smtClean="0">
                <a:solidFill>
                  <a:srgbClr val="00B050"/>
                </a:solidFill>
                <a:effectLst>
                  <a:outerShdw blurRad="38100" dist="38100" dir="2700000" algn="tl">
                    <a:srgbClr val="000000">
                      <a:alpha val="43137"/>
                    </a:srgbClr>
                  </a:outerShdw>
                </a:effectLst>
              </a:rPr>
              <a:t>no need for any LLRF control or feedback</a:t>
            </a:r>
          </a:p>
          <a:p>
            <a:pPr marL="180975" indent="-180975">
              <a:spcAft>
                <a:spcPts val="300"/>
              </a:spcAft>
              <a:buFont typeface="Arial" panose="020B0604020202020204" pitchFamily="34" charset="0"/>
              <a:buChar char="•"/>
            </a:pPr>
            <a:r>
              <a:rPr lang="en-US" dirty="0" smtClean="0">
                <a:solidFill>
                  <a:srgbClr val="00B050"/>
                </a:solidFill>
                <a:effectLst>
                  <a:outerShdw blurRad="38100" dist="38100" dir="2700000" algn="tl">
                    <a:srgbClr val="000000">
                      <a:alpha val="43137"/>
                    </a:srgbClr>
                  </a:outerShdw>
                </a:effectLst>
              </a:rPr>
              <a:t>No need for power coupler and RF amplifier either</a:t>
            </a:r>
          </a:p>
          <a:p>
            <a:pPr marL="180975" indent="-180975">
              <a:spcAft>
                <a:spcPts val="300"/>
              </a:spcAft>
              <a:buFont typeface="Arial" panose="020B0604020202020204" pitchFamily="34" charset="0"/>
              <a:buChar char="•"/>
            </a:pPr>
            <a:r>
              <a:rPr lang="en-US" dirty="0">
                <a:solidFill>
                  <a:srgbClr val="00B050"/>
                </a:solidFill>
                <a:effectLst>
                  <a:outerShdw blurRad="38100" dist="38100" dir="2700000" algn="tl">
                    <a:srgbClr val="000000">
                      <a:alpha val="43137"/>
                    </a:srgbClr>
                  </a:outerShdw>
                </a:effectLst>
              </a:rPr>
              <a:t>At </a:t>
            </a:r>
            <a:r>
              <a:rPr lang="en-US" dirty="0" smtClean="0">
                <a:solidFill>
                  <a:srgbClr val="00B050"/>
                </a:solidFill>
                <a:effectLst>
                  <a:outerShdw blurRad="38100" dist="38100" dir="2700000" algn="tl">
                    <a:srgbClr val="000000">
                      <a:alpha val="43137"/>
                    </a:srgbClr>
                  </a:outerShdw>
                </a:effectLst>
              </a:rPr>
              <a:t>SOLEIL, </a:t>
            </a:r>
            <a:r>
              <a:rPr lang="en-US" dirty="0">
                <a:solidFill>
                  <a:srgbClr val="00B050"/>
                </a:solidFill>
                <a:effectLst>
                  <a:outerShdw blurRad="38100" dist="38100" dir="2700000" algn="tl">
                    <a:srgbClr val="000000">
                      <a:alpha val="43137"/>
                    </a:srgbClr>
                  </a:outerShdw>
                </a:effectLst>
              </a:rPr>
              <a:t>the </a:t>
            </a:r>
            <a:r>
              <a:rPr lang="en-US" dirty="0" smtClean="0">
                <a:solidFill>
                  <a:srgbClr val="00B050"/>
                </a:solidFill>
                <a:effectLst>
                  <a:outerShdw blurRad="38100" dist="38100" dir="2700000" algn="tl">
                    <a:srgbClr val="000000">
                      <a:alpha val="43137"/>
                    </a:srgbClr>
                  </a:outerShdw>
                </a:effectLst>
              </a:rPr>
              <a:t>4.2K cryogenic </a:t>
            </a:r>
            <a:r>
              <a:rPr lang="en-US" dirty="0">
                <a:solidFill>
                  <a:srgbClr val="00B050"/>
                </a:solidFill>
                <a:effectLst>
                  <a:outerShdw blurRad="38100" dist="38100" dir="2700000" algn="tl">
                    <a:srgbClr val="000000">
                      <a:alpha val="43137"/>
                    </a:srgbClr>
                  </a:outerShdw>
                </a:effectLst>
              </a:rPr>
              <a:t>station </a:t>
            </a:r>
            <a:r>
              <a:rPr lang="en-US" dirty="0" smtClean="0">
                <a:solidFill>
                  <a:srgbClr val="00B050"/>
                </a:solidFill>
                <a:effectLst>
                  <a:outerShdw blurRad="38100" dist="38100" dir="2700000" algn="tl">
                    <a:srgbClr val="000000">
                      <a:alpha val="43137"/>
                    </a:srgbClr>
                  </a:outerShdw>
                </a:effectLst>
              </a:rPr>
              <a:t>and </a:t>
            </a:r>
            <a:r>
              <a:rPr lang="en-US" dirty="0">
                <a:solidFill>
                  <a:srgbClr val="00B050"/>
                </a:solidFill>
                <a:effectLst>
                  <a:outerShdw blurRad="38100" dist="38100" dir="2700000" algn="tl">
                    <a:srgbClr val="000000">
                      <a:alpha val="43137"/>
                    </a:srgbClr>
                  </a:outerShdw>
                </a:effectLst>
              </a:rPr>
              <a:t>the expertise are already </a:t>
            </a:r>
            <a:r>
              <a:rPr lang="en-US" dirty="0" smtClean="0">
                <a:solidFill>
                  <a:srgbClr val="00B050"/>
                </a:solidFill>
                <a:effectLst>
                  <a:outerShdw blurRad="38100" dist="38100" dir="2700000" algn="tl">
                    <a:srgbClr val="000000">
                      <a:alpha val="43137"/>
                    </a:srgbClr>
                  </a:outerShdw>
                </a:effectLst>
              </a:rPr>
              <a:t>existing</a:t>
            </a:r>
            <a:r>
              <a:rPr lang="en-US" dirty="0" smtClean="0">
                <a:solidFill>
                  <a:srgbClr val="FF9900"/>
                </a:solidFill>
                <a:effectLst>
                  <a:outerShdw blurRad="38100" dist="38100" dir="2700000" algn="tl">
                    <a:srgbClr val="000000">
                      <a:alpha val="43137"/>
                    </a:srgbClr>
                  </a:outerShdw>
                </a:effectLst>
              </a:rPr>
              <a:t> </a:t>
            </a:r>
          </a:p>
          <a:p>
            <a:pPr marL="180975" indent="-180975">
              <a:spcAft>
                <a:spcPts val="300"/>
              </a:spcAft>
              <a:buFont typeface="Arial" panose="020B0604020202020204" pitchFamily="34" charset="0"/>
              <a:buChar char="•"/>
            </a:pPr>
            <a:r>
              <a:rPr lang="en-US" smtClean="0">
                <a:solidFill>
                  <a:srgbClr val="FF9900"/>
                </a:solidFill>
                <a:effectLst>
                  <a:outerShdw blurRad="38100" dist="38100" dir="2700000" algn="tl">
                    <a:srgbClr val="000000">
                      <a:alpha val="43137"/>
                    </a:srgbClr>
                  </a:outerShdw>
                </a:effectLst>
              </a:rPr>
              <a:t>Robinson stability in </a:t>
            </a:r>
            <a:r>
              <a:rPr lang="en-US" dirty="0" smtClean="0">
                <a:solidFill>
                  <a:srgbClr val="FF9900"/>
                </a:solidFill>
                <a:effectLst>
                  <a:outerShdw blurRad="38100" dist="38100" dir="2700000" algn="tl">
                    <a:srgbClr val="000000">
                      <a:alpha val="43137"/>
                    </a:srgbClr>
                  </a:outerShdw>
                </a:effectLst>
              </a:rPr>
              <a:t>a powered system, either </a:t>
            </a:r>
            <a:r>
              <a:rPr lang="en-US" dirty="0" err="1" smtClean="0">
                <a:solidFill>
                  <a:srgbClr val="FF9900"/>
                </a:solidFill>
                <a:effectLst>
                  <a:outerShdw blurRad="38100" dist="38100" dir="2700000" algn="tl">
                    <a:srgbClr val="000000">
                      <a:alpha val="43137"/>
                    </a:srgbClr>
                  </a:outerShdw>
                </a:effectLst>
              </a:rPr>
              <a:t>n.c.</a:t>
            </a:r>
            <a:r>
              <a:rPr lang="en-US" dirty="0" smtClean="0">
                <a:solidFill>
                  <a:srgbClr val="FF9900"/>
                </a:solidFill>
                <a:effectLst>
                  <a:outerShdw blurRad="38100" dist="38100" dir="2700000" algn="tl">
                    <a:srgbClr val="000000">
                      <a:alpha val="43137"/>
                    </a:srgbClr>
                  </a:outerShdw>
                </a:effectLst>
              </a:rPr>
              <a:t> or </a:t>
            </a:r>
            <a:r>
              <a:rPr lang="en-US" dirty="0" err="1" smtClean="0">
                <a:solidFill>
                  <a:srgbClr val="FF9900"/>
                </a:solidFill>
                <a:effectLst>
                  <a:outerShdw blurRad="38100" dist="38100" dir="2700000" algn="tl">
                    <a:srgbClr val="000000">
                      <a:alpha val="43137"/>
                    </a:srgbClr>
                  </a:outerShdw>
                </a:effectLst>
              </a:rPr>
              <a:t>s.c.</a:t>
            </a:r>
            <a:r>
              <a:rPr lang="en-US" dirty="0" smtClean="0">
                <a:solidFill>
                  <a:srgbClr val="FF9900"/>
                </a:solidFill>
                <a:effectLst>
                  <a:outerShdw blurRad="38100" dist="38100" dir="2700000" algn="tl">
                    <a:srgbClr val="000000">
                      <a:alpha val="43137"/>
                    </a:srgbClr>
                  </a:outerShdw>
                </a:effectLst>
              </a:rPr>
              <a:t> ??</a:t>
            </a:r>
          </a:p>
          <a:p>
            <a:pPr marL="180975" indent="-180975">
              <a:spcAft>
                <a:spcPts val="300"/>
              </a:spcAft>
              <a:buFont typeface="Arial" panose="020B0604020202020204" pitchFamily="34" charset="0"/>
              <a:buChar char="•"/>
            </a:pPr>
            <a:r>
              <a:rPr lang="en-US" dirty="0" smtClean="0">
                <a:solidFill>
                  <a:srgbClr val="FF9900"/>
                </a:solidFill>
                <a:effectLst>
                  <a:outerShdw blurRad="38100" dist="38100" dir="2700000" algn="tl">
                    <a:srgbClr val="000000">
                      <a:alpha val="43137"/>
                    </a:srgbClr>
                  </a:outerShdw>
                </a:effectLst>
              </a:rPr>
              <a:t>Operation </a:t>
            </a:r>
            <a:r>
              <a:rPr lang="en-US" dirty="0">
                <a:solidFill>
                  <a:srgbClr val="FF9900"/>
                </a:solidFill>
                <a:effectLst>
                  <a:outerShdw blurRad="38100" dist="38100" dir="2700000" algn="tl">
                    <a:srgbClr val="000000">
                      <a:alpha val="43137"/>
                    </a:srgbClr>
                  </a:outerShdw>
                </a:effectLst>
              </a:rPr>
              <a:t>of a powered </a:t>
            </a:r>
            <a:r>
              <a:rPr lang="en-US" dirty="0" err="1" smtClean="0">
                <a:solidFill>
                  <a:srgbClr val="FF9900"/>
                </a:solidFill>
                <a:effectLst>
                  <a:outerShdw blurRad="38100" dist="38100" dir="2700000" algn="tl">
                    <a:srgbClr val="000000">
                      <a:alpha val="43137"/>
                    </a:srgbClr>
                  </a:outerShdw>
                </a:effectLst>
              </a:rPr>
              <a:t>s.c.</a:t>
            </a:r>
            <a:r>
              <a:rPr lang="en-US" dirty="0" smtClean="0">
                <a:solidFill>
                  <a:srgbClr val="FF9900"/>
                </a:solidFill>
                <a:effectLst>
                  <a:outerShdw blurRad="38100" dist="38100" dir="2700000" algn="tl">
                    <a:srgbClr val="000000">
                      <a:alpha val="43137"/>
                    </a:srgbClr>
                  </a:outerShdw>
                </a:effectLst>
              </a:rPr>
              <a:t> </a:t>
            </a:r>
            <a:r>
              <a:rPr lang="en-US" dirty="0">
                <a:solidFill>
                  <a:srgbClr val="FF9900"/>
                </a:solidFill>
                <a:effectLst>
                  <a:outerShdw blurRad="38100" dist="38100" dir="2700000" algn="tl">
                    <a:srgbClr val="000000">
                      <a:alpha val="43137"/>
                    </a:srgbClr>
                  </a:outerShdw>
                </a:effectLst>
              </a:rPr>
              <a:t>system with </a:t>
            </a:r>
            <a:r>
              <a:rPr lang="en-US" dirty="0" smtClean="0">
                <a:solidFill>
                  <a:srgbClr val="FF9900"/>
                </a:solidFill>
                <a:effectLst>
                  <a:outerShdw blurRad="38100" dist="38100" dir="2700000" algn="tl">
                    <a:srgbClr val="000000">
                      <a:alpha val="43137"/>
                    </a:srgbClr>
                  </a:outerShdw>
                </a:effectLst>
              </a:rPr>
              <a:t>very high </a:t>
            </a:r>
            <a:r>
              <a:rPr lang="en-US" dirty="0" err="1" smtClean="0">
                <a:solidFill>
                  <a:srgbClr val="FF9900"/>
                </a:solidFill>
                <a:effectLst>
                  <a:outerShdw blurRad="38100" dist="38100" dir="2700000" algn="tl">
                    <a:srgbClr val="000000">
                      <a:alpha val="43137"/>
                    </a:srgbClr>
                  </a:outerShdw>
                </a:effectLst>
              </a:rPr>
              <a:t>Q</a:t>
            </a:r>
            <a:r>
              <a:rPr lang="en-US" baseline="-25000" dirty="0" err="1" smtClean="0">
                <a:solidFill>
                  <a:srgbClr val="FF9900"/>
                </a:solidFill>
                <a:effectLst>
                  <a:outerShdw blurRad="38100" dist="38100" dir="2700000" algn="tl">
                    <a:srgbClr val="000000">
                      <a:alpha val="43137"/>
                    </a:srgbClr>
                  </a:outerShdw>
                </a:effectLst>
              </a:rPr>
              <a:t>load</a:t>
            </a:r>
            <a:r>
              <a:rPr lang="en-US" baseline="-25000" dirty="0" smtClean="0">
                <a:solidFill>
                  <a:srgbClr val="FF9900"/>
                </a:solidFill>
                <a:effectLst>
                  <a:outerShdw blurRad="38100" dist="38100" dir="2700000" algn="tl">
                    <a:srgbClr val="000000">
                      <a:alpha val="43137"/>
                    </a:srgbClr>
                  </a:outerShdw>
                </a:effectLst>
              </a:rPr>
              <a:t>  </a:t>
            </a:r>
            <a:r>
              <a:rPr lang="en-US" dirty="0" smtClean="0">
                <a:solidFill>
                  <a:srgbClr val="FF9900"/>
                </a:solidFill>
                <a:effectLst>
                  <a:outerShdw blurRad="38100" dist="38100" dir="2700000" algn="tl">
                    <a:srgbClr val="000000">
                      <a:alpha val="43137"/>
                    </a:srgbClr>
                  </a:outerShdw>
                </a:effectLst>
              </a:rPr>
              <a:t>particularly tricky</a:t>
            </a:r>
          </a:p>
        </p:txBody>
      </p:sp>
      <p:sp>
        <p:nvSpPr>
          <p:cNvPr id="6" name="Accolade fermante 5"/>
          <p:cNvSpPr/>
          <p:nvPr/>
        </p:nvSpPr>
        <p:spPr>
          <a:xfrm>
            <a:off x="7567152" y="4797152"/>
            <a:ext cx="237356" cy="504056"/>
          </a:xfrm>
          <a:prstGeom prst="rightBrace">
            <a:avLst/>
          </a:prstGeom>
          <a:ln w="28575">
            <a:solidFill>
              <a:srgbClr val="FF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ZoneTexte 6"/>
          <p:cNvSpPr txBox="1"/>
          <p:nvPr/>
        </p:nvSpPr>
        <p:spPr>
          <a:xfrm>
            <a:off x="7694400" y="4753719"/>
            <a:ext cx="1368152" cy="605294"/>
          </a:xfrm>
          <a:prstGeom prst="rect">
            <a:avLst/>
          </a:prstGeom>
          <a:noFill/>
        </p:spPr>
        <p:txBody>
          <a:bodyPr wrap="square" rtlCol="0">
            <a:spAutoFit/>
          </a:bodyPr>
          <a:lstStyle/>
          <a:p>
            <a:pPr algn="ctr">
              <a:lnSpc>
                <a:spcPts val="2000"/>
              </a:lnSpc>
            </a:pPr>
            <a:r>
              <a:rPr lang="en-US" dirty="0" smtClean="0">
                <a:solidFill>
                  <a:srgbClr val="FF9900"/>
                </a:solidFill>
                <a:effectLst>
                  <a:outerShdw blurRad="38100" dist="38100" dir="2700000" algn="tl">
                    <a:srgbClr val="000000">
                      <a:alpha val="43137"/>
                    </a:srgbClr>
                  </a:outerShdw>
                </a:effectLst>
              </a:rPr>
              <a:t>Need for feedbacks</a:t>
            </a:r>
            <a:endParaRPr lang="en-US" dirty="0">
              <a:solidFill>
                <a:srgbClr val="FF9900"/>
              </a:solidFill>
              <a:effectLst>
                <a:outerShdw blurRad="38100" dist="38100" dir="2700000" algn="tl">
                  <a:srgbClr val="000000">
                    <a:alpha val="43137"/>
                  </a:srgbClr>
                </a:outerShdw>
              </a:effectLst>
            </a:endParaRPr>
          </a:p>
        </p:txBody>
      </p:sp>
      <p:sp>
        <p:nvSpPr>
          <p:cNvPr id="8" name="ZoneTexte 7"/>
          <p:cNvSpPr txBox="1"/>
          <p:nvPr/>
        </p:nvSpPr>
        <p:spPr>
          <a:xfrm>
            <a:off x="179512" y="5397023"/>
            <a:ext cx="8823076" cy="1200329"/>
          </a:xfrm>
          <a:prstGeom prst="rect">
            <a:avLst/>
          </a:prstGeom>
          <a:noFill/>
        </p:spPr>
        <p:txBody>
          <a:bodyPr wrap="square" rtlCol="0">
            <a:spAutoFit/>
          </a:bodyPr>
          <a:lstStyle/>
          <a:p>
            <a:r>
              <a:rPr lang="en-US" b="1" dirty="0" smtClean="0">
                <a:solidFill>
                  <a:srgbClr val="FF0000"/>
                </a:solidFill>
                <a:effectLst>
                  <a:outerShdw blurRad="38100" dist="38100" dir="2700000" algn="tl">
                    <a:srgbClr val="000000">
                      <a:alpha val="43137"/>
                    </a:srgbClr>
                  </a:outerShdw>
                </a:effectLst>
              </a:rPr>
              <a:t>Possible issue :</a:t>
            </a:r>
            <a:r>
              <a:rPr lang="en-US" dirty="0" smtClean="0">
                <a:solidFill>
                  <a:srgbClr val="FF0000"/>
                </a:solidFill>
                <a:effectLst>
                  <a:outerShdw blurRad="38100" dist="38100" dir="2700000" algn="tl">
                    <a:srgbClr val="000000">
                      <a:alpha val="43137"/>
                    </a:srgbClr>
                  </a:outerShdw>
                </a:effectLst>
              </a:rPr>
              <a:t> </a:t>
            </a:r>
          </a:p>
          <a:p>
            <a:pPr marL="361950" lvl="1" indent="-180975">
              <a:buFont typeface="Arial" panose="020B0604020202020204" pitchFamily="34" charset="0"/>
              <a:buChar char="•"/>
            </a:pPr>
            <a:r>
              <a:rPr lang="en-US" dirty="0" smtClean="0">
                <a:solidFill>
                  <a:srgbClr val="FF0000"/>
                </a:solidFill>
                <a:effectLst>
                  <a:outerShdw blurRad="38100" dist="38100" dir="2700000" algn="tl">
                    <a:srgbClr val="000000">
                      <a:alpha val="43137"/>
                    </a:srgbClr>
                  </a:outerShdw>
                </a:effectLst>
              </a:rPr>
              <a:t>Robinson instability at average current as low as 10 - 20 mA in single bunch mode (is it really needed in addition to the hybrid mode ??) </a:t>
            </a:r>
            <a:r>
              <a:rPr lang="en-US" dirty="0" smtClean="0">
                <a:solidFill>
                  <a:srgbClr val="FF0000"/>
                </a:solidFill>
                <a:effectLst>
                  <a:outerShdw blurRad="38100" dist="38100" dir="2700000" algn="tl">
                    <a:srgbClr val="000000">
                      <a:alpha val="43137"/>
                    </a:srgbClr>
                  </a:outerShdw>
                </a:effectLst>
                <a:sym typeface="Wingdings" panose="05000000000000000000" pitchFamily="2" charset="2"/>
              </a:rPr>
              <a:t> </a:t>
            </a:r>
            <a:r>
              <a:rPr lang="en-US" dirty="0">
                <a:solidFill>
                  <a:srgbClr val="FF0000"/>
                </a:solidFill>
                <a:effectLst>
                  <a:outerShdw blurRad="38100" dist="38100" dir="2700000" algn="tl">
                    <a:srgbClr val="000000">
                      <a:alpha val="43137"/>
                    </a:srgbClr>
                  </a:outerShdw>
                </a:effectLst>
                <a:sym typeface="Wingdings" panose="05000000000000000000" pitchFamily="2" charset="2"/>
              </a:rPr>
              <a:t>T</a:t>
            </a:r>
            <a:r>
              <a:rPr lang="en-US" dirty="0" smtClean="0">
                <a:solidFill>
                  <a:srgbClr val="FF0000"/>
                </a:solidFill>
                <a:effectLst>
                  <a:outerShdw blurRad="38100" dist="38100" dir="2700000" algn="tl">
                    <a:srgbClr val="000000">
                      <a:alpha val="43137"/>
                    </a:srgbClr>
                  </a:outerShdw>
                </a:effectLst>
                <a:sym typeface="Wingdings" panose="05000000000000000000" pitchFamily="2" charset="2"/>
              </a:rPr>
              <a:t>he cavity resonance could interact with the first satellites of f</a:t>
            </a:r>
            <a:r>
              <a:rPr lang="en-US" baseline="-25000" dirty="0" smtClean="0">
                <a:solidFill>
                  <a:srgbClr val="FF0000"/>
                </a:solidFill>
                <a:effectLst>
                  <a:outerShdw blurRad="38100" dist="38100" dir="2700000" algn="tl">
                    <a:srgbClr val="000000">
                      <a:alpha val="43137"/>
                    </a:srgbClr>
                  </a:outerShdw>
                </a:effectLst>
                <a:sym typeface="Wingdings" panose="05000000000000000000" pitchFamily="2" charset="2"/>
              </a:rPr>
              <a:t>s </a:t>
            </a:r>
            <a:r>
              <a:rPr lang="en-US" dirty="0" smtClean="0">
                <a:solidFill>
                  <a:srgbClr val="FF0000"/>
                </a:solidFill>
                <a:effectLst>
                  <a:outerShdw blurRad="38100" dist="38100" dir="2700000" algn="tl">
                    <a:srgbClr val="000000">
                      <a:alpha val="43137"/>
                    </a:srgbClr>
                  </a:outerShdw>
                </a:effectLst>
                <a:sym typeface="Wingdings" panose="05000000000000000000" pitchFamily="2" charset="2"/>
              </a:rPr>
              <a:t>; this is even much more critical with a passive </a:t>
            </a:r>
            <a:r>
              <a:rPr lang="en-US" dirty="0" err="1" smtClean="0">
                <a:solidFill>
                  <a:srgbClr val="FF0000"/>
                </a:solidFill>
                <a:effectLst>
                  <a:outerShdw blurRad="38100" dist="38100" dir="2700000" algn="tl">
                    <a:srgbClr val="000000">
                      <a:alpha val="43137"/>
                    </a:srgbClr>
                  </a:outerShdw>
                </a:effectLst>
                <a:sym typeface="Wingdings" panose="05000000000000000000" pitchFamily="2" charset="2"/>
              </a:rPr>
              <a:t>n.c.</a:t>
            </a:r>
            <a:r>
              <a:rPr lang="en-US" dirty="0" smtClean="0">
                <a:solidFill>
                  <a:srgbClr val="FF0000"/>
                </a:solidFill>
                <a:effectLst>
                  <a:outerShdw blurRad="38100" dist="38100" dir="2700000" algn="tl">
                    <a:srgbClr val="000000">
                      <a:alpha val="43137"/>
                    </a:srgbClr>
                  </a:outerShdw>
                </a:effectLst>
                <a:sym typeface="Wingdings" panose="05000000000000000000" pitchFamily="2" charset="2"/>
              </a:rPr>
              <a:t> system.</a:t>
            </a:r>
            <a:endParaRPr lang="en-US" baseline="-25000" dirty="0" smtClean="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444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11120</TotalTime>
  <Words>1946</Words>
  <Application>Microsoft Office PowerPoint</Application>
  <PresentationFormat>Affichage à l'écran (4:3)</PresentationFormat>
  <Paragraphs>286</Paragraphs>
  <Slides>12</Slides>
  <Notes>4</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Synchrotron SOLEIL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TORDEUX Marie-Agnes</dc:creator>
  <cp:lastModifiedBy>MARCHAND Patrick</cp:lastModifiedBy>
  <cp:revision>437</cp:revision>
  <cp:lastPrinted>2018-11-01T13:26:57Z</cp:lastPrinted>
  <dcterms:created xsi:type="dcterms:W3CDTF">2018-03-27T15:06:57Z</dcterms:created>
  <dcterms:modified xsi:type="dcterms:W3CDTF">2018-11-08T15:25:39Z</dcterms:modified>
</cp:coreProperties>
</file>