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5" r:id="rId1"/>
  </p:sldMasterIdLst>
  <p:notesMasterIdLst>
    <p:notesMasterId r:id="rId32"/>
  </p:notesMasterIdLst>
  <p:sldIdLst>
    <p:sldId id="272" r:id="rId2"/>
    <p:sldId id="286" r:id="rId3"/>
    <p:sldId id="287" r:id="rId4"/>
    <p:sldId id="271" r:id="rId5"/>
    <p:sldId id="259" r:id="rId6"/>
    <p:sldId id="290" r:id="rId7"/>
    <p:sldId id="264" r:id="rId8"/>
    <p:sldId id="265" r:id="rId9"/>
    <p:sldId id="266" r:id="rId10"/>
    <p:sldId id="267" r:id="rId11"/>
    <p:sldId id="268" r:id="rId12"/>
    <p:sldId id="269" r:id="rId13"/>
    <p:sldId id="270" r:id="rId14"/>
    <p:sldId id="274" r:id="rId15"/>
    <p:sldId id="276" r:id="rId16"/>
    <p:sldId id="275" r:id="rId17"/>
    <p:sldId id="277" r:id="rId18"/>
    <p:sldId id="278" r:id="rId19"/>
    <p:sldId id="279" r:id="rId20"/>
    <p:sldId id="291" r:id="rId21"/>
    <p:sldId id="280" r:id="rId22"/>
    <p:sldId id="281" r:id="rId23"/>
    <p:sldId id="282" r:id="rId24"/>
    <p:sldId id="283" r:id="rId25"/>
    <p:sldId id="289" r:id="rId26"/>
    <p:sldId id="263" r:id="rId27"/>
    <p:sldId id="260" r:id="rId28"/>
    <p:sldId id="261" r:id="rId29"/>
    <p:sldId id="262" r:id="rId30"/>
    <p:sldId id="292" r:id="rId31"/>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orient="horz" pos="346">
          <p15:clr>
            <a:srgbClr val="A4A3A4"/>
          </p15:clr>
        </p15:guide>
        <p15:guide id="3" orient="horz" pos="3974">
          <p15:clr>
            <a:srgbClr val="A4A3A4"/>
          </p15:clr>
        </p15:guide>
        <p15:guide id="4" orient="horz" pos="1026">
          <p15:clr>
            <a:srgbClr val="A4A3A4"/>
          </p15:clr>
        </p15:guide>
        <p15:guide id="5" pos="2880">
          <p15:clr>
            <a:srgbClr val="A4A3A4"/>
          </p15:clr>
        </p15:guide>
        <p15:guide id="6" pos="521">
          <p15:clr>
            <a:srgbClr val="A4A3A4"/>
          </p15:clr>
        </p15:guide>
        <p15:guide id="7" pos="5239">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79C9C"/>
    <a:srgbClr val="285013"/>
    <a:srgbClr val="28A026"/>
    <a:srgbClr val="FFFFFF"/>
    <a:srgbClr val="E3DFC7"/>
    <a:srgbClr val="AEB2B8"/>
    <a:srgbClr val="F75E09"/>
    <a:srgbClr val="B78787"/>
    <a:srgbClr val="51A026"/>
    <a:srgbClr val="F4F4F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975" autoAdjust="0"/>
    <p:restoredTop sz="94660"/>
  </p:normalViewPr>
  <p:slideViewPr>
    <p:cSldViewPr showGuides="1">
      <p:cViewPr varScale="1">
        <p:scale>
          <a:sx n="113" d="100"/>
          <a:sy n="113" d="100"/>
        </p:scale>
        <p:origin x="1338" y="108"/>
      </p:cViewPr>
      <p:guideLst>
        <p:guide orient="horz" pos="2160"/>
        <p:guide orient="horz" pos="346"/>
        <p:guide orient="horz" pos="3974"/>
        <p:guide orient="horz" pos="1026"/>
        <p:guide pos="2880"/>
        <p:guide pos="521"/>
        <p:guide pos="5239"/>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25.wmf"/><Relationship Id="rId2" Type="http://schemas.openxmlformats.org/officeDocument/2006/relationships/image" Target="../media/image24.wmf"/><Relationship Id="rId1" Type="http://schemas.openxmlformats.org/officeDocument/2006/relationships/image" Target="../media/image2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680E798-53FF-4C51-A981-953463752515}" type="datetimeFigureOut">
              <a:rPr lang="fr-FR" smtClean="0"/>
              <a:pPr/>
              <a:t>29/10/2018</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B06CD8F-B7ED-4A05-9FB1-A01CC0EF02CC}" type="slidenum">
              <a:rPr lang="fr-FR" smtClean="0"/>
              <a:pPr/>
              <a:t>‹#›</a:t>
            </a:fld>
            <a:endParaRPr lang="fr-FR"/>
          </a:p>
        </p:txBody>
      </p:sp>
    </p:spTree>
    <p:extLst>
      <p:ext uri="{BB962C8B-B14F-4D97-AF65-F5344CB8AC3E}">
        <p14:creationId xmlns:p14="http://schemas.microsoft.com/office/powerpoint/2010/main" val="134084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B06CD8F-B7ED-4A05-9FB1-A01CC0EF02CC}" type="slidenum">
              <a:rPr lang="fr-FR" smtClean="0"/>
              <a:pPr/>
              <a:t>1</a:t>
            </a:fld>
            <a:endParaRPr lang="fr-FR"/>
          </a:p>
        </p:txBody>
      </p:sp>
    </p:spTree>
    <p:extLst>
      <p:ext uri="{BB962C8B-B14F-4D97-AF65-F5344CB8AC3E}">
        <p14:creationId xmlns:p14="http://schemas.microsoft.com/office/powerpoint/2010/main" val="22789850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B06CD8F-B7ED-4A05-9FB1-A01CC0EF02CC}" type="slidenum">
              <a:rPr lang="fr-FR" smtClean="0"/>
              <a:pPr/>
              <a:t>2</a:t>
            </a:fld>
            <a:endParaRPr lang="fr-FR"/>
          </a:p>
        </p:txBody>
      </p:sp>
    </p:spTree>
    <p:extLst>
      <p:ext uri="{BB962C8B-B14F-4D97-AF65-F5344CB8AC3E}">
        <p14:creationId xmlns:p14="http://schemas.microsoft.com/office/powerpoint/2010/main" val="26119172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B06CD8F-B7ED-4A05-9FB1-A01CC0EF02CC}" type="slidenum">
              <a:rPr lang="fr-FR" smtClean="0"/>
              <a:pPr/>
              <a:t>5</a:t>
            </a:fld>
            <a:endParaRPr lang="fr-FR"/>
          </a:p>
        </p:txBody>
      </p:sp>
    </p:spTree>
    <p:extLst>
      <p:ext uri="{BB962C8B-B14F-4D97-AF65-F5344CB8AC3E}">
        <p14:creationId xmlns:p14="http://schemas.microsoft.com/office/powerpoint/2010/main" val="15273041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B06CD8F-B7ED-4A05-9FB1-A01CC0EF02CC}" type="slidenum">
              <a:rPr lang="fr-FR" smtClean="0"/>
              <a:pPr/>
              <a:t>6</a:t>
            </a:fld>
            <a:endParaRPr lang="fr-FR"/>
          </a:p>
        </p:txBody>
      </p:sp>
    </p:spTree>
    <p:extLst>
      <p:ext uri="{BB962C8B-B14F-4D97-AF65-F5344CB8AC3E}">
        <p14:creationId xmlns:p14="http://schemas.microsoft.com/office/powerpoint/2010/main" val="26842959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B06CD8F-B7ED-4A05-9FB1-A01CC0EF02CC}" type="slidenum">
              <a:rPr lang="fr-FR" smtClean="0"/>
              <a:pPr/>
              <a:t>20</a:t>
            </a:fld>
            <a:endParaRPr lang="fr-FR"/>
          </a:p>
        </p:txBody>
      </p:sp>
    </p:spTree>
    <p:extLst>
      <p:ext uri="{BB962C8B-B14F-4D97-AF65-F5344CB8AC3E}">
        <p14:creationId xmlns:p14="http://schemas.microsoft.com/office/powerpoint/2010/main" val="29501024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B06CD8F-B7ED-4A05-9FB1-A01CC0EF02CC}" type="slidenum">
              <a:rPr lang="fr-FR" smtClean="0"/>
              <a:pPr/>
              <a:t>29</a:t>
            </a:fld>
            <a:endParaRPr lang="fr-FR"/>
          </a:p>
        </p:txBody>
      </p:sp>
    </p:spTree>
    <p:extLst>
      <p:ext uri="{BB962C8B-B14F-4D97-AF65-F5344CB8AC3E}">
        <p14:creationId xmlns:p14="http://schemas.microsoft.com/office/powerpoint/2010/main" val="140289879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Cover page">
    <p:spTree>
      <p:nvGrpSpPr>
        <p:cNvPr id="1" name=""/>
        <p:cNvGrpSpPr/>
        <p:nvPr/>
      </p:nvGrpSpPr>
      <p:grpSpPr>
        <a:xfrm>
          <a:off x="0" y="0"/>
          <a:ext cx="0" cy="0"/>
          <a:chOff x="0" y="0"/>
          <a:chExt cx="0" cy="0"/>
        </a:xfrm>
      </p:grpSpPr>
      <p:pic>
        <p:nvPicPr>
          <p:cNvPr id="15" name="Image 14" descr="logo_couv.jpg"/>
          <p:cNvPicPr>
            <a:picLocks noChangeAspect="1"/>
          </p:cNvPicPr>
          <p:nvPr/>
        </p:nvPicPr>
        <p:blipFill>
          <a:blip r:embed="rId2" cstate="print"/>
          <a:stretch>
            <a:fillRect/>
          </a:stretch>
        </p:blipFill>
        <p:spPr>
          <a:xfrm>
            <a:off x="972000" y="1990800"/>
            <a:ext cx="7200000" cy="2880000"/>
          </a:xfrm>
          <a:prstGeom prst="rect">
            <a:avLst/>
          </a:prstGeom>
        </p:spPr>
      </p:pic>
      <p:pic>
        <p:nvPicPr>
          <p:cNvPr id="3" name="Image 14" descr="logo_couv.jpg"/>
          <p:cNvPicPr>
            <a:picLocks noChangeAspect="1"/>
          </p:cNvPicPr>
          <p:nvPr userDrawn="1"/>
        </p:nvPicPr>
        <p:blipFill>
          <a:blip r:embed="rId2" cstate="print"/>
          <a:stretch>
            <a:fillRect/>
          </a:stretch>
        </p:blipFill>
        <p:spPr>
          <a:xfrm>
            <a:off x="972000" y="1990800"/>
            <a:ext cx="7200000" cy="2880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Titre 1"/>
          <p:cNvSpPr>
            <a:spLocks noGrp="1"/>
          </p:cNvSpPr>
          <p:nvPr>
            <p:ph type="title"/>
          </p:nvPr>
        </p:nvSpPr>
        <p:spPr bwMode="gray">
          <a:xfrm>
            <a:off x="727200" y="126000"/>
            <a:ext cx="8236800" cy="496800"/>
          </a:xfrm>
          <a:solidFill>
            <a:schemeClr val="accent1"/>
          </a:solidFill>
        </p:spPr>
        <p:txBody>
          <a:bodyPr lIns="108000" tIns="0" rIns="108000" anchor="ctr" anchorCtr="0"/>
          <a:lstStyle>
            <a:lvl1pPr>
              <a:lnSpc>
                <a:spcPct val="85000"/>
              </a:lnSpc>
              <a:defRPr sz="2500">
                <a:solidFill>
                  <a:schemeClr val="bg1"/>
                </a:solidFill>
              </a:defRPr>
            </a:lvl1pPr>
          </a:lstStyle>
          <a:p>
            <a:r>
              <a:rPr lang="en-US" smtClean="0"/>
              <a:t>Click to edit Master title style</a:t>
            </a:r>
            <a:endParaRPr lang="fr-FR" dirty="0"/>
          </a:p>
        </p:txBody>
      </p:sp>
      <p:sp>
        <p:nvSpPr>
          <p:cNvPr id="3" name="Espace réservé du contenu 2"/>
          <p:cNvSpPr>
            <a:spLocks noGrp="1"/>
          </p:cNvSpPr>
          <p:nvPr>
            <p:ph idx="1"/>
          </p:nvPr>
        </p:nvSpPr>
        <p:spPr bwMode="gray">
          <a:xfrm>
            <a:off x="3351600" y="1098000"/>
            <a:ext cx="5612400" cy="3564000"/>
          </a:xfrm>
          <a:solidFill>
            <a:srgbClr val="4E5B99"/>
          </a:solidFill>
        </p:spPr>
        <p:txBody>
          <a:bodyPr lIns="216000" tIns="252000"/>
          <a:lstStyle>
            <a:lvl1pPr marL="0" indent="0">
              <a:spcAft>
                <a:spcPts val="300"/>
              </a:spcAft>
              <a:buFont typeface="Arial" pitchFamily="34" charset="0"/>
              <a:buNone/>
              <a:defRPr sz="2800">
                <a:solidFill>
                  <a:schemeClr val="bg1"/>
                </a:solidFill>
              </a:defRPr>
            </a:lvl1pPr>
            <a:lvl2pPr marL="0" indent="0">
              <a:spcBef>
                <a:spcPts val="400"/>
              </a:spcBef>
              <a:spcAft>
                <a:spcPts val="0"/>
              </a:spcAft>
              <a:buFont typeface="Arial" pitchFamily="34" charset="0"/>
              <a:buNone/>
              <a:defRPr sz="2600" b="1">
                <a:solidFill>
                  <a:schemeClr val="bg1"/>
                </a:solidFill>
              </a:defRPr>
            </a:lvl2pPr>
            <a:lvl3pPr marL="0" indent="0">
              <a:lnSpc>
                <a:spcPct val="80000"/>
              </a:lnSpc>
              <a:spcAft>
                <a:spcPts val="0"/>
              </a:spcAft>
              <a:buFont typeface="Arial" pitchFamily="34" charset="0"/>
              <a:buNone/>
              <a:defRPr sz="2250">
                <a:solidFill>
                  <a:schemeClr val="bg1"/>
                </a:solidFill>
              </a:defRPr>
            </a:lvl3pPr>
            <a:lvl4pPr marL="0" indent="0">
              <a:lnSpc>
                <a:spcPct val="100000"/>
              </a:lnSpc>
              <a:spcBef>
                <a:spcPts val="0"/>
              </a:spcBef>
              <a:spcAft>
                <a:spcPts val="200"/>
              </a:spcAft>
              <a:buSzPct val="80000"/>
              <a:buNone/>
              <a:defRPr sz="1750">
                <a:solidFill>
                  <a:schemeClr val="bg1"/>
                </a:solidFill>
              </a:defRPr>
            </a:lvl4pPr>
            <a:lvl5pPr marL="0" indent="0">
              <a:lnSpc>
                <a:spcPct val="80000"/>
              </a:lnSpc>
              <a:spcAft>
                <a:spcPts val="0"/>
              </a:spcAft>
              <a:buNone/>
              <a:defRPr sz="1500" b="1" i="0">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dirty="0"/>
          </a:p>
        </p:txBody>
      </p:sp>
      <p:sp>
        <p:nvSpPr>
          <p:cNvPr id="8" name="Espace réservé pour une image  7"/>
          <p:cNvSpPr>
            <a:spLocks noGrp="1"/>
          </p:cNvSpPr>
          <p:nvPr>
            <p:ph type="pic" sz="quarter" idx="13"/>
          </p:nvPr>
        </p:nvSpPr>
        <p:spPr>
          <a:xfrm>
            <a:off x="727200" y="1098000"/>
            <a:ext cx="2574000" cy="3564000"/>
          </a:xfrm>
        </p:spPr>
        <p:txBody>
          <a:bodyPr anchor="ctr" anchorCtr="0"/>
          <a:lstStyle>
            <a:lvl1pPr algn="ctr">
              <a:defRPr/>
            </a:lvl1pPr>
          </a:lstStyle>
          <a:p>
            <a:r>
              <a:rPr lang="en-US" smtClean="0"/>
              <a:t>Click icon to add picture</a:t>
            </a:r>
            <a:endParaRPr lang="fr-FR"/>
          </a:p>
        </p:txBody>
      </p:sp>
      <p:sp>
        <p:nvSpPr>
          <p:cNvPr id="18" name="Espace réservé du numéro de diapositive 17"/>
          <p:cNvSpPr>
            <a:spLocks noGrp="1"/>
          </p:cNvSpPr>
          <p:nvPr>
            <p:ph type="sldNum" sz="quarter" idx="15"/>
          </p:nvPr>
        </p:nvSpPr>
        <p:spPr/>
        <p:txBody>
          <a:bodyPr/>
          <a:lstStyle/>
          <a:p>
            <a:r>
              <a:rPr lang="fr-FR" smtClean="0"/>
              <a:t>Page </a:t>
            </a:r>
            <a:fld id="{733122C9-A0B9-462F-8757-0847AD287B63}" type="slidenum">
              <a:rPr lang="fr-FR" smtClean="0"/>
              <a:pPr/>
              <a:t>‹#›</a:t>
            </a:fld>
            <a:endParaRPr lang="fr-FR" dirty="0"/>
          </a:p>
        </p:txBody>
      </p:sp>
      <p:sp>
        <p:nvSpPr>
          <p:cNvPr id="19" name="Espace réservé du pied de page 18"/>
          <p:cNvSpPr>
            <a:spLocks noGrp="1"/>
          </p:cNvSpPr>
          <p:nvPr>
            <p:ph type="ftr" sz="quarter" idx="16"/>
          </p:nvPr>
        </p:nvSpPr>
        <p:spPr/>
        <p:txBody>
          <a:bodyPr/>
          <a:lstStyle/>
          <a:p>
            <a:r>
              <a:rPr lang="en-US" smtClean="0"/>
              <a:t>22nd ESLS RF Meeting - SOLEIL l 8-9 November 2018 l A. D'Elia</a:t>
            </a:r>
            <a:endParaRPr lang="fr-FR" dirty="0"/>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re 1"/>
          <p:cNvSpPr>
            <a:spLocks noGrp="1"/>
          </p:cNvSpPr>
          <p:nvPr>
            <p:ph type="title"/>
          </p:nvPr>
        </p:nvSpPr>
        <p:spPr bwMode="gray"/>
        <p:txBody>
          <a:bodyPr/>
          <a:lstStyle/>
          <a:p>
            <a:r>
              <a:rPr lang="en-US" smtClean="0"/>
              <a:t>Click to edit Master title style</a:t>
            </a:r>
            <a:endParaRPr lang="fr-FR" dirty="0"/>
          </a:p>
        </p:txBody>
      </p:sp>
      <p:sp>
        <p:nvSpPr>
          <p:cNvPr id="3" name="Espace réservé du contenu 2"/>
          <p:cNvSpPr>
            <a:spLocks noGrp="1"/>
          </p:cNvSpPr>
          <p:nvPr>
            <p:ph idx="1"/>
          </p:nvPr>
        </p:nvSpPr>
        <p:spPr bwMode="gray">
          <a:xfrm>
            <a:off x="727688" y="764704"/>
            <a:ext cx="8236800" cy="5400000"/>
          </a:xfrm>
        </p:spPr>
        <p:txBody>
          <a:bodyPr/>
          <a:lstStyle>
            <a:lvl1pPr>
              <a:defRPr baseline="0"/>
            </a:lvl1pPr>
            <a:lvl2pPr>
              <a:defRPr>
                <a:solidFill>
                  <a:schemeClr val="tx1"/>
                </a:solidFill>
              </a:defRPr>
            </a:lvl2pPr>
            <a:lvl4pPr>
              <a:spcBef>
                <a:spcPts val="0"/>
              </a:spcBef>
              <a:spcAft>
                <a:spcPts val="300"/>
              </a:spcAft>
              <a:buSzPct val="80000"/>
              <a:defRPr/>
            </a:lvl4pPr>
            <a:lvl5pPr>
              <a:spcAft>
                <a:spcPts val="300"/>
              </a:spcAf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dirty="0"/>
          </a:p>
        </p:txBody>
      </p:sp>
      <p:sp>
        <p:nvSpPr>
          <p:cNvPr id="8" name="Espace réservé du numéro de diapositive 7"/>
          <p:cNvSpPr>
            <a:spLocks noGrp="1"/>
          </p:cNvSpPr>
          <p:nvPr>
            <p:ph type="sldNum" sz="quarter" idx="11"/>
          </p:nvPr>
        </p:nvSpPr>
        <p:spPr/>
        <p:txBody>
          <a:bodyPr/>
          <a:lstStyle/>
          <a:p>
            <a:r>
              <a:rPr lang="fr-FR" smtClean="0"/>
              <a:t>Page </a:t>
            </a:r>
            <a:fld id="{733122C9-A0B9-462F-8757-0847AD287B63}" type="slidenum">
              <a:rPr lang="fr-FR" smtClean="0"/>
              <a:pPr/>
              <a:t>‹#›</a:t>
            </a:fld>
            <a:endParaRPr lang="fr-FR" dirty="0"/>
          </a:p>
        </p:txBody>
      </p:sp>
      <p:sp>
        <p:nvSpPr>
          <p:cNvPr id="9" name="Espace réservé du pied de page 8"/>
          <p:cNvSpPr>
            <a:spLocks noGrp="1"/>
          </p:cNvSpPr>
          <p:nvPr>
            <p:ph type="ftr" sz="quarter" idx="12"/>
          </p:nvPr>
        </p:nvSpPr>
        <p:spPr/>
        <p:txBody>
          <a:bodyPr/>
          <a:lstStyle/>
          <a:p>
            <a:r>
              <a:rPr lang="en-US" smtClean="0"/>
              <a:t>22nd ESLS RF Meeting - SOLEIL l 8-9 November 2018 l A. D'Elia</a:t>
            </a:r>
            <a:endParaRPr lang="fr-FR" dirty="0"/>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Use for importing slid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dirty="0"/>
          </a:p>
        </p:txBody>
      </p:sp>
      <p:sp>
        <p:nvSpPr>
          <p:cNvPr id="3" name="Footer Placeholder 2"/>
          <p:cNvSpPr>
            <a:spLocks noGrp="1"/>
          </p:cNvSpPr>
          <p:nvPr>
            <p:ph type="ftr" sz="quarter" idx="10"/>
          </p:nvPr>
        </p:nvSpPr>
        <p:spPr/>
        <p:txBody>
          <a:bodyPr/>
          <a:lstStyle/>
          <a:p>
            <a:r>
              <a:rPr lang="en-US" smtClean="0"/>
              <a:t>22nd ESLS RF Meeting - SOLEIL l 8-9 November 2018 l A. D'Elia</a:t>
            </a:r>
            <a:endParaRPr lang="fr-FR" dirty="0"/>
          </a:p>
        </p:txBody>
      </p:sp>
      <p:sp>
        <p:nvSpPr>
          <p:cNvPr id="4" name="Slide Number Placeholder 3"/>
          <p:cNvSpPr>
            <a:spLocks noGrp="1"/>
          </p:cNvSpPr>
          <p:nvPr>
            <p:ph type="sldNum" sz="quarter" idx="11"/>
          </p:nvPr>
        </p:nvSpPr>
        <p:spPr/>
        <p:txBody>
          <a:bodyPr/>
          <a:lstStyle/>
          <a:p>
            <a:r>
              <a:rPr lang="fr-FR" smtClean="0"/>
              <a:t>Page </a:t>
            </a:r>
            <a:fld id="{733122C9-A0B9-462F-8757-0847AD287B63}" type="slidenum">
              <a:rPr lang="fr-FR" smtClean="0"/>
              <a:pPr/>
              <a:t>‹#›</a:t>
            </a:fld>
            <a:endParaRPr lang="fr-FR" dirty="0"/>
          </a:p>
        </p:txBody>
      </p:sp>
    </p:spTree>
    <p:extLst>
      <p:ext uri="{BB962C8B-B14F-4D97-AF65-F5344CB8AC3E}">
        <p14:creationId xmlns:p14="http://schemas.microsoft.com/office/powerpoint/2010/main" val="72959703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lour palett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ESRF COLOUR PALETTE</a:t>
            </a:r>
            <a:endParaRPr lang="en-GB" dirty="0"/>
          </a:p>
        </p:txBody>
      </p:sp>
      <p:sp>
        <p:nvSpPr>
          <p:cNvPr id="3" name="Footer Placeholder 2"/>
          <p:cNvSpPr>
            <a:spLocks noGrp="1"/>
          </p:cNvSpPr>
          <p:nvPr>
            <p:ph type="ftr" sz="quarter" idx="10"/>
          </p:nvPr>
        </p:nvSpPr>
        <p:spPr/>
        <p:txBody>
          <a:bodyPr/>
          <a:lstStyle/>
          <a:p>
            <a:r>
              <a:rPr lang="en-US" smtClean="0"/>
              <a:t>22nd ESLS RF Meeting - SOLEIL l 8-9 November 2018 l A. D'Elia</a:t>
            </a:r>
            <a:endParaRPr lang="fr-FR" dirty="0"/>
          </a:p>
        </p:txBody>
      </p:sp>
      <p:sp>
        <p:nvSpPr>
          <p:cNvPr id="4" name="Slide Number Placeholder 3"/>
          <p:cNvSpPr>
            <a:spLocks noGrp="1"/>
          </p:cNvSpPr>
          <p:nvPr>
            <p:ph type="sldNum" sz="quarter" idx="11"/>
          </p:nvPr>
        </p:nvSpPr>
        <p:spPr/>
        <p:txBody>
          <a:bodyPr/>
          <a:lstStyle/>
          <a:p>
            <a:r>
              <a:rPr lang="fr-FR" smtClean="0"/>
              <a:t>Page </a:t>
            </a:r>
            <a:fld id="{733122C9-A0B9-462F-8757-0847AD287B63}" type="slidenum">
              <a:rPr lang="fr-FR" smtClean="0"/>
              <a:pPr/>
              <a:t>‹#›</a:t>
            </a:fld>
            <a:endParaRPr lang="fr-FR" dirty="0"/>
          </a:p>
        </p:txBody>
      </p:sp>
      <p:grpSp>
        <p:nvGrpSpPr>
          <p:cNvPr id="5" name="Group 4"/>
          <p:cNvGrpSpPr/>
          <p:nvPr userDrawn="1"/>
        </p:nvGrpSpPr>
        <p:grpSpPr>
          <a:xfrm>
            <a:off x="1751223" y="1016732"/>
            <a:ext cx="6421177" cy="4780955"/>
            <a:chOff x="977503" y="761588"/>
            <a:chExt cx="6421177" cy="4780955"/>
          </a:xfrm>
        </p:grpSpPr>
        <p:sp>
          <p:nvSpPr>
            <p:cNvPr id="6" name="Oval 5"/>
            <p:cNvSpPr/>
            <p:nvPr/>
          </p:nvSpPr>
          <p:spPr>
            <a:xfrm>
              <a:off x="2803893" y="1812730"/>
              <a:ext cx="2628292" cy="262829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p:cNvSpPr/>
            <p:nvPr/>
          </p:nvSpPr>
          <p:spPr>
            <a:xfrm>
              <a:off x="4175956" y="1016392"/>
              <a:ext cx="576404" cy="576404"/>
            </a:xfrm>
            <a:prstGeom prst="ellipse">
              <a:avLst/>
            </a:prstGeom>
            <a:solidFill>
              <a:srgbClr val="ED77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p:cNvSpPr/>
            <p:nvPr/>
          </p:nvSpPr>
          <p:spPr>
            <a:xfrm>
              <a:off x="5003708" y="1393465"/>
              <a:ext cx="576404" cy="576404"/>
            </a:xfrm>
            <a:prstGeom prst="ellipse">
              <a:avLst/>
            </a:prstGeom>
            <a:solidFill>
              <a:srgbClr val="F4A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p:cNvSpPr/>
            <p:nvPr/>
          </p:nvSpPr>
          <p:spPr>
            <a:xfrm>
              <a:off x="5507764" y="1980062"/>
              <a:ext cx="576404" cy="576404"/>
            </a:xfrm>
            <a:prstGeom prst="ellipse">
              <a:avLst/>
            </a:prstGeom>
            <a:solidFill>
              <a:srgbClr val="FFD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p:cNvSpPr/>
            <p:nvPr/>
          </p:nvSpPr>
          <p:spPr>
            <a:xfrm>
              <a:off x="5688124" y="2740535"/>
              <a:ext cx="576404" cy="576404"/>
            </a:xfrm>
            <a:prstGeom prst="ellipse">
              <a:avLst/>
            </a:prstGeom>
            <a:solidFill>
              <a:srgbClr val="51A0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p:cNvSpPr/>
            <p:nvPr/>
          </p:nvSpPr>
          <p:spPr>
            <a:xfrm>
              <a:off x="5580282" y="3501008"/>
              <a:ext cx="576404" cy="576404"/>
            </a:xfrm>
            <a:prstGeom prst="ellipse">
              <a:avLst/>
            </a:prstGeom>
            <a:solidFill>
              <a:srgbClr val="0098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p:cNvSpPr/>
            <p:nvPr/>
          </p:nvSpPr>
          <p:spPr>
            <a:xfrm>
              <a:off x="5148064" y="4169035"/>
              <a:ext cx="576404" cy="576404"/>
            </a:xfrm>
            <a:prstGeom prst="ellipse">
              <a:avLst/>
            </a:prstGeom>
            <a:solidFill>
              <a:srgbClr val="AF00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p:cNvSpPr/>
            <p:nvPr/>
          </p:nvSpPr>
          <p:spPr>
            <a:xfrm>
              <a:off x="2367594" y="1709154"/>
              <a:ext cx="576404" cy="576404"/>
            </a:xfrm>
            <a:prstGeom prst="ellipse">
              <a:avLst/>
            </a:prstGeom>
            <a:solidFill>
              <a:srgbClr val="132577">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p:cNvSpPr/>
            <p:nvPr/>
          </p:nvSpPr>
          <p:spPr>
            <a:xfrm>
              <a:off x="2079392" y="2433493"/>
              <a:ext cx="576404" cy="576404"/>
            </a:xfrm>
            <a:prstGeom prst="ellipse">
              <a:avLst/>
            </a:prstGeom>
            <a:solidFill>
              <a:srgbClr val="132577">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p:cNvSpPr/>
            <p:nvPr/>
          </p:nvSpPr>
          <p:spPr>
            <a:xfrm>
              <a:off x="3491370" y="4689140"/>
              <a:ext cx="576404" cy="576404"/>
            </a:xfrm>
            <a:prstGeom prst="ellipse">
              <a:avLst/>
            </a:prstGeom>
            <a:solidFill>
              <a:srgbClr val="B7B9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p:cNvSpPr/>
            <p:nvPr/>
          </p:nvSpPr>
          <p:spPr>
            <a:xfrm>
              <a:off x="2706262" y="4329100"/>
              <a:ext cx="576404" cy="576404"/>
            </a:xfrm>
            <a:prstGeom prst="ellipse">
              <a:avLst/>
            </a:prstGeom>
            <a:solidFill>
              <a:srgbClr val="D1D2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p:cNvSpPr/>
            <p:nvPr/>
          </p:nvSpPr>
          <p:spPr>
            <a:xfrm>
              <a:off x="2113415" y="3746995"/>
              <a:ext cx="576404" cy="576404"/>
            </a:xfrm>
            <a:prstGeom prst="ellipse">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p:cNvSpPr txBox="1"/>
            <p:nvPr/>
          </p:nvSpPr>
          <p:spPr>
            <a:xfrm>
              <a:off x="3545461" y="3053707"/>
              <a:ext cx="1260990" cy="276999"/>
            </a:xfrm>
            <a:prstGeom prst="rect">
              <a:avLst/>
            </a:prstGeom>
            <a:noFill/>
          </p:spPr>
          <p:txBody>
            <a:bodyPr wrap="square" rtlCol="0">
              <a:spAutoFit/>
            </a:bodyPr>
            <a:lstStyle/>
            <a:p>
              <a:r>
                <a:rPr lang="fr-FR" sz="1200" dirty="0" smtClean="0">
                  <a:solidFill>
                    <a:schemeClr val="bg1"/>
                  </a:solidFill>
                </a:rPr>
                <a:t>R019G037B119</a:t>
              </a:r>
              <a:endParaRPr lang="en-GB" sz="1200" dirty="0">
                <a:solidFill>
                  <a:schemeClr val="bg1"/>
                </a:solidFill>
              </a:endParaRPr>
            </a:p>
          </p:txBody>
        </p:sp>
        <p:sp>
          <p:nvSpPr>
            <p:cNvPr id="19" name="TextBox 18"/>
            <p:cNvSpPr txBox="1"/>
            <p:nvPr/>
          </p:nvSpPr>
          <p:spPr>
            <a:xfrm>
              <a:off x="4339537" y="761588"/>
              <a:ext cx="1260990" cy="276999"/>
            </a:xfrm>
            <a:prstGeom prst="rect">
              <a:avLst/>
            </a:prstGeom>
            <a:noFill/>
          </p:spPr>
          <p:txBody>
            <a:bodyPr wrap="square" rtlCol="0">
              <a:spAutoFit/>
            </a:bodyPr>
            <a:lstStyle/>
            <a:p>
              <a:r>
                <a:rPr lang="fr-FR" sz="1200" dirty="0" smtClean="0"/>
                <a:t>R237G119B003</a:t>
              </a:r>
              <a:endParaRPr lang="en-GB" sz="1200" dirty="0"/>
            </a:p>
          </p:txBody>
        </p:sp>
        <p:sp>
          <p:nvSpPr>
            <p:cNvPr id="20" name="TextBox 19"/>
            <p:cNvSpPr txBox="1"/>
            <p:nvPr/>
          </p:nvSpPr>
          <p:spPr>
            <a:xfrm>
              <a:off x="5273712" y="1162931"/>
              <a:ext cx="1314512" cy="276999"/>
            </a:xfrm>
            <a:prstGeom prst="rect">
              <a:avLst/>
            </a:prstGeom>
            <a:noFill/>
          </p:spPr>
          <p:txBody>
            <a:bodyPr wrap="square" rtlCol="0">
              <a:spAutoFit/>
            </a:bodyPr>
            <a:lstStyle/>
            <a:p>
              <a:r>
                <a:rPr lang="fr-FR" sz="1200" dirty="0" smtClean="0"/>
                <a:t>R244G163B000</a:t>
              </a:r>
              <a:endParaRPr lang="en-GB" sz="1200" dirty="0"/>
            </a:p>
          </p:txBody>
        </p:sp>
        <p:sp>
          <p:nvSpPr>
            <p:cNvPr id="21" name="TextBox 20"/>
            <p:cNvSpPr txBox="1"/>
            <p:nvPr/>
          </p:nvSpPr>
          <p:spPr>
            <a:xfrm>
              <a:off x="5795966" y="1756869"/>
              <a:ext cx="1314512" cy="276999"/>
            </a:xfrm>
            <a:prstGeom prst="rect">
              <a:avLst/>
            </a:prstGeom>
            <a:noFill/>
          </p:spPr>
          <p:txBody>
            <a:bodyPr wrap="square" rtlCol="0">
              <a:spAutoFit/>
            </a:bodyPr>
            <a:lstStyle/>
            <a:p>
              <a:r>
                <a:rPr lang="fr-FR" sz="1200" dirty="0" smtClean="0"/>
                <a:t>R255G221B000</a:t>
              </a:r>
              <a:endParaRPr lang="en-GB" sz="1200" dirty="0"/>
            </a:p>
          </p:txBody>
        </p:sp>
        <p:sp>
          <p:nvSpPr>
            <p:cNvPr id="22" name="TextBox 21"/>
            <p:cNvSpPr txBox="1"/>
            <p:nvPr/>
          </p:nvSpPr>
          <p:spPr>
            <a:xfrm>
              <a:off x="6084168" y="2570541"/>
              <a:ext cx="1314512" cy="276999"/>
            </a:xfrm>
            <a:prstGeom prst="rect">
              <a:avLst/>
            </a:prstGeom>
            <a:noFill/>
          </p:spPr>
          <p:txBody>
            <a:bodyPr wrap="square" rtlCol="0">
              <a:spAutoFit/>
            </a:bodyPr>
            <a:lstStyle/>
            <a:p>
              <a:r>
                <a:rPr lang="fr-FR" sz="1200" dirty="0" smtClean="0"/>
                <a:t>R081G160B038</a:t>
              </a:r>
              <a:endParaRPr lang="en-GB" sz="1200" dirty="0"/>
            </a:p>
          </p:txBody>
        </p:sp>
        <p:sp>
          <p:nvSpPr>
            <p:cNvPr id="23" name="TextBox 22"/>
            <p:cNvSpPr txBox="1"/>
            <p:nvPr/>
          </p:nvSpPr>
          <p:spPr>
            <a:xfrm>
              <a:off x="6084168" y="3409385"/>
              <a:ext cx="1314512" cy="276999"/>
            </a:xfrm>
            <a:prstGeom prst="rect">
              <a:avLst/>
            </a:prstGeom>
            <a:noFill/>
          </p:spPr>
          <p:txBody>
            <a:bodyPr wrap="square" rtlCol="0">
              <a:spAutoFit/>
            </a:bodyPr>
            <a:lstStyle/>
            <a:p>
              <a:r>
                <a:rPr lang="fr-FR" sz="1200" dirty="0" smtClean="0"/>
                <a:t>R000G152B212</a:t>
              </a:r>
              <a:endParaRPr lang="en-GB" sz="1200" dirty="0"/>
            </a:p>
          </p:txBody>
        </p:sp>
        <p:sp>
          <p:nvSpPr>
            <p:cNvPr id="24" name="TextBox 23"/>
            <p:cNvSpPr txBox="1"/>
            <p:nvPr/>
          </p:nvSpPr>
          <p:spPr>
            <a:xfrm>
              <a:off x="5677172" y="4159448"/>
              <a:ext cx="1314512" cy="276999"/>
            </a:xfrm>
            <a:prstGeom prst="rect">
              <a:avLst/>
            </a:prstGeom>
            <a:noFill/>
          </p:spPr>
          <p:txBody>
            <a:bodyPr wrap="square" rtlCol="0">
              <a:spAutoFit/>
            </a:bodyPr>
            <a:lstStyle/>
            <a:p>
              <a:r>
                <a:rPr lang="fr-FR" sz="1200" dirty="0" smtClean="0"/>
                <a:t>R175G000B124</a:t>
              </a:r>
              <a:endParaRPr lang="en-GB" sz="1200" dirty="0"/>
            </a:p>
          </p:txBody>
        </p:sp>
        <p:sp>
          <p:nvSpPr>
            <p:cNvPr id="25" name="TextBox 24"/>
            <p:cNvSpPr txBox="1"/>
            <p:nvPr/>
          </p:nvSpPr>
          <p:spPr>
            <a:xfrm>
              <a:off x="1312568" y="1497250"/>
              <a:ext cx="1314512" cy="276999"/>
            </a:xfrm>
            <a:prstGeom prst="rect">
              <a:avLst/>
            </a:prstGeom>
            <a:noFill/>
          </p:spPr>
          <p:txBody>
            <a:bodyPr wrap="square" rtlCol="0">
              <a:spAutoFit/>
            </a:bodyPr>
            <a:lstStyle/>
            <a:p>
              <a:r>
                <a:rPr lang="fr-FR" sz="1200" dirty="0" smtClean="0"/>
                <a:t>ESRF </a:t>
              </a:r>
              <a:r>
                <a:rPr lang="fr-FR" sz="1200" dirty="0" err="1" smtClean="0"/>
                <a:t>blue</a:t>
              </a:r>
              <a:r>
                <a:rPr lang="fr-FR" sz="1200" dirty="0" smtClean="0"/>
                <a:t> 75%</a:t>
              </a:r>
              <a:endParaRPr lang="en-GB" sz="1200" dirty="0"/>
            </a:p>
          </p:txBody>
        </p:sp>
        <p:sp>
          <p:nvSpPr>
            <p:cNvPr id="26" name="TextBox 25"/>
            <p:cNvSpPr txBox="1"/>
            <p:nvPr/>
          </p:nvSpPr>
          <p:spPr>
            <a:xfrm>
              <a:off x="977503" y="2279467"/>
              <a:ext cx="1314512" cy="276999"/>
            </a:xfrm>
            <a:prstGeom prst="rect">
              <a:avLst/>
            </a:prstGeom>
            <a:noFill/>
          </p:spPr>
          <p:txBody>
            <a:bodyPr wrap="square" rtlCol="0">
              <a:spAutoFit/>
            </a:bodyPr>
            <a:lstStyle/>
            <a:p>
              <a:r>
                <a:rPr lang="fr-FR" sz="1200" dirty="0" smtClean="0"/>
                <a:t>ESRF </a:t>
              </a:r>
              <a:r>
                <a:rPr lang="fr-FR" sz="1200" dirty="0" err="1" smtClean="0"/>
                <a:t>blue</a:t>
              </a:r>
              <a:r>
                <a:rPr lang="fr-FR" sz="1200" dirty="0" smtClean="0"/>
                <a:t> 50%</a:t>
              </a:r>
              <a:endParaRPr lang="en-GB" sz="1200" dirty="0"/>
            </a:p>
          </p:txBody>
        </p:sp>
        <p:sp>
          <p:nvSpPr>
            <p:cNvPr id="27" name="TextBox 26"/>
            <p:cNvSpPr txBox="1"/>
            <p:nvPr/>
          </p:nvSpPr>
          <p:spPr>
            <a:xfrm>
              <a:off x="2878263" y="5265544"/>
              <a:ext cx="1314512" cy="276999"/>
            </a:xfrm>
            <a:prstGeom prst="rect">
              <a:avLst/>
            </a:prstGeom>
            <a:noFill/>
          </p:spPr>
          <p:txBody>
            <a:bodyPr wrap="square" rtlCol="0">
              <a:spAutoFit/>
            </a:bodyPr>
            <a:lstStyle/>
            <a:p>
              <a:r>
                <a:rPr lang="fr-FR" sz="1200" dirty="0" smtClean="0"/>
                <a:t>R183G185B186</a:t>
              </a:r>
              <a:endParaRPr lang="en-GB" sz="1200" dirty="0"/>
            </a:p>
          </p:txBody>
        </p:sp>
        <p:sp>
          <p:nvSpPr>
            <p:cNvPr id="28" name="TextBox 27"/>
            <p:cNvSpPr txBox="1"/>
            <p:nvPr/>
          </p:nvSpPr>
          <p:spPr>
            <a:xfrm>
              <a:off x="1968154" y="4899336"/>
              <a:ext cx="1314512" cy="276999"/>
            </a:xfrm>
            <a:prstGeom prst="rect">
              <a:avLst/>
            </a:prstGeom>
            <a:noFill/>
          </p:spPr>
          <p:txBody>
            <a:bodyPr wrap="square" rtlCol="0">
              <a:spAutoFit/>
            </a:bodyPr>
            <a:lstStyle/>
            <a:p>
              <a:r>
                <a:rPr lang="fr-FR" sz="1200" dirty="0" smtClean="0"/>
                <a:t>R209G210B212</a:t>
              </a:r>
              <a:endParaRPr lang="en-GB" sz="1200" dirty="0"/>
            </a:p>
          </p:txBody>
        </p:sp>
        <p:sp>
          <p:nvSpPr>
            <p:cNvPr id="29" name="TextBox 28"/>
            <p:cNvSpPr txBox="1"/>
            <p:nvPr/>
          </p:nvSpPr>
          <p:spPr>
            <a:xfrm>
              <a:off x="1238010" y="4311927"/>
              <a:ext cx="1314512" cy="276999"/>
            </a:xfrm>
            <a:prstGeom prst="rect">
              <a:avLst/>
            </a:prstGeom>
            <a:noFill/>
          </p:spPr>
          <p:txBody>
            <a:bodyPr wrap="square" rtlCol="0">
              <a:spAutoFit/>
            </a:bodyPr>
            <a:lstStyle/>
            <a:p>
              <a:r>
                <a:rPr lang="fr-FR" sz="1200" dirty="0" smtClean="0"/>
                <a:t>R244G244B244</a:t>
              </a:r>
              <a:endParaRPr lang="en-GB" sz="1200" dirty="0"/>
            </a:p>
          </p:txBody>
        </p:sp>
      </p:grpSp>
    </p:spTree>
    <p:extLst>
      <p:ext uri="{BB962C8B-B14F-4D97-AF65-F5344CB8AC3E}">
        <p14:creationId xmlns:p14="http://schemas.microsoft.com/office/powerpoint/2010/main" val="287485758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Image 8" descr="logo_texte.jpg"/>
          <p:cNvPicPr>
            <a:picLocks noChangeAspect="1"/>
          </p:cNvPicPr>
          <p:nvPr/>
        </p:nvPicPr>
        <p:blipFill>
          <a:blip r:embed="rId7" cstate="print"/>
          <a:stretch>
            <a:fillRect/>
          </a:stretch>
        </p:blipFill>
        <p:spPr>
          <a:xfrm>
            <a:off x="7164000" y="6210000"/>
            <a:ext cx="1975944" cy="648000"/>
          </a:xfrm>
          <a:prstGeom prst="rect">
            <a:avLst/>
          </a:prstGeom>
        </p:spPr>
      </p:pic>
      <p:sp>
        <p:nvSpPr>
          <p:cNvPr id="2" name="Espace réservé du titre 1"/>
          <p:cNvSpPr>
            <a:spLocks noGrp="1"/>
          </p:cNvSpPr>
          <p:nvPr>
            <p:ph type="title"/>
          </p:nvPr>
        </p:nvSpPr>
        <p:spPr bwMode="gray">
          <a:xfrm>
            <a:off x="727200" y="126000"/>
            <a:ext cx="8236800" cy="496800"/>
          </a:xfrm>
          <a:prstGeom prst="rect">
            <a:avLst/>
          </a:prstGeom>
          <a:solidFill>
            <a:schemeClr val="accent1"/>
          </a:solidFill>
        </p:spPr>
        <p:txBody>
          <a:bodyPr vert="horz" lIns="72000" tIns="0" rIns="72000" bIns="0" rtlCol="0" anchor="ctr" anchorCtr="0">
            <a:noAutofit/>
          </a:bodyPr>
          <a:lstStyle/>
          <a:p>
            <a:r>
              <a:rPr lang="fr-FR" dirty="0" smtClean="0"/>
              <a:t>CLICK TO MODIFY THE STYLE OF THE TITLE</a:t>
            </a:r>
            <a:endParaRPr lang="fr-FR" dirty="0"/>
          </a:p>
        </p:txBody>
      </p:sp>
      <p:sp>
        <p:nvSpPr>
          <p:cNvPr id="3" name="Espace réservé du texte 2"/>
          <p:cNvSpPr>
            <a:spLocks noGrp="1"/>
          </p:cNvSpPr>
          <p:nvPr>
            <p:ph type="body" idx="1"/>
          </p:nvPr>
        </p:nvSpPr>
        <p:spPr bwMode="gray">
          <a:xfrm>
            <a:off x="727200" y="764704"/>
            <a:ext cx="8236800" cy="5400000"/>
          </a:xfrm>
          <a:prstGeom prst="rect">
            <a:avLst/>
          </a:prstGeom>
        </p:spPr>
        <p:txBody>
          <a:bodyPr vert="horz" lIns="0" tIns="0" rIns="0" bIns="0" rtlCol="0" anchor="t" anchorCtr="0">
            <a:noAutofit/>
          </a:bodyPr>
          <a:lstStyle/>
          <a:p>
            <a:pPr lvl="0"/>
            <a:r>
              <a:rPr lang="fr-FR" dirty="0" smtClean="0"/>
              <a:t>Click to </a:t>
            </a:r>
            <a:r>
              <a:rPr lang="fr-FR" dirty="0" err="1" smtClean="0"/>
              <a:t>modify</a:t>
            </a:r>
            <a:r>
              <a:rPr lang="fr-FR" dirty="0" smtClean="0"/>
              <a:t> </a:t>
            </a:r>
            <a:r>
              <a:rPr lang="fr-FR" dirty="0" err="1" smtClean="0"/>
              <a:t>attributes</a:t>
            </a:r>
            <a:endParaRPr lang="fr-FR" dirty="0" smtClean="0"/>
          </a:p>
          <a:p>
            <a:pPr lvl="1"/>
            <a:endParaRPr lang="fr-FR" dirty="0" smtClean="0"/>
          </a:p>
          <a:p>
            <a:pPr lvl="1"/>
            <a:r>
              <a:rPr lang="fr-FR" dirty="0" smtClean="0"/>
              <a:t>Second </a:t>
            </a:r>
            <a:r>
              <a:rPr lang="fr-FR" dirty="0" err="1" smtClean="0"/>
              <a:t>level</a:t>
            </a:r>
            <a:endParaRPr lang="fr-FR" dirty="0" smtClean="0"/>
          </a:p>
          <a:p>
            <a:pPr lvl="2"/>
            <a:r>
              <a:rPr lang="fr-FR" dirty="0" err="1" smtClean="0"/>
              <a:t>Third</a:t>
            </a:r>
            <a:r>
              <a:rPr lang="fr-FR" dirty="0" smtClean="0"/>
              <a:t> </a:t>
            </a:r>
            <a:r>
              <a:rPr lang="fr-FR" dirty="0" err="1" smtClean="0"/>
              <a:t>level</a:t>
            </a:r>
            <a:endParaRPr lang="fr-FR" dirty="0" smtClean="0"/>
          </a:p>
          <a:p>
            <a:pPr lvl="3"/>
            <a:r>
              <a:rPr lang="fr-FR" dirty="0" err="1" smtClean="0"/>
              <a:t>Fourth</a:t>
            </a:r>
            <a:r>
              <a:rPr lang="fr-FR" dirty="0" smtClean="0"/>
              <a:t> </a:t>
            </a:r>
            <a:r>
              <a:rPr lang="fr-FR" dirty="0" err="1" smtClean="0"/>
              <a:t>level</a:t>
            </a:r>
            <a:endParaRPr lang="fr-FR" dirty="0" smtClean="0"/>
          </a:p>
          <a:p>
            <a:pPr lvl="4"/>
            <a:r>
              <a:rPr lang="fr-FR" dirty="0" err="1" smtClean="0"/>
              <a:t>Fifth</a:t>
            </a:r>
            <a:r>
              <a:rPr lang="fr-FR" dirty="0" smtClean="0"/>
              <a:t> </a:t>
            </a:r>
            <a:r>
              <a:rPr lang="fr-FR" dirty="0" err="1" smtClean="0"/>
              <a:t>level</a:t>
            </a:r>
            <a:endParaRPr lang="fr-FR" dirty="0"/>
          </a:p>
        </p:txBody>
      </p:sp>
      <p:sp>
        <p:nvSpPr>
          <p:cNvPr id="5" name="Espace réservé du pied de page 4"/>
          <p:cNvSpPr>
            <a:spLocks noGrp="1"/>
          </p:cNvSpPr>
          <p:nvPr>
            <p:ph type="ftr" sz="quarter" idx="3"/>
          </p:nvPr>
        </p:nvSpPr>
        <p:spPr bwMode="gray">
          <a:xfrm>
            <a:off x="719572" y="6483349"/>
            <a:ext cx="6120000" cy="212489"/>
          </a:xfrm>
          <a:prstGeom prst="rect">
            <a:avLst/>
          </a:prstGeom>
        </p:spPr>
        <p:txBody>
          <a:bodyPr vert="horz" lIns="0" tIns="0" rIns="0" bIns="0" rtlCol="0" anchor="b" anchorCtr="0">
            <a:noAutofit/>
          </a:bodyPr>
          <a:lstStyle>
            <a:lvl1pPr algn="l">
              <a:defRPr sz="800" b="1" cap="none" baseline="0">
                <a:solidFill>
                  <a:schemeClr val="tx2"/>
                </a:solidFill>
              </a:defRPr>
            </a:lvl1pPr>
          </a:lstStyle>
          <a:p>
            <a:r>
              <a:rPr lang="en-US" smtClean="0"/>
              <a:t>22nd ESLS RF Meeting - SOLEIL l 8-9 November 2018 l A. D'Elia</a:t>
            </a:r>
            <a:endParaRPr lang="fr-FR" dirty="0"/>
          </a:p>
        </p:txBody>
      </p:sp>
      <p:sp>
        <p:nvSpPr>
          <p:cNvPr id="6" name="Espace réservé du numéro de diapositive 5"/>
          <p:cNvSpPr>
            <a:spLocks noGrp="1"/>
          </p:cNvSpPr>
          <p:nvPr>
            <p:ph type="sldNum" sz="quarter" idx="4"/>
          </p:nvPr>
        </p:nvSpPr>
        <p:spPr bwMode="gray">
          <a:xfrm>
            <a:off x="179512" y="6483438"/>
            <a:ext cx="413559" cy="212400"/>
          </a:xfrm>
          <a:prstGeom prst="rect">
            <a:avLst/>
          </a:prstGeom>
        </p:spPr>
        <p:txBody>
          <a:bodyPr vert="horz" lIns="0" tIns="0" rIns="0" bIns="0" rtlCol="0" anchor="b" anchorCtr="0">
            <a:noAutofit/>
          </a:bodyPr>
          <a:lstStyle>
            <a:lvl1pPr algn="l">
              <a:defRPr sz="800" b="1">
                <a:solidFill>
                  <a:schemeClr val="tx2"/>
                </a:solidFill>
              </a:defRPr>
            </a:lvl1pPr>
          </a:lstStyle>
          <a:p>
            <a:r>
              <a:rPr lang="fr-FR" smtClean="0"/>
              <a:t>Page </a:t>
            </a:r>
            <a:fld id="{733122C9-A0B9-462F-8757-0847AD287B63}" type="slidenum">
              <a:rPr lang="fr-FR" smtClean="0"/>
              <a:pPr/>
              <a:t>‹#›</a:t>
            </a:fld>
            <a:endParaRPr lang="fr-FR" dirty="0"/>
          </a:p>
        </p:txBody>
      </p:sp>
      <p:sp>
        <p:nvSpPr>
          <p:cNvPr id="8" name="Rectangle 7"/>
          <p:cNvSpPr/>
          <p:nvPr/>
        </p:nvSpPr>
        <p:spPr>
          <a:xfrm>
            <a:off x="180000" y="126000"/>
            <a:ext cx="496800" cy="496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 name="Image 8" descr="logo_texte.jpg"/>
          <p:cNvPicPr>
            <a:picLocks noChangeAspect="1"/>
          </p:cNvPicPr>
          <p:nvPr userDrawn="1"/>
        </p:nvPicPr>
        <p:blipFill>
          <a:blip r:embed="rId7" cstate="print"/>
          <a:stretch>
            <a:fillRect/>
          </a:stretch>
        </p:blipFill>
        <p:spPr>
          <a:xfrm>
            <a:off x="7164000" y="6210000"/>
            <a:ext cx="1975944" cy="648000"/>
          </a:xfrm>
          <a:prstGeom prst="rect">
            <a:avLst/>
          </a:prstGeom>
        </p:spPr>
      </p:pic>
      <p:sp>
        <p:nvSpPr>
          <p:cNvPr id="11" name="Rectangle 10"/>
          <p:cNvSpPr/>
          <p:nvPr userDrawn="1"/>
        </p:nvSpPr>
        <p:spPr>
          <a:xfrm>
            <a:off x="180000" y="126000"/>
            <a:ext cx="496800" cy="496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 bg1="lt1" tx1="dk1" bg2="lt2" tx2="dk2" accent1="accent1" accent2="accent2" accent3="accent3" accent4="accent4" accent5="accent5" accent6="accent6" hlink="hlink" folHlink="folHlink"/>
  <p:sldLayoutIdLst>
    <p:sldLayoutId id="2147483656" r:id="rId1"/>
    <p:sldLayoutId id="2147483657" r:id="rId2"/>
    <p:sldLayoutId id="2147483658" r:id="rId3"/>
    <p:sldLayoutId id="2147483659" r:id="rId4"/>
    <p:sldLayoutId id="2147483661" r:id="rId5"/>
  </p:sldLayoutIdLst>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hf hdr="0" dt="0"/>
  <p:txStyles>
    <p:titleStyle>
      <a:lvl1pPr algn="l" defTabSz="914400" rtl="0" eaLnBrk="1" latinLnBrk="0" hangingPunct="1">
        <a:spcBef>
          <a:spcPct val="0"/>
        </a:spcBef>
        <a:buNone/>
        <a:defRPr sz="1600" b="1" kern="1200" cap="all" baseline="0">
          <a:solidFill>
            <a:schemeClr val="bg1"/>
          </a:solidFill>
          <a:latin typeface="+mj-lt"/>
          <a:ea typeface="+mj-ea"/>
          <a:cs typeface="+mj-cs"/>
        </a:defRPr>
      </a:lvl1pPr>
    </p:titleStyle>
    <p:bodyStyle>
      <a:lvl1pPr marL="0" indent="0" algn="l" defTabSz="914400" rtl="0" eaLnBrk="1" latinLnBrk="0" hangingPunct="1">
        <a:spcBef>
          <a:spcPts val="0"/>
        </a:spcBef>
        <a:spcAft>
          <a:spcPts val="1000"/>
        </a:spcAft>
        <a:buFont typeface="Arial" pitchFamily="34" charset="0"/>
        <a:buNone/>
        <a:defRPr sz="1800" b="1" kern="1200" baseline="0">
          <a:solidFill>
            <a:schemeClr val="accent6"/>
          </a:solidFill>
          <a:latin typeface="+mn-lt"/>
          <a:ea typeface="+mn-ea"/>
          <a:cs typeface="+mn-cs"/>
        </a:defRPr>
      </a:lvl1pPr>
      <a:lvl2pPr marL="0" indent="0" algn="l" defTabSz="914400" rtl="0" eaLnBrk="1" latinLnBrk="0" hangingPunct="1">
        <a:spcBef>
          <a:spcPts val="0"/>
        </a:spcBef>
        <a:spcAft>
          <a:spcPts val="1500"/>
        </a:spcAft>
        <a:buFont typeface="Arial" pitchFamily="34" charset="0"/>
        <a:buNone/>
        <a:defRPr sz="1700" kern="1200">
          <a:solidFill>
            <a:schemeClr val="tx1"/>
          </a:solidFill>
          <a:latin typeface="+mn-lt"/>
          <a:ea typeface="+mn-ea"/>
          <a:cs typeface="+mn-cs"/>
        </a:defRPr>
      </a:lvl2pPr>
      <a:lvl3pPr marL="0" indent="0" algn="l" defTabSz="914400" rtl="0" eaLnBrk="1" latinLnBrk="0" hangingPunct="1">
        <a:lnSpc>
          <a:spcPct val="105000"/>
        </a:lnSpc>
        <a:spcBef>
          <a:spcPts val="0"/>
        </a:spcBef>
        <a:spcAft>
          <a:spcPts val="500"/>
        </a:spcAft>
        <a:buFont typeface="Arial" pitchFamily="34" charset="0"/>
        <a:buNone/>
        <a:defRPr sz="1500" kern="1200" baseline="0">
          <a:solidFill>
            <a:schemeClr val="tx1"/>
          </a:solidFill>
          <a:latin typeface="+mn-lt"/>
          <a:ea typeface="+mn-ea"/>
          <a:cs typeface="+mn-cs"/>
        </a:defRPr>
      </a:lvl3pPr>
      <a:lvl4pPr marL="357188" indent="-174625" algn="l" defTabSz="914400" rtl="0" eaLnBrk="1" latinLnBrk="0" hangingPunct="1">
        <a:lnSpc>
          <a:spcPct val="110000"/>
        </a:lnSpc>
        <a:spcBef>
          <a:spcPts val="0"/>
        </a:spcBef>
        <a:spcAft>
          <a:spcPts val="400"/>
        </a:spcAft>
        <a:buClr>
          <a:schemeClr val="accent6"/>
        </a:buClr>
        <a:buFont typeface="Wingdings" pitchFamily="2" charset="2"/>
        <a:buChar char="l"/>
        <a:defRPr sz="1500" kern="1200">
          <a:solidFill>
            <a:schemeClr val="tx1"/>
          </a:solidFill>
          <a:latin typeface="+mn-lt"/>
          <a:ea typeface="+mn-ea"/>
          <a:cs typeface="+mn-cs"/>
        </a:defRPr>
      </a:lvl4pPr>
      <a:lvl5pPr marL="1162050" indent="-174625" algn="l" defTabSz="914400" rtl="0" eaLnBrk="1" latinLnBrk="0" hangingPunct="1">
        <a:spcBef>
          <a:spcPts val="0"/>
        </a:spcBef>
        <a:spcAft>
          <a:spcPts val="600"/>
        </a:spcAft>
        <a:buClr>
          <a:schemeClr val="accent6"/>
        </a:buClr>
        <a:buFont typeface="ITCOfficinaSans LT Book" pitchFamily="2" charset="0"/>
        <a:buChar char="&gt;"/>
        <a:defRPr sz="1200" i="1"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3884" userDrawn="1">
          <p15:clr>
            <a:srgbClr val="F26B43"/>
          </p15:clr>
        </p15:guide>
        <p15:guide id="2" pos="113" userDrawn="1">
          <p15:clr>
            <a:srgbClr val="F26B43"/>
          </p15:clr>
        </p15:guide>
        <p15:guide id="3" orient="horz" pos="482" userDrawn="1">
          <p15:clr>
            <a:srgbClr val="F26B43"/>
          </p15:clr>
        </p15:guide>
        <p15:guide id="4" pos="453" userDrawn="1">
          <p15:clr>
            <a:srgbClr val="F26B43"/>
          </p15:clr>
        </p15:guide>
        <p15:guide id="5" pos="5647"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eg"/><Relationship Id="rId1" Type="http://schemas.openxmlformats.org/officeDocument/2006/relationships/slideLayout" Target="../slideLayouts/slideLayout3.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g"/></Relationships>
</file>

<file path=ppt/slides/_rels/slide11.xml.rels><?xml version="1.0" encoding="UTF-8" standalone="yes"?>
<Relationships xmlns="http://schemas.openxmlformats.org/package/2006/relationships"><Relationship Id="rId8" Type="http://schemas.openxmlformats.org/officeDocument/2006/relationships/image" Target="../media/image24.wmf"/><Relationship Id="rId3" Type="http://schemas.openxmlformats.org/officeDocument/2006/relationships/image" Target="../media/image26.jpeg"/><Relationship Id="rId7" Type="http://schemas.openxmlformats.org/officeDocument/2006/relationships/oleObject" Target="../embeddings/oleObject2.bin"/><Relationship Id="rId2" Type="http://schemas.openxmlformats.org/officeDocument/2006/relationships/slideLayout" Target="../slideLayouts/slideLayout3.xml"/><Relationship Id="rId1" Type="http://schemas.openxmlformats.org/officeDocument/2006/relationships/vmlDrawing" Target="../drawings/vmlDrawing1.vml"/><Relationship Id="rId6" Type="http://schemas.openxmlformats.org/officeDocument/2006/relationships/image" Target="../media/image23.wmf"/><Relationship Id="rId5" Type="http://schemas.openxmlformats.org/officeDocument/2006/relationships/oleObject" Target="../embeddings/oleObject1.bin"/><Relationship Id="rId10" Type="http://schemas.openxmlformats.org/officeDocument/2006/relationships/image" Target="../media/image25.wmf"/><Relationship Id="rId4" Type="http://schemas.openxmlformats.org/officeDocument/2006/relationships/image" Target="../media/image27.jpeg"/><Relationship Id="rId9" Type="http://schemas.openxmlformats.org/officeDocument/2006/relationships/oleObject" Target="../embeddings/oleObject3.bin"/></Relationships>
</file>

<file path=ppt/slides/_rels/slide1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g"/><Relationship Id="rId1" Type="http://schemas.openxmlformats.org/officeDocument/2006/relationships/slideLayout" Target="../slideLayouts/slideLayout3.xml"/><Relationship Id="rId6" Type="http://schemas.openxmlformats.org/officeDocument/2006/relationships/image" Target="../media/image34.jpg"/><Relationship Id="rId5" Type="http://schemas.openxmlformats.org/officeDocument/2006/relationships/image" Target="../media/image33.jpg"/><Relationship Id="rId4" Type="http://schemas.openxmlformats.org/officeDocument/2006/relationships/image" Target="../media/image32.jpeg"/></Relationships>
</file>

<file path=ppt/slides/_rels/slide1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image" Target="../media/image37.png"/><Relationship Id="rId1" Type="http://schemas.openxmlformats.org/officeDocument/2006/relationships/slideLayout" Target="../slideLayouts/slideLayout3.xml"/><Relationship Id="rId5" Type="http://schemas.openxmlformats.org/officeDocument/2006/relationships/image" Target="../media/image40.gif"/><Relationship Id="rId4" Type="http://schemas.openxmlformats.org/officeDocument/2006/relationships/image" Target="../media/image39.gif"/></Relationships>
</file>

<file path=ppt/slides/_rels/slide16.xml.rels><?xml version="1.0" encoding="UTF-8" standalone="yes"?>
<Relationships xmlns="http://schemas.openxmlformats.org/package/2006/relationships"><Relationship Id="rId3" Type="http://schemas.openxmlformats.org/officeDocument/2006/relationships/image" Target="../media/image42.gif"/><Relationship Id="rId2" Type="http://schemas.openxmlformats.org/officeDocument/2006/relationships/image" Target="../media/image41.png"/><Relationship Id="rId1" Type="http://schemas.openxmlformats.org/officeDocument/2006/relationships/slideLayout" Target="../slideLayouts/slideLayout3.xml"/><Relationship Id="rId5" Type="http://schemas.openxmlformats.org/officeDocument/2006/relationships/image" Target="../media/image44.gif"/><Relationship Id="rId4" Type="http://schemas.openxmlformats.org/officeDocument/2006/relationships/image" Target="../media/image43.gif"/></Relationships>
</file>

<file path=ppt/slides/_rels/slide1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g"/><Relationship Id="rId1" Type="http://schemas.openxmlformats.org/officeDocument/2006/relationships/slideLayout" Target="../slideLayouts/slideLayout3.xml"/><Relationship Id="rId4" Type="http://schemas.openxmlformats.org/officeDocument/2006/relationships/image" Target="../media/image47.jpg"/></Relationships>
</file>

<file path=ppt/slides/_rels/slide18.xml.rels><?xml version="1.0" encoding="UTF-8" standalone="yes"?>
<Relationships xmlns="http://schemas.openxmlformats.org/package/2006/relationships"><Relationship Id="rId3" Type="http://schemas.openxmlformats.org/officeDocument/2006/relationships/image" Target="../media/image49.gif"/><Relationship Id="rId2" Type="http://schemas.openxmlformats.org/officeDocument/2006/relationships/image" Target="../media/image48.png"/><Relationship Id="rId1" Type="http://schemas.openxmlformats.org/officeDocument/2006/relationships/slideLayout" Target="../slideLayouts/slideLayout3.xml"/><Relationship Id="rId5" Type="http://schemas.openxmlformats.org/officeDocument/2006/relationships/image" Target="../media/image51.gif"/><Relationship Id="rId4" Type="http://schemas.openxmlformats.org/officeDocument/2006/relationships/image" Target="../media/image50.gif"/></Relationships>
</file>

<file path=ppt/slides/_rels/slide1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g"/><Relationship Id="rId1" Type="http://schemas.openxmlformats.org/officeDocument/2006/relationships/slideLayout" Target="../slideLayouts/slideLayout3.xml"/><Relationship Id="rId4" Type="http://schemas.openxmlformats.org/officeDocument/2006/relationships/image" Target="../media/image54.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55.jpg"/><Relationship Id="rId1" Type="http://schemas.openxmlformats.org/officeDocument/2006/relationships/slideLayout" Target="../slideLayouts/slideLayout3.xml"/><Relationship Id="rId4" Type="http://schemas.openxmlformats.org/officeDocument/2006/relationships/image" Target="../media/image57.emf"/></Relationships>
</file>

<file path=ppt/slides/_rels/slide22.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58.jpg"/><Relationship Id="rId1" Type="http://schemas.openxmlformats.org/officeDocument/2006/relationships/slideLayout" Target="../slideLayouts/slideLayout3.xml"/><Relationship Id="rId4" Type="http://schemas.openxmlformats.org/officeDocument/2006/relationships/image" Target="../media/image57.emf"/></Relationships>
</file>

<file path=ppt/slides/_rels/slide23.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60.jp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image" Target="../media/image64.emf"/><Relationship Id="rId1" Type="http://schemas.openxmlformats.org/officeDocument/2006/relationships/slideLayout" Target="../slideLayouts/slideLayout3.xml"/><Relationship Id="rId4" Type="http://schemas.openxmlformats.org/officeDocument/2006/relationships/image" Target="../media/image66.emf"/></Relationships>
</file>

<file path=ppt/slides/_rels/slide28.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image" Target="../media/image67.emf"/><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8" Type="http://schemas.openxmlformats.org/officeDocument/2006/relationships/image" Target="../media/image74.emf"/><Relationship Id="rId3" Type="http://schemas.openxmlformats.org/officeDocument/2006/relationships/image" Target="../media/image69.jpg"/><Relationship Id="rId7" Type="http://schemas.openxmlformats.org/officeDocument/2006/relationships/image" Target="../media/image73.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jpg"/><Relationship Id="rId9" Type="http://schemas.openxmlformats.org/officeDocument/2006/relationships/image" Target="../media/image75.emf"/></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3.xml"/><Relationship Id="rId5" Type="http://schemas.openxmlformats.org/officeDocument/2006/relationships/image" Target="../media/image79.png"/><Relationship Id="rId4" Type="http://schemas.openxmlformats.org/officeDocument/2006/relationships/image" Target="../media/image78.png"/></Relationships>
</file>

<file path=ppt/slides/_rels/slide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emf"/></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jpg"/><Relationship Id="rId1" Type="http://schemas.openxmlformats.org/officeDocument/2006/relationships/slideLayout" Target="../slideLayouts/slideLayout3.xml"/><Relationship Id="rId5" Type="http://schemas.openxmlformats.org/officeDocument/2006/relationships/image" Target="../media/image16.jpeg"/><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96941" y="4944070"/>
            <a:ext cx="8856495" cy="1077218"/>
          </a:xfrm>
          <a:prstGeom prst="rect">
            <a:avLst/>
          </a:prstGeom>
        </p:spPr>
        <p:txBody>
          <a:bodyPr wrap="square">
            <a:spAutoFit/>
          </a:bodyPr>
          <a:lstStyle/>
          <a:p>
            <a:pPr algn="ctr"/>
            <a:r>
              <a:rPr lang="en-US" sz="3200" b="1" dirty="0" smtClean="0">
                <a:solidFill>
                  <a:schemeClr val="tx2"/>
                </a:solidFill>
                <a:latin typeface="Calibri" panose="020F0502020204030204" pitchFamily="34" charset="0"/>
              </a:rPr>
              <a:t> </a:t>
            </a:r>
            <a:r>
              <a:rPr lang="en-GB" sz="3200" b="1" dirty="0" smtClean="0">
                <a:solidFill>
                  <a:schemeClr val="accent1"/>
                </a:solidFill>
              </a:rPr>
              <a:t>Impedance Characterization of the HOM Damped Cavities for the ESRF-EBS</a:t>
            </a:r>
            <a:endParaRPr lang="en-US" sz="3200" b="1" dirty="0">
              <a:solidFill>
                <a:schemeClr val="accent1"/>
              </a:solidFill>
              <a:latin typeface="Calibri" panose="020F0502020204030204" pitchFamily="34" charset="0"/>
            </a:endParaRPr>
          </a:p>
        </p:txBody>
      </p:sp>
      <p:sp>
        <p:nvSpPr>
          <p:cNvPr id="10" name="Subtitle 8"/>
          <p:cNvSpPr txBox="1">
            <a:spLocks/>
          </p:cNvSpPr>
          <p:nvPr/>
        </p:nvSpPr>
        <p:spPr>
          <a:xfrm>
            <a:off x="971600" y="5967335"/>
            <a:ext cx="7466341" cy="516014"/>
          </a:xfrm>
          <a:prstGeom prst="rect">
            <a:avLst/>
          </a:prstGeom>
        </p:spPr>
        <p:txBody>
          <a:bodyPr rtlCol="0">
            <a:normAutofit/>
          </a:bodyPr>
          <a:lstStyle/>
          <a:p>
            <a:pPr marL="179388" indent="-179388" algn="ctr">
              <a:lnSpc>
                <a:spcPct val="120000"/>
              </a:lnSpc>
              <a:spcAft>
                <a:spcPts val="600"/>
              </a:spcAft>
              <a:buClr>
                <a:srgbClr val="7DA9DA"/>
              </a:buClr>
              <a:defRPr/>
            </a:pPr>
            <a:r>
              <a:rPr lang="en-US" sz="1600" b="1" kern="0" dirty="0" smtClean="0">
                <a:latin typeface="Times New Roman" pitchFamily="18" charset="0"/>
                <a:cs typeface="Times New Roman" pitchFamily="18" charset="0"/>
              </a:rPr>
              <a:t>Alessandro </a:t>
            </a:r>
            <a:r>
              <a:rPr lang="en-US" sz="1600" b="1" kern="0" dirty="0" err="1" smtClean="0">
                <a:latin typeface="Times New Roman" pitchFamily="18" charset="0"/>
                <a:cs typeface="Times New Roman" pitchFamily="18" charset="0"/>
              </a:rPr>
              <a:t>D’Elia</a:t>
            </a:r>
            <a:r>
              <a:rPr lang="en-US" sz="1600" b="1" kern="0" dirty="0" smtClean="0">
                <a:latin typeface="Times New Roman" pitchFamily="18" charset="0"/>
                <a:cs typeface="Times New Roman" pitchFamily="18" charset="0"/>
              </a:rPr>
              <a:t> </a:t>
            </a:r>
            <a:r>
              <a:rPr lang="en-US" sz="1600" b="1" kern="0" dirty="0">
                <a:latin typeface="Times New Roman" pitchFamily="18" charset="0"/>
                <a:cs typeface="Times New Roman" pitchFamily="18" charset="0"/>
              </a:rPr>
              <a:t>– </a:t>
            </a:r>
            <a:r>
              <a:rPr lang="en-US" sz="1600" b="1" kern="0" dirty="0" smtClean="0">
                <a:latin typeface="Times New Roman" pitchFamily="18" charset="0"/>
                <a:cs typeface="Times New Roman" pitchFamily="18" charset="0"/>
              </a:rPr>
              <a:t>ESRF </a:t>
            </a:r>
            <a:r>
              <a:rPr lang="en-US" sz="1600" b="1" kern="0" dirty="0">
                <a:latin typeface="Times New Roman" pitchFamily="18" charset="0"/>
                <a:cs typeface="Times New Roman" pitchFamily="18" charset="0"/>
              </a:rPr>
              <a:t>–</a:t>
            </a:r>
            <a:r>
              <a:rPr lang="en-US" sz="1600" b="1" kern="0" dirty="0" smtClean="0">
                <a:latin typeface="Times New Roman" pitchFamily="18" charset="0"/>
                <a:cs typeface="Times New Roman" pitchFamily="18" charset="0"/>
              </a:rPr>
              <a:t> </a:t>
            </a:r>
            <a:r>
              <a:rPr lang="en-US" sz="1600" b="1" kern="0" dirty="0" smtClean="0">
                <a:latin typeface="Times New Roman" pitchFamily="18" charset="0"/>
                <a:cs typeface="Times New Roman" pitchFamily="18" charset="0"/>
              </a:rPr>
              <a:t>ASD/RF Group</a:t>
            </a:r>
            <a:endParaRPr kumimoji="0" lang="en-GB" sz="2400" b="0" i="0" u="none" strike="noStrike" kern="0" cap="none" spc="0" normalizeH="0" baseline="0" noProof="0" dirty="0">
              <a:ln>
                <a:noFill/>
              </a:ln>
              <a:solidFill>
                <a:schemeClr val="tx1"/>
              </a:solidFill>
              <a:effectLst/>
              <a:uLnTx/>
              <a:uFillTx/>
              <a:latin typeface="Times New Roman" pitchFamily="18" charset="0"/>
              <a:cs typeface="Times New Roman" pitchFamily="18" charset="0"/>
            </a:endParaRPr>
          </a:p>
        </p:txBody>
      </p:sp>
      <p:sp>
        <p:nvSpPr>
          <p:cNvPr id="6" name="Slide Number Placeholder 5"/>
          <p:cNvSpPr>
            <a:spLocks noGrp="1"/>
          </p:cNvSpPr>
          <p:nvPr>
            <p:ph type="sldNum" sz="quarter" idx="15"/>
          </p:nvPr>
        </p:nvSpPr>
        <p:spPr/>
        <p:txBody>
          <a:bodyPr/>
          <a:lstStyle/>
          <a:p>
            <a:r>
              <a:rPr lang="fr-FR" smtClean="0"/>
              <a:t>Page </a:t>
            </a:r>
            <a:fld id="{733122C9-A0B9-462F-8757-0847AD287B63}" type="slidenum">
              <a:rPr lang="fr-FR" smtClean="0"/>
              <a:pPr/>
              <a:t>1</a:t>
            </a:fld>
            <a:endParaRPr lang="fr-FR" dirty="0"/>
          </a:p>
        </p:txBody>
      </p:sp>
      <p:sp>
        <p:nvSpPr>
          <p:cNvPr id="3" name="Title 2"/>
          <p:cNvSpPr>
            <a:spLocks noGrp="1"/>
          </p:cNvSpPr>
          <p:nvPr>
            <p:ph type="title"/>
          </p:nvPr>
        </p:nvSpPr>
        <p:spPr/>
        <p:txBody>
          <a:bodyPr/>
          <a:lstStyle/>
          <a:p>
            <a:r>
              <a:rPr lang="en-US" dirty="0" smtClean="0"/>
              <a:t>22</a:t>
            </a:r>
            <a:r>
              <a:rPr lang="en-US" baseline="30000" dirty="0" smtClean="0"/>
              <a:t>nd</a:t>
            </a:r>
            <a:r>
              <a:rPr lang="en-US" dirty="0" smtClean="0"/>
              <a:t> – ESLS RF Meeting - </a:t>
            </a:r>
            <a:r>
              <a:rPr lang="en-US" dirty="0" err="1" smtClean="0"/>
              <a:t>soleil</a:t>
            </a:r>
            <a:endParaRPr lang="en-GB" dirty="0"/>
          </a:p>
        </p:txBody>
      </p:sp>
      <p:sp>
        <p:nvSpPr>
          <p:cNvPr id="2" name="Footer Placeholder 1"/>
          <p:cNvSpPr>
            <a:spLocks noGrp="1"/>
          </p:cNvSpPr>
          <p:nvPr>
            <p:ph type="ftr" sz="quarter" idx="16"/>
          </p:nvPr>
        </p:nvSpPr>
        <p:spPr/>
        <p:txBody>
          <a:bodyPr/>
          <a:lstStyle/>
          <a:p>
            <a:r>
              <a:rPr lang="en-US" smtClean="0"/>
              <a:t>22nd ESLS RF Meeting - SOLEIL l 8-9 November 2018 l A. D'Elia</a:t>
            </a:r>
            <a:endParaRPr lang="fr-FR" dirty="0"/>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8255" y="790866"/>
            <a:ext cx="2968318" cy="2226239"/>
          </a:xfrm>
          <a:prstGeom prst="rect">
            <a:avLst/>
          </a:prstGeom>
        </p:spPr>
      </p:pic>
      <p:pic>
        <p:nvPicPr>
          <p:cNvPr id="18" name="Picture 17"/>
          <p:cNvPicPr>
            <a:picLocks noChangeAspect="1"/>
          </p:cNvPicPr>
          <p:nvPr/>
        </p:nvPicPr>
        <p:blipFill rotWithShape="1">
          <a:blip r:embed="rId4" cstate="print">
            <a:extLst>
              <a:ext uri="{28A0092B-C50C-407E-A947-70E740481C1C}">
                <a14:useLocalDpi xmlns:a14="http://schemas.microsoft.com/office/drawing/2010/main" val="0"/>
              </a:ext>
            </a:extLst>
          </a:blip>
          <a:srcRect l="5555" t="14553" r="33333" b="37299"/>
          <a:stretch/>
        </p:blipFill>
        <p:spPr>
          <a:xfrm>
            <a:off x="136246" y="3048647"/>
            <a:ext cx="3130877" cy="1850063"/>
          </a:xfrm>
          <a:prstGeom prst="rect">
            <a:avLst/>
          </a:prstGeom>
        </p:spPr>
      </p:pic>
      <p:pic>
        <p:nvPicPr>
          <p:cNvPr id="19" name="Picture 18"/>
          <p:cNvPicPr>
            <a:picLocks noChangeAspect="1"/>
          </p:cNvPicPr>
          <p:nvPr/>
        </p:nvPicPr>
        <p:blipFill rotWithShape="1">
          <a:blip r:embed="rId5" cstate="print">
            <a:extLst>
              <a:ext uri="{28A0092B-C50C-407E-A947-70E740481C1C}">
                <a14:useLocalDpi xmlns:a14="http://schemas.microsoft.com/office/drawing/2010/main" val="0"/>
              </a:ext>
            </a:extLst>
          </a:blip>
          <a:srcRect l="12201" t="13250"/>
          <a:stretch/>
        </p:blipFill>
        <p:spPr>
          <a:xfrm>
            <a:off x="3349063" y="790866"/>
            <a:ext cx="5543417" cy="4107844"/>
          </a:xfrm>
          <a:prstGeom prst="rect">
            <a:avLst/>
          </a:prstGeom>
        </p:spPr>
      </p:pic>
    </p:spTree>
    <p:extLst>
      <p:ext uri="{BB962C8B-B14F-4D97-AF65-F5344CB8AC3E}">
        <p14:creationId xmlns:p14="http://schemas.microsoft.com/office/powerpoint/2010/main" val="36531680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Full structure Simulations</a:t>
            </a:r>
            <a:endParaRPr lang="en-GB" dirty="0"/>
          </a:p>
        </p:txBody>
      </p:sp>
      <p:sp>
        <p:nvSpPr>
          <p:cNvPr id="4" name="Slide Number Placeholder 3"/>
          <p:cNvSpPr>
            <a:spLocks noGrp="1"/>
          </p:cNvSpPr>
          <p:nvPr>
            <p:ph type="sldNum" sz="quarter" idx="11"/>
          </p:nvPr>
        </p:nvSpPr>
        <p:spPr/>
        <p:txBody>
          <a:bodyPr/>
          <a:lstStyle/>
          <a:p>
            <a:r>
              <a:rPr lang="fr-FR" smtClean="0"/>
              <a:t>Page </a:t>
            </a:r>
            <a:fld id="{733122C9-A0B9-462F-8757-0847AD287B63}" type="slidenum">
              <a:rPr lang="fr-FR" smtClean="0"/>
              <a:pPr/>
              <a:t>10</a:t>
            </a:fld>
            <a:endParaRPr lang="fr-FR" dirty="0"/>
          </a:p>
        </p:txBody>
      </p:sp>
      <p:sp>
        <p:nvSpPr>
          <p:cNvPr id="5" name="Footer Placeholder 4"/>
          <p:cNvSpPr>
            <a:spLocks noGrp="1"/>
          </p:cNvSpPr>
          <p:nvPr>
            <p:ph type="ftr" sz="quarter" idx="12"/>
          </p:nvPr>
        </p:nvSpPr>
        <p:spPr/>
        <p:txBody>
          <a:bodyPr/>
          <a:lstStyle/>
          <a:p>
            <a:r>
              <a:rPr lang="en-US" smtClean="0"/>
              <a:t>22nd ESLS RF Meeting - SOLEIL l 8-9 November 2018 l A. D'Elia</a:t>
            </a:r>
            <a:endParaRPr lang="fr-FR"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3528" y="908720"/>
            <a:ext cx="3000101" cy="2554068"/>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29138" y="714430"/>
            <a:ext cx="4513465" cy="2852126"/>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33250" y="3578656"/>
            <a:ext cx="4787169" cy="3025084"/>
          </a:xfrm>
          <a:prstGeom prst="rect">
            <a:avLst/>
          </a:prstGeom>
        </p:spPr>
      </p:pic>
      <p:grpSp>
        <p:nvGrpSpPr>
          <p:cNvPr id="25" name="Group 24"/>
          <p:cNvGrpSpPr/>
          <p:nvPr/>
        </p:nvGrpSpPr>
        <p:grpSpPr>
          <a:xfrm>
            <a:off x="323528" y="3748708"/>
            <a:ext cx="4002750" cy="2580662"/>
            <a:chOff x="323528" y="3748708"/>
            <a:chExt cx="4002750" cy="2580662"/>
          </a:xfrm>
        </p:grpSpPr>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3528" y="3748708"/>
              <a:ext cx="3528392" cy="2580662"/>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32866" y="4034296"/>
              <a:ext cx="1093412" cy="1010890"/>
            </a:xfrm>
            <a:prstGeom prst="rect">
              <a:avLst/>
            </a:prstGeom>
          </p:spPr>
        </p:pic>
        <p:cxnSp>
          <p:nvCxnSpPr>
            <p:cNvPr id="12" name="Straight Connector 11"/>
            <p:cNvCxnSpPr/>
            <p:nvPr/>
          </p:nvCxnSpPr>
          <p:spPr>
            <a:xfrm flipH="1" flipV="1">
              <a:off x="3180132" y="5091198"/>
              <a:ext cx="445996" cy="729179"/>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3626128" y="5091198"/>
              <a:ext cx="488450" cy="729178"/>
            </a:xfrm>
            <a:prstGeom prst="line">
              <a:avLst/>
            </a:prstGeom>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15175012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9380" y="2367254"/>
            <a:ext cx="3227172" cy="2039299"/>
          </a:xfrm>
          <a:prstGeom prst="rect">
            <a:avLst/>
          </a:prstGeom>
        </p:spPr>
      </p:pic>
      <p:pic>
        <p:nvPicPr>
          <p:cNvPr id="20" name="Picture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6036" y="4272740"/>
            <a:ext cx="3493860" cy="2207822"/>
          </a:xfrm>
          <a:prstGeom prst="rect">
            <a:avLst/>
          </a:prstGeom>
        </p:spPr>
      </p:pic>
      <p:sp>
        <p:nvSpPr>
          <p:cNvPr id="2" name="Title 1"/>
          <p:cNvSpPr>
            <a:spLocks noGrp="1"/>
          </p:cNvSpPr>
          <p:nvPr>
            <p:ph type="title"/>
          </p:nvPr>
        </p:nvSpPr>
        <p:spPr/>
        <p:txBody>
          <a:bodyPr/>
          <a:lstStyle/>
          <a:p>
            <a:r>
              <a:rPr lang="en-US" dirty="0" smtClean="0"/>
              <a:t>Reconstructed </a:t>
            </a:r>
            <a:r>
              <a:rPr lang="en-US" dirty="0" err="1" smtClean="0"/>
              <a:t>wakepotential</a:t>
            </a:r>
            <a:r>
              <a:rPr lang="en-US" dirty="0" smtClean="0"/>
              <a:t> using HFSS</a:t>
            </a:r>
            <a:endParaRPr lang="en-GB" dirty="0"/>
          </a:p>
        </p:txBody>
      </p:sp>
      <p:sp>
        <p:nvSpPr>
          <p:cNvPr id="3" name="Content Placeholder 2"/>
          <p:cNvSpPr>
            <a:spLocks noGrp="1"/>
          </p:cNvSpPr>
          <p:nvPr>
            <p:ph idx="1"/>
          </p:nvPr>
        </p:nvSpPr>
        <p:spPr>
          <a:xfrm>
            <a:off x="719572" y="827806"/>
            <a:ext cx="8236800" cy="720080"/>
          </a:xfrm>
        </p:spPr>
        <p:txBody>
          <a:bodyPr/>
          <a:lstStyle/>
          <a:p>
            <a:r>
              <a:rPr lang="en-US" b="0" dirty="0" smtClean="0">
                <a:solidFill>
                  <a:schemeClr val="tx2"/>
                </a:solidFill>
              </a:rPr>
              <a:t>In parallel with </a:t>
            </a:r>
            <a:r>
              <a:rPr lang="en-US" b="0" dirty="0" err="1" smtClean="0">
                <a:solidFill>
                  <a:schemeClr val="tx2"/>
                </a:solidFill>
              </a:rPr>
              <a:t>GdfidL</a:t>
            </a:r>
            <a:r>
              <a:rPr lang="en-US" b="0" dirty="0" smtClean="0">
                <a:solidFill>
                  <a:schemeClr val="tx2"/>
                </a:solidFill>
              </a:rPr>
              <a:t>, we can reconstruct the </a:t>
            </a:r>
            <a:r>
              <a:rPr lang="en-US" b="0" dirty="0" err="1" smtClean="0">
                <a:solidFill>
                  <a:schemeClr val="tx2"/>
                </a:solidFill>
              </a:rPr>
              <a:t>wakepotential</a:t>
            </a:r>
            <a:r>
              <a:rPr lang="en-US" b="0" dirty="0" smtClean="0">
                <a:solidFill>
                  <a:schemeClr val="tx2"/>
                </a:solidFill>
              </a:rPr>
              <a:t> behavior using HFSS by means of *</a:t>
            </a:r>
            <a:endParaRPr lang="en-GB" b="0" dirty="0">
              <a:solidFill>
                <a:schemeClr val="tx2"/>
              </a:solidFill>
            </a:endParaRPr>
          </a:p>
        </p:txBody>
      </p:sp>
      <p:sp>
        <p:nvSpPr>
          <p:cNvPr id="4" name="Slide Number Placeholder 3"/>
          <p:cNvSpPr>
            <a:spLocks noGrp="1"/>
          </p:cNvSpPr>
          <p:nvPr>
            <p:ph type="sldNum" sz="quarter" idx="11"/>
          </p:nvPr>
        </p:nvSpPr>
        <p:spPr/>
        <p:txBody>
          <a:bodyPr/>
          <a:lstStyle/>
          <a:p>
            <a:r>
              <a:rPr lang="fr-FR" smtClean="0"/>
              <a:t>Page </a:t>
            </a:r>
            <a:fld id="{733122C9-A0B9-462F-8757-0847AD287B63}" type="slidenum">
              <a:rPr lang="fr-FR" smtClean="0"/>
              <a:pPr/>
              <a:t>11</a:t>
            </a:fld>
            <a:endParaRPr lang="fr-FR" dirty="0"/>
          </a:p>
        </p:txBody>
      </p:sp>
      <p:sp>
        <p:nvSpPr>
          <p:cNvPr id="5" name="Footer Placeholder 4"/>
          <p:cNvSpPr>
            <a:spLocks noGrp="1"/>
          </p:cNvSpPr>
          <p:nvPr>
            <p:ph type="ftr" sz="quarter" idx="12"/>
          </p:nvPr>
        </p:nvSpPr>
        <p:spPr/>
        <p:txBody>
          <a:bodyPr/>
          <a:lstStyle/>
          <a:p>
            <a:r>
              <a:rPr lang="en-US" smtClean="0"/>
              <a:t>22nd ESLS RF Meeting - SOLEIL l 8-9 November 2018 l A. D'Elia</a:t>
            </a:r>
            <a:endParaRPr lang="fr-FR" dirty="0"/>
          </a:p>
        </p:txBody>
      </p:sp>
      <p:sp>
        <p:nvSpPr>
          <p:cNvPr id="8" name="Rectangle 7"/>
          <p:cNvSpPr/>
          <p:nvPr/>
        </p:nvSpPr>
        <p:spPr>
          <a:xfrm>
            <a:off x="1965483" y="1209459"/>
            <a:ext cx="4403425" cy="19126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TextBox 14"/>
          <p:cNvSpPr txBox="1"/>
          <p:nvPr/>
        </p:nvSpPr>
        <p:spPr>
          <a:xfrm>
            <a:off x="155707" y="6328714"/>
            <a:ext cx="4568879" cy="215444"/>
          </a:xfrm>
          <a:prstGeom prst="rect">
            <a:avLst/>
          </a:prstGeom>
          <a:noFill/>
        </p:spPr>
        <p:txBody>
          <a:bodyPr wrap="none" rtlCol="0">
            <a:spAutoFit/>
          </a:bodyPr>
          <a:lstStyle/>
          <a:p>
            <a:r>
              <a:rPr lang="en-US" sz="800" b="1" dirty="0" smtClean="0">
                <a:solidFill>
                  <a:schemeClr val="tx2"/>
                </a:solidFill>
              </a:rPr>
              <a:t>* Bane, Wilson and Weiland, “Wake Fields and Wake Field Acceleration”, SLAC-PUB-3528</a:t>
            </a:r>
            <a:endParaRPr lang="en-GB" sz="800" b="1" dirty="0">
              <a:solidFill>
                <a:schemeClr val="tx2"/>
              </a:solidFill>
            </a:endParaRPr>
          </a:p>
        </p:txBody>
      </p:sp>
      <p:grpSp>
        <p:nvGrpSpPr>
          <p:cNvPr id="19" name="Group 18"/>
          <p:cNvGrpSpPr/>
          <p:nvPr/>
        </p:nvGrpSpPr>
        <p:grpSpPr>
          <a:xfrm>
            <a:off x="1115616" y="1438566"/>
            <a:ext cx="7036197" cy="981945"/>
            <a:chOff x="1115616" y="1465195"/>
            <a:chExt cx="7036197" cy="981945"/>
          </a:xfrm>
        </p:grpSpPr>
        <p:grpSp>
          <p:nvGrpSpPr>
            <p:cNvPr id="13" name="Group 12"/>
            <p:cNvGrpSpPr/>
            <p:nvPr/>
          </p:nvGrpSpPr>
          <p:grpSpPr>
            <a:xfrm>
              <a:off x="1115616" y="1465195"/>
              <a:ext cx="7036197" cy="928688"/>
              <a:chOff x="1337382" y="1626912"/>
              <a:chExt cx="7036197" cy="928688"/>
            </a:xfrm>
          </p:grpSpPr>
          <p:graphicFrame>
            <p:nvGraphicFramePr>
              <p:cNvPr id="9" name="Object 8"/>
              <p:cNvGraphicFramePr>
                <a:graphicFrameLocks noChangeAspect="1"/>
              </p:cNvGraphicFramePr>
              <p:nvPr>
                <p:extLst>
                  <p:ext uri="{D42A27DB-BD31-4B8C-83A1-F6EECF244321}">
                    <p14:modId xmlns:p14="http://schemas.microsoft.com/office/powerpoint/2010/main" val="1859822898"/>
                  </p:ext>
                </p:extLst>
              </p:nvPr>
            </p:nvGraphicFramePr>
            <p:xfrm>
              <a:off x="1337382" y="1626912"/>
              <a:ext cx="4883150" cy="928688"/>
            </p:xfrm>
            <a:graphic>
              <a:graphicData uri="http://schemas.openxmlformats.org/presentationml/2006/ole">
                <mc:AlternateContent xmlns:mc="http://schemas.openxmlformats.org/markup-compatibility/2006">
                  <mc:Choice xmlns:v="urn:schemas-microsoft-com:vml" Requires="v">
                    <p:oleObj spid="_x0000_s1359" name="Equation" r:id="rId5" imgW="2603160" imgH="482400" progId="Equation.DSMT4">
                      <p:embed/>
                    </p:oleObj>
                  </mc:Choice>
                  <mc:Fallback>
                    <p:oleObj name="Equation" r:id="rId5" imgW="2603160" imgH="482400" progId="Equation.DSMT4">
                      <p:embed/>
                      <p:pic>
                        <p:nvPicPr>
                          <p:cNvPr id="0" name=""/>
                          <p:cNvPicPr/>
                          <p:nvPr/>
                        </p:nvPicPr>
                        <p:blipFill>
                          <a:blip r:embed="rId6"/>
                          <a:stretch>
                            <a:fillRect/>
                          </a:stretch>
                        </p:blipFill>
                        <p:spPr>
                          <a:xfrm>
                            <a:off x="1337382" y="1626912"/>
                            <a:ext cx="4883150" cy="928688"/>
                          </a:xfrm>
                          <a:prstGeom prst="rect">
                            <a:avLst/>
                          </a:prstGeom>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1612939180"/>
                  </p:ext>
                </p:extLst>
              </p:nvPr>
            </p:nvGraphicFramePr>
            <p:xfrm>
              <a:off x="6387616" y="1712705"/>
              <a:ext cx="1985963" cy="681037"/>
            </p:xfrm>
            <a:graphic>
              <a:graphicData uri="http://schemas.openxmlformats.org/presentationml/2006/ole">
                <mc:AlternateContent xmlns:mc="http://schemas.openxmlformats.org/markup-compatibility/2006">
                  <mc:Choice xmlns:v="urn:schemas-microsoft-com:vml" Requires="v">
                    <p:oleObj spid="_x0000_s1360" name="Equation" r:id="rId7" imgW="1447560" imgH="495000" progId="Equation.DSMT4">
                      <p:embed/>
                    </p:oleObj>
                  </mc:Choice>
                  <mc:Fallback>
                    <p:oleObj name="Equation" r:id="rId7" imgW="1447560" imgH="495000" progId="Equation.DSMT4">
                      <p:embed/>
                      <p:pic>
                        <p:nvPicPr>
                          <p:cNvPr id="0" name=""/>
                          <p:cNvPicPr/>
                          <p:nvPr/>
                        </p:nvPicPr>
                        <p:blipFill>
                          <a:blip r:embed="rId8"/>
                          <a:stretch>
                            <a:fillRect/>
                          </a:stretch>
                        </p:blipFill>
                        <p:spPr>
                          <a:xfrm>
                            <a:off x="6387616" y="1712705"/>
                            <a:ext cx="1985963" cy="681037"/>
                          </a:xfrm>
                          <a:prstGeom prst="rect">
                            <a:avLst/>
                          </a:prstGeom>
                        </p:spPr>
                      </p:pic>
                    </p:oleObj>
                  </mc:Fallback>
                </mc:AlternateContent>
              </a:graphicData>
            </a:graphic>
          </p:graphicFrame>
        </p:grpSp>
        <p:grpSp>
          <p:nvGrpSpPr>
            <p:cNvPr id="18" name="Group 17"/>
            <p:cNvGrpSpPr/>
            <p:nvPr/>
          </p:nvGrpSpPr>
          <p:grpSpPr>
            <a:xfrm>
              <a:off x="6218707" y="2200919"/>
              <a:ext cx="1880248" cy="246221"/>
              <a:chOff x="3795512" y="4174903"/>
              <a:chExt cx="1880248" cy="246221"/>
            </a:xfrm>
          </p:grpSpPr>
          <p:sp>
            <p:nvSpPr>
              <p:cNvPr id="16" name="TextBox 15"/>
              <p:cNvSpPr txBox="1"/>
              <p:nvPr/>
            </p:nvSpPr>
            <p:spPr>
              <a:xfrm>
                <a:off x="3921754" y="4174903"/>
                <a:ext cx="1754006" cy="246221"/>
              </a:xfrm>
              <a:prstGeom prst="rect">
                <a:avLst/>
              </a:prstGeom>
              <a:noFill/>
            </p:spPr>
            <p:txBody>
              <a:bodyPr wrap="none" rtlCol="0">
                <a:spAutoFit/>
              </a:bodyPr>
              <a:lstStyle/>
              <a:p>
                <a:r>
                  <a:rPr lang="en-US" sz="1000" dirty="0" smtClean="0"/>
                  <a:t>being the index of the mode</a:t>
                </a:r>
                <a:endParaRPr lang="en-GB" sz="1000" dirty="0"/>
              </a:p>
            </p:txBody>
          </p:sp>
          <p:graphicFrame>
            <p:nvGraphicFramePr>
              <p:cNvPr id="17" name="Object 16"/>
              <p:cNvGraphicFramePr>
                <a:graphicFrameLocks noChangeAspect="1"/>
              </p:cNvGraphicFramePr>
              <p:nvPr>
                <p:extLst>
                  <p:ext uri="{D42A27DB-BD31-4B8C-83A1-F6EECF244321}">
                    <p14:modId xmlns:p14="http://schemas.microsoft.com/office/powerpoint/2010/main" val="3012818907"/>
                  </p:ext>
                </p:extLst>
              </p:nvPr>
            </p:nvGraphicFramePr>
            <p:xfrm>
              <a:off x="3795512" y="4209446"/>
              <a:ext cx="161033" cy="177136"/>
            </p:xfrm>
            <a:graphic>
              <a:graphicData uri="http://schemas.openxmlformats.org/presentationml/2006/ole">
                <mc:AlternateContent xmlns:mc="http://schemas.openxmlformats.org/markup-compatibility/2006">
                  <mc:Choice xmlns:v="urn:schemas-microsoft-com:vml" Requires="v">
                    <p:oleObj spid="_x0000_s1361" name="Equation" r:id="rId9" imgW="126720" imgH="139680" progId="Equation.DSMT4">
                      <p:embed/>
                    </p:oleObj>
                  </mc:Choice>
                  <mc:Fallback>
                    <p:oleObj name="Equation" r:id="rId9" imgW="126720" imgH="139680" progId="Equation.DSMT4">
                      <p:embed/>
                      <p:pic>
                        <p:nvPicPr>
                          <p:cNvPr id="0" name=""/>
                          <p:cNvPicPr/>
                          <p:nvPr/>
                        </p:nvPicPr>
                        <p:blipFill>
                          <a:blip r:embed="rId10"/>
                          <a:stretch>
                            <a:fillRect/>
                          </a:stretch>
                        </p:blipFill>
                        <p:spPr>
                          <a:xfrm>
                            <a:off x="3795512" y="4209446"/>
                            <a:ext cx="161033" cy="177136"/>
                          </a:xfrm>
                          <a:prstGeom prst="rect">
                            <a:avLst/>
                          </a:prstGeom>
                        </p:spPr>
                      </p:pic>
                    </p:oleObj>
                  </mc:Fallback>
                </mc:AlternateContent>
              </a:graphicData>
            </a:graphic>
          </p:graphicFrame>
        </p:grpSp>
      </p:grpSp>
      <p:sp>
        <p:nvSpPr>
          <p:cNvPr id="22" name="TextBox 21"/>
          <p:cNvSpPr txBox="1"/>
          <p:nvPr/>
        </p:nvSpPr>
        <p:spPr>
          <a:xfrm>
            <a:off x="4119864" y="2872282"/>
            <a:ext cx="4392488" cy="3139321"/>
          </a:xfrm>
          <a:prstGeom prst="rect">
            <a:avLst/>
          </a:prstGeom>
          <a:noFill/>
        </p:spPr>
        <p:txBody>
          <a:bodyPr wrap="square" rtlCol="0">
            <a:spAutoFit/>
          </a:bodyPr>
          <a:lstStyle/>
          <a:p>
            <a:r>
              <a:rPr lang="en-US" dirty="0" smtClean="0">
                <a:solidFill>
                  <a:schemeClr val="tx2"/>
                </a:solidFill>
              </a:rPr>
              <a:t>This technique is particularly interesting to cross check our results basically because HFSS is a frequency domain solver and therefore:</a:t>
            </a:r>
          </a:p>
          <a:p>
            <a:pPr marL="342900" indent="-342900">
              <a:buFont typeface="+mj-lt"/>
              <a:buAutoNum type="arabicPeriod"/>
            </a:pPr>
            <a:r>
              <a:rPr lang="en-US" dirty="0" smtClean="0">
                <a:solidFill>
                  <a:schemeClr val="tx2"/>
                </a:solidFill>
              </a:rPr>
              <a:t>External Q’s are directly calculated </a:t>
            </a:r>
            <a:r>
              <a:rPr lang="en-US" dirty="0" smtClean="0">
                <a:solidFill>
                  <a:schemeClr val="tx2"/>
                </a:solidFill>
                <a:sym typeface="Wingdings" panose="05000000000000000000" pitchFamily="2" charset="2"/>
              </a:rPr>
              <a:t> particularly important to study cavities without dampers;</a:t>
            </a:r>
          </a:p>
          <a:p>
            <a:pPr marL="342900" indent="-342900">
              <a:buFont typeface="+mj-lt"/>
              <a:buAutoNum type="arabicPeriod"/>
            </a:pPr>
            <a:r>
              <a:rPr lang="en-US" dirty="0" smtClean="0">
                <a:solidFill>
                  <a:schemeClr val="tx2"/>
                </a:solidFill>
                <a:sym typeface="Wingdings" panose="05000000000000000000" pitchFamily="2" charset="2"/>
              </a:rPr>
              <a:t>Ferrite can be easily modeled as a frequency dependent material </a:t>
            </a:r>
            <a:r>
              <a:rPr lang="en-US" dirty="0">
                <a:solidFill>
                  <a:schemeClr val="tx2"/>
                </a:solidFill>
                <a:sym typeface="Wingdings" panose="05000000000000000000" pitchFamily="2" charset="2"/>
              </a:rPr>
              <a:t>(as it is in reality</a:t>
            </a:r>
            <a:r>
              <a:rPr lang="en-US" dirty="0" smtClean="0">
                <a:solidFill>
                  <a:schemeClr val="tx2"/>
                </a:solidFill>
                <a:sym typeface="Wingdings" panose="05000000000000000000" pitchFamily="2" charset="2"/>
              </a:rPr>
              <a:t>).</a:t>
            </a:r>
          </a:p>
          <a:p>
            <a:pPr marL="342900" indent="-342900">
              <a:buFont typeface="+mj-lt"/>
              <a:buAutoNum type="arabicPeriod"/>
            </a:pPr>
            <a:endParaRPr lang="en-GB" dirty="0">
              <a:solidFill>
                <a:schemeClr val="tx2"/>
              </a:solidFill>
            </a:endParaRPr>
          </a:p>
        </p:txBody>
      </p:sp>
    </p:spTree>
    <p:extLst>
      <p:ext uri="{BB962C8B-B14F-4D97-AF65-F5344CB8AC3E}">
        <p14:creationId xmlns:p14="http://schemas.microsoft.com/office/powerpoint/2010/main" val="83347891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544" y="1124744"/>
            <a:ext cx="8326522" cy="5320033"/>
          </a:xfrm>
          <a:prstGeom prst="rect">
            <a:avLst/>
          </a:prstGeom>
        </p:spPr>
      </p:pic>
      <p:sp>
        <p:nvSpPr>
          <p:cNvPr id="2" name="Title 1"/>
          <p:cNvSpPr>
            <a:spLocks noGrp="1"/>
          </p:cNvSpPr>
          <p:nvPr>
            <p:ph type="title"/>
          </p:nvPr>
        </p:nvSpPr>
        <p:spPr/>
        <p:txBody>
          <a:bodyPr/>
          <a:lstStyle/>
          <a:p>
            <a:r>
              <a:rPr lang="en-US" dirty="0" smtClean="0"/>
              <a:t>FFT: Reconstructed Impedance using HFSS </a:t>
            </a:r>
            <a:endParaRPr lang="en-GB" dirty="0"/>
          </a:p>
        </p:txBody>
      </p:sp>
      <p:sp>
        <p:nvSpPr>
          <p:cNvPr id="4" name="Slide Number Placeholder 3"/>
          <p:cNvSpPr>
            <a:spLocks noGrp="1"/>
          </p:cNvSpPr>
          <p:nvPr>
            <p:ph type="sldNum" sz="quarter" idx="11"/>
          </p:nvPr>
        </p:nvSpPr>
        <p:spPr/>
        <p:txBody>
          <a:bodyPr/>
          <a:lstStyle/>
          <a:p>
            <a:r>
              <a:rPr lang="fr-FR" smtClean="0"/>
              <a:t>Page </a:t>
            </a:r>
            <a:fld id="{733122C9-A0B9-462F-8757-0847AD287B63}" type="slidenum">
              <a:rPr lang="fr-FR" smtClean="0"/>
              <a:pPr/>
              <a:t>12</a:t>
            </a:fld>
            <a:endParaRPr lang="fr-FR" dirty="0"/>
          </a:p>
        </p:txBody>
      </p:sp>
      <p:sp>
        <p:nvSpPr>
          <p:cNvPr id="5" name="Footer Placeholder 4"/>
          <p:cNvSpPr>
            <a:spLocks noGrp="1"/>
          </p:cNvSpPr>
          <p:nvPr>
            <p:ph type="ftr" sz="quarter" idx="12"/>
          </p:nvPr>
        </p:nvSpPr>
        <p:spPr/>
        <p:txBody>
          <a:bodyPr/>
          <a:lstStyle/>
          <a:p>
            <a:r>
              <a:rPr lang="en-US" smtClean="0"/>
              <a:t>22nd ESLS RF Meeting - SOLEIL l 8-9 November 2018 l A. D'Elia</a:t>
            </a:r>
            <a:endParaRPr lang="fr-FR" dirty="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62922" y="-1571"/>
            <a:ext cx="1956753" cy="1412776"/>
          </a:xfrm>
          <a:prstGeom prst="rect">
            <a:avLst/>
          </a:prstGeom>
        </p:spPr>
      </p:pic>
    </p:spTree>
    <p:extLst>
      <p:ext uri="{BB962C8B-B14F-4D97-AF65-F5344CB8AC3E}">
        <p14:creationId xmlns:p14="http://schemas.microsoft.com/office/powerpoint/2010/main" val="396425503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Removal of the small damper</a:t>
            </a:r>
            <a:endParaRPr lang="en-GB" dirty="0"/>
          </a:p>
        </p:txBody>
      </p:sp>
      <p:sp>
        <p:nvSpPr>
          <p:cNvPr id="4" name="Slide Number Placeholder 3"/>
          <p:cNvSpPr>
            <a:spLocks noGrp="1"/>
          </p:cNvSpPr>
          <p:nvPr>
            <p:ph type="sldNum" sz="quarter" idx="11"/>
          </p:nvPr>
        </p:nvSpPr>
        <p:spPr/>
        <p:txBody>
          <a:bodyPr/>
          <a:lstStyle/>
          <a:p>
            <a:r>
              <a:rPr lang="fr-FR" smtClean="0"/>
              <a:t>Page </a:t>
            </a:r>
            <a:fld id="{733122C9-A0B9-462F-8757-0847AD287B63}" type="slidenum">
              <a:rPr lang="fr-FR" smtClean="0"/>
              <a:pPr/>
              <a:t>13</a:t>
            </a:fld>
            <a:endParaRPr lang="fr-FR" dirty="0"/>
          </a:p>
        </p:txBody>
      </p:sp>
      <p:sp>
        <p:nvSpPr>
          <p:cNvPr id="5" name="Footer Placeholder 4"/>
          <p:cNvSpPr>
            <a:spLocks noGrp="1"/>
          </p:cNvSpPr>
          <p:nvPr>
            <p:ph type="ftr" sz="quarter" idx="12"/>
          </p:nvPr>
        </p:nvSpPr>
        <p:spPr/>
        <p:txBody>
          <a:bodyPr/>
          <a:lstStyle/>
          <a:p>
            <a:r>
              <a:rPr lang="en-US" smtClean="0"/>
              <a:t>22nd ESLS RF Meeting - SOLEIL l 8-9 November 2018 l A. D'Elia</a:t>
            </a:r>
            <a:endParaRPr lang="fr-FR" dirty="0"/>
          </a:p>
        </p:txBody>
      </p:sp>
      <p:grpSp>
        <p:nvGrpSpPr>
          <p:cNvPr id="11" name="Group 10"/>
          <p:cNvGrpSpPr/>
          <p:nvPr/>
        </p:nvGrpSpPr>
        <p:grpSpPr>
          <a:xfrm>
            <a:off x="153120" y="622800"/>
            <a:ext cx="5124500" cy="3238248"/>
            <a:chOff x="153120" y="622800"/>
            <a:chExt cx="5124500" cy="3238248"/>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3120" y="622800"/>
              <a:ext cx="5124500" cy="3238248"/>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39752" y="1196752"/>
              <a:ext cx="2664296" cy="1683608"/>
            </a:xfrm>
            <a:prstGeom prst="rect">
              <a:avLst/>
            </a:prstGeom>
            <a:ln w="3175">
              <a:solidFill>
                <a:schemeClr val="tx1"/>
              </a:solidFill>
            </a:ln>
          </p:spPr>
        </p:pic>
      </p:gr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6072" y="4010811"/>
            <a:ext cx="3233500" cy="2322687"/>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99801" y="897475"/>
            <a:ext cx="4236972" cy="2677406"/>
          </a:xfrm>
          <a:prstGeom prst="rect">
            <a:avLst/>
          </a:prstGeom>
          <a:ln w="3175">
            <a:solidFill>
              <a:schemeClr val="tx1"/>
            </a:solidFill>
          </a:ln>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08056" y="3672181"/>
            <a:ext cx="5035944" cy="3182288"/>
          </a:xfrm>
          <a:prstGeom prst="rect">
            <a:avLst/>
          </a:prstGeom>
          <a:ln w="3175">
            <a:solidFill>
              <a:schemeClr val="tx1"/>
            </a:solidFill>
          </a:ln>
        </p:spPr>
      </p:pic>
    </p:spTree>
    <p:extLst>
      <p:ext uri="{BB962C8B-B14F-4D97-AF65-F5344CB8AC3E}">
        <p14:creationId xmlns:p14="http://schemas.microsoft.com/office/powerpoint/2010/main" val="82451097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Removal of the small damper: no coupling sections</a:t>
            </a:r>
            <a:endParaRPr lang="en-GB" dirty="0"/>
          </a:p>
        </p:txBody>
      </p:sp>
      <p:sp>
        <p:nvSpPr>
          <p:cNvPr id="4" name="Slide Number Placeholder 3"/>
          <p:cNvSpPr>
            <a:spLocks noGrp="1"/>
          </p:cNvSpPr>
          <p:nvPr>
            <p:ph type="sldNum" sz="quarter" idx="11"/>
          </p:nvPr>
        </p:nvSpPr>
        <p:spPr/>
        <p:txBody>
          <a:bodyPr/>
          <a:lstStyle/>
          <a:p>
            <a:r>
              <a:rPr lang="fr-FR" smtClean="0"/>
              <a:t>Page </a:t>
            </a:r>
            <a:fld id="{733122C9-A0B9-462F-8757-0847AD287B63}" type="slidenum">
              <a:rPr lang="fr-FR" smtClean="0"/>
              <a:pPr/>
              <a:t>14</a:t>
            </a:fld>
            <a:endParaRPr lang="fr-FR" dirty="0"/>
          </a:p>
        </p:txBody>
      </p:sp>
      <p:sp>
        <p:nvSpPr>
          <p:cNvPr id="5" name="Footer Placeholder 4"/>
          <p:cNvSpPr>
            <a:spLocks noGrp="1"/>
          </p:cNvSpPr>
          <p:nvPr>
            <p:ph type="ftr" sz="quarter" idx="12"/>
          </p:nvPr>
        </p:nvSpPr>
        <p:spPr/>
        <p:txBody>
          <a:bodyPr/>
          <a:lstStyle/>
          <a:p>
            <a:r>
              <a:rPr lang="en-US" smtClean="0"/>
              <a:t>22nd ESLS RF Meeting - SOLEIL l 8-9 November 2018 l A. D'Elia</a:t>
            </a:r>
            <a:endParaRPr lang="fr-FR" dirty="0"/>
          </a:p>
        </p:txBody>
      </p:sp>
      <p:grpSp>
        <p:nvGrpSpPr>
          <p:cNvPr id="12" name="Group 11"/>
          <p:cNvGrpSpPr/>
          <p:nvPr/>
        </p:nvGrpSpPr>
        <p:grpSpPr>
          <a:xfrm>
            <a:off x="98336" y="1052736"/>
            <a:ext cx="9045664" cy="4817462"/>
            <a:chOff x="98336" y="1052736"/>
            <a:chExt cx="9045664" cy="4817462"/>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336" y="1052736"/>
              <a:ext cx="9045664" cy="4817462"/>
            </a:xfrm>
            <a:prstGeom prst="rect">
              <a:avLst/>
            </a:prstGeom>
          </p:spPr>
        </p:pic>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00192" y="2204864"/>
              <a:ext cx="2598934" cy="1656184"/>
            </a:xfrm>
            <a:prstGeom prst="rect">
              <a:avLst/>
            </a:prstGeom>
            <a:ln w="3175">
              <a:solidFill>
                <a:schemeClr val="tx1"/>
              </a:solidFill>
            </a:ln>
          </p:spPr>
        </p:pic>
      </p:grpSp>
    </p:spTree>
    <p:extLst>
      <p:ext uri="{BB962C8B-B14F-4D97-AF65-F5344CB8AC3E}">
        <p14:creationId xmlns:p14="http://schemas.microsoft.com/office/powerpoint/2010/main" val="400181815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Looking at the fields: all dampers</a:t>
            </a:r>
            <a:endParaRPr lang="en-GB" dirty="0"/>
          </a:p>
        </p:txBody>
      </p:sp>
      <p:sp>
        <p:nvSpPr>
          <p:cNvPr id="4" name="Slide Number Placeholder 3"/>
          <p:cNvSpPr>
            <a:spLocks noGrp="1"/>
          </p:cNvSpPr>
          <p:nvPr>
            <p:ph type="sldNum" sz="quarter" idx="11"/>
          </p:nvPr>
        </p:nvSpPr>
        <p:spPr/>
        <p:txBody>
          <a:bodyPr/>
          <a:lstStyle/>
          <a:p>
            <a:r>
              <a:rPr lang="fr-FR" smtClean="0"/>
              <a:t>Page </a:t>
            </a:r>
            <a:fld id="{733122C9-A0B9-462F-8757-0847AD287B63}" type="slidenum">
              <a:rPr lang="fr-FR" smtClean="0"/>
              <a:pPr/>
              <a:t>15</a:t>
            </a:fld>
            <a:endParaRPr lang="fr-FR" dirty="0"/>
          </a:p>
        </p:txBody>
      </p:sp>
      <p:sp>
        <p:nvSpPr>
          <p:cNvPr id="5" name="Footer Placeholder 4"/>
          <p:cNvSpPr>
            <a:spLocks noGrp="1"/>
          </p:cNvSpPr>
          <p:nvPr>
            <p:ph type="ftr" sz="quarter" idx="12"/>
          </p:nvPr>
        </p:nvSpPr>
        <p:spPr/>
        <p:txBody>
          <a:bodyPr/>
          <a:lstStyle/>
          <a:p>
            <a:r>
              <a:rPr lang="en-US" smtClean="0"/>
              <a:t>22nd ESLS RF Meeting - SOLEIL l 8-9 November 2018 l A. D'Elia</a:t>
            </a:r>
            <a:endParaRPr lang="fr-FR" dirty="0"/>
          </a:p>
        </p:txBody>
      </p:sp>
      <p:pic>
        <p:nvPicPr>
          <p:cNvPr id="6" name="Picture 5"/>
          <p:cNvPicPr>
            <a:picLocks noChangeAspect="1"/>
          </p:cNvPicPr>
          <p:nvPr/>
        </p:nvPicPr>
        <p:blipFill>
          <a:blip r:embed="rId2"/>
          <a:stretch>
            <a:fillRect/>
          </a:stretch>
        </p:blipFill>
        <p:spPr>
          <a:xfrm>
            <a:off x="2483768" y="764704"/>
            <a:ext cx="4017218" cy="2839023"/>
          </a:xfrm>
          <a:prstGeom prst="rect">
            <a:avLst/>
          </a:prstGeom>
        </p:spPr>
      </p:pic>
      <p:grpSp>
        <p:nvGrpSpPr>
          <p:cNvPr id="19" name="Group 18"/>
          <p:cNvGrpSpPr/>
          <p:nvPr/>
        </p:nvGrpSpPr>
        <p:grpSpPr>
          <a:xfrm>
            <a:off x="5855" y="2235226"/>
            <a:ext cx="9062831" cy="4276469"/>
            <a:chOff x="5855" y="2235226"/>
            <a:chExt cx="9062831" cy="4276469"/>
          </a:xfrm>
        </p:grpSpPr>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55" y="3603727"/>
              <a:ext cx="3043132" cy="2338289"/>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6066" y="4415018"/>
              <a:ext cx="2884714" cy="2096677"/>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28183" y="3603727"/>
              <a:ext cx="2840503" cy="2057521"/>
            </a:xfrm>
            <a:prstGeom prst="rect">
              <a:avLst/>
            </a:prstGeom>
          </p:spPr>
        </p:pic>
        <p:cxnSp>
          <p:nvCxnSpPr>
            <p:cNvPr id="10" name="Straight Arrow Connector 9"/>
            <p:cNvCxnSpPr/>
            <p:nvPr/>
          </p:nvCxnSpPr>
          <p:spPr>
            <a:xfrm flipH="1">
              <a:off x="2123728" y="2420888"/>
              <a:ext cx="1224136" cy="187220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4845600" y="2564904"/>
              <a:ext cx="158449" cy="172819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6187166" y="2235226"/>
              <a:ext cx="1265154" cy="146115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52216161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Looking at the fields: no small damper</a:t>
            </a:r>
            <a:endParaRPr lang="en-GB" dirty="0"/>
          </a:p>
        </p:txBody>
      </p:sp>
      <p:sp>
        <p:nvSpPr>
          <p:cNvPr id="4" name="Slide Number Placeholder 3"/>
          <p:cNvSpPr>
            <a:spLocks noGrp="1"/>
          </p:cNvSpPr>
          <p:nvPr>
            <p:ph type="sldNum" sz="quarter" idx="11"/>
          </p:nvPr>
        </p:nvSpPr>
        <p:spPr/>
        <p:txBody>
          <a:bodyPr/>
          <a:lstStyle/>
          <a:p>
            <a:r>
              <a:rPr lang="fr-FR" smtClean="0"/>
              <a:t>Page </a:t>
            </a:r>
            <a:fld id="{733122C9-A0B9-462F-8757-0847AD287B63}" type="slidenum">
              <a:rPr lang="fr-FR" smtClean="0"/>
              <a:pPr/>
              <a:t>16</a:t>
            </a:fld>
            <a:endParaRPr lang="fr-FR" dirty="0"/>
          </a:p>
        </p:txBody>
      </p:sp>
      <p:sp>
        <p:nvSpPr>
          <p:cNvPr id="5" name="Footer Placeholder 4"/>
          <p:cNvSpPr>
            <a:spLocks noGrp="1"/>
          </p:cNvSpPr>
          <p:nvPr>
            <p:ph type="ftr" sz="quarter" idx="12"/>
          </p:nvPr>
        </p:nvSpPr>
        <p:spPr/>
        <p:txBody>
          <a:bodyPr/>
          <a:lstStyle/>
          <a:p>
            <a:r>
              <a:rPr lang="en-US" smtClean="0"/>
              <a:t>22nd ESLS RF Meeting - SOLEIL l 8-9 November 2018 l A. D'Elia</a:t>
            </a:r>
            <a:endParaRPr lang="fr-FR" dirty="0"/>
          </a:p>
        </p:txBody>
      </p:sp>
      <p:pic>
        <p:nvPicPr>
          <p:cNvPr id="7" name="Picture 6"/>
          <p:cNvPicPr>
            <a:picLocks noChangeAspect="1"/>
          </p:cNvPicPr>
          <p:nvPr/>
        </p:nvPicPr>
        <p:blipFill>
          <a:blip r:embed="rId2"/>
          <a:stretch>
            <a:fillRect/>
          </a:stretch>
        </p:blipFill>
        <p:spPr>
          <a:xfrm>
            <a:off x="2339752" y="764704"/>
            <a:ext cx="4176464" cy="2473502"/>
          </a:xfrm>
          <a:prstGeom prst="rect">
            <a:avLst/>
          </a:prstGeom>
        </p:spPr>
      </p:pic>
      <p:grpSp>
        <p:nvGrpSpPr>
          <p:cNvPr id="34" name="Group 33"/>
          <p:cNvGrpSpPr/>
          <p:nvPr/>
        </p:nvGrpSpPr>
        <p:grpSpPr>
          <a:xfrm>
            <a:off x="10534" y="2132856"/>
            <a:ext cx="9116171" cy="4271590"/>
            <a:chOff x="10534" y="2132856"/>
            <a:chExt cx="9116171" cy="4271590"/>
          </a:xfrm>
        </p:grpSpPr>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94865" y="3580585"/>
              <a:ext cx="3131840" cy="1937784"/>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34" y="3789040"/>
              <a:ext cx="3110820" cy="1903486"/>
            </a:xfrm>
            <a:prstGeom prst="rect">
              <a:avLst/>
            </a:prstGeom>
          </p:spPr>
        </p:pic>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22954" y="4500959"/>
              <a:ext cx="3094007" cy="1903487"/>
            </a:xfrm>
            <a:prstGeom prst="rect">
              <a:avLst/>
            </a:prstGeom>
          </p:spPr>
        </p:pic>
        <p:cxnSp>
          <p:nvCxnSpPr>
            <p:cNvPr id="15" name="Straight Arrow Connector 14"/>
            <p:cNvCxnSpPr/>
            <p:nvPr/>
          </p:nvCxnSpPr>
          <p:spPr>
            <a:xfrm flipH="1">
              <a:off x="2123728" y="2492896"/>
              <a:ext cx="799226" cy="18002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4499993" y="2132856"/>
              <a:ext cx="1008112" cy="223224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6300192" y="2492896"/>
              <a:ext cx="792088" cy="108768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50548126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500" fill="hold"/>
                                        <p:tgtEl>
                                          <p:spTgt spid="34"/>
                                        </p:tgtEl>
                                        <p:attrNameLst>
                                          <p:attrName>ppt_x</p:attrName>
                                        </p:attrNameLst>
                                      </p:cBhvr>
                                      <p:tavLst>
                                        <p:tav tm="0">
                                          <p:val>
                                            <p:strVal val="#ppt_x"/>
                                          </p:val>
                                        </p:tav>
                                        <p:tav tm="100000">
                                          <p:val>
                                            <p:strVal val="#ppt_x"/>
                                          </p:val>
                                        </p:tav>
                                      </p:tavLst>
                                    </p:anim>
                                    <p:anim calcmode="lin" valueType="num">
                                      <p:cBhvr additive="base">
                                        <p:cTn id="8"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Removal of the small damper: ion pump</a:t>
            </a:r>
            <a:endParaRPr lang="en-GB" dirty="0"/>
          </a:p>
        </p:txBody>
      </p:sp>
      <p:sp>
        <p:nvSpPr>
          <p:cNvPr id="4" name="Slide Number Placeholder 3"/>
          <p:cNvSpPr>
            <a:spLocks noGrp="1"/>
          </p:cNvSpPr>
          <p:nvPr>
            <p:ph type="sldNum" sz="quarter" idx="11"/>
          </p:nvPr>
        </p:nvSpPr>
        <p:spPr/>
        <p:txBody>
          <a:bodyPr/>
          <a:lstStyle/>
          <a:p>
            <a:r>
              <a:rPr lang="fr-FR" smtClean="0"/>
              <a:t>Page </a:t>
            </a:r>
            <a:fld id="{733122C9-A0B9-462F-8757-0847AD287B63}" type="slidenum">
              <a:rPr lang="fr-FR" smtClean="0"/>
              <a:pPr/>
              <a:t>17</a:t>
            </a:fld>
            <a:endParaRPr lang="fr-FR" dirty="0"/>
          </a:p>
        </p:txBody>
      </p:sp>
      <p:sp>
        <p:nvSpPr>
          <p:cNvPr id="5" name="Footer Placeholder 4"/>
          <p:cNvSpPr>
            <a:spLocks noGrp="1"/>
          </p:cNvSpPr>
          <p:nvPr>
            <p:ph type="ftr" sz="quarter" idx="12"/>
          </p:nvPr>
        </p:nvSpPr>
        <p:spPr/>
        <p:txBody>
          <a:bodyPr/>
          <a:lstStyle/>
          <a:p>
            <a:r>
              <a:rPr lang="en-US" smtClean="0"/>
              <a:t>22nd ESLS RF Meeting - SOLEIL l 8-9 November 2018 l A. D'Elia</a:t>
            </a:r>
            <a:endParaRPr lang="fr-FR" dirty="0"/>
          </a:p>
        </p:txBody>
      </p:sp>
      <p:grpSp>
        <p:nvGrpSpPr>
          <p:cNvPr id="9" name="Group 8"/>
          <p:cNvGrpSpPr/>
          <p:nvPr/>
        </p:nvGrpSpPr>
        <p:grpSpPr>
          <a:xfrm>
            <a:off x="121200" y="622800"/>
            <a:ext cx="5818952" cy="3526280"/>
            <a:chOff x="1646507" y="1687167"/>
            <a:chExt cx="7322016" cy="4626891"/>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46507" y="1687167"/>
              <a:ext cx="7322016" cy="4626891"/>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12159" y="2708920"/>
              <a:ext cx="2641023" cy="1800200"/>
            </a:xfrm>
            <a:prstGeom prst="rect">
              <a:avLst/>
            </a:prstGeom>
            <a:ln>
              <a:solidFill>
                <a:schemeClr val="tx1"/>
              </a:solidFill>
            </a:ln>
          </p:spPr>
        </p:pic>
      </p:grpSp>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t="4693"/>
          <a:stretch/>
        </p:blipFill>
        <p:spPr>
          <a:xfrm>
            <a:off x="4279921" y="3933055"/>
            <a:ext cx="4856603" cy="2924945"/>
          </a:xfrm>
          <a:prstGeom prst="rect">
            <a:avLst/>
          </a:prstGeom>
        </p:spPr>
      </p:pic>
      <p:cxnSp>
        <p:nvCxnSpPr>
          <p:cNvPr id="13" name="Straight Arrow Connector 12"/>
          <p:cNvCxnSpPr/>
          <p:nvPr/>
        </p:nvCxnSpPr>
        <p:spPr>
          <a:xfrm>
            <a:off x="2195736" y="3856114"/>
            <a:ext cx="2084185" cy="140488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3604126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Again the fields: with and without the ion pump</a:t>
            </a:r>
            <a:endParaRPr lang="en-GB" dirty="0"/>
          </a:p>
        </p:txBody>
      </p:sp>
      <p:sp>
        <p:nvSpPr>
          <p:cNvPr id="4" name="Slide Number Placeholder 3"/>
          <p:cNvSpPr>
            <a:spLocks noGrp="1"/>
          </p:cNvSpPr>
          <p:nvPr>
            <p:ph type="sldNum" sz="quarter" idx="11"/>
          </p:nvPr>
        </p:nvSpPr>
        <p:spPr/>
        <p:txBody>
          <a:bodyPr/>
          <a:lstStyle/>
          <a:p>
            <a:r>
              <a:rPr lang="fr-FR" smtClean="0"/>
              <a:t>Page </a:t>
            </a:r>
            <a:fld id="{733122C9-A0B9-462F-8757-0847AD287B63}" type="slidenum">
              <a:rPr lang="fr-FR" smtClean="0"/>
              <a:pPr/>
              <a:t>18</a:t>
            </a:fld>
            <a:endParaRPr lang="fr-FR" dirty="0"/>
          </a:p>
        </p:txBody>
      </p:sp>
      <p:sp>
        <p:nvSpPr>
          <p:cNvPr id="5" name="Footer Placeholder 4"/>
          <p:cNvSpPr>
            <a:spLocks noGrp="1"/>
          </p:cNvSpPr>
          <p:nvPr>
            <p:ph type="ftr" sz="quarter" idx="12"/>
          </p:nvPr>
        </p:nvSpPr>
        <p:spPr/>
        <p:txBody>
          <a:bodyPr/>
          <a:lstStyle/>
          <a:p>
            <a:r>
              <a:rPr lang="en-US" smtClean="0"/>
              <a:t>22nd ESLS RF Meeting - SOLEIL l 8-9 November 2018 l A. D'Elia</a:t>
            </a:r>
            <a:endParaRPr lang="fr-FR" dirty="0"/>
          </a:p>
        </p:txBody>
      </p:sp>
      <p:pic>
        <p:nvPicPr>
          <p:cNvPr id="16" name="Picture 15"/>
          <p:cNvPicPr>
            <a:picLocks noChangeAspect="1"/>
          </p:cNvPicPr>
          <p:nvPr/>
        </p:nvPicPr>
        <p:blipFill>
          <a:blip r:embed="rId2"/>
          <a:stretch>
            <a:fillRect/>
          </a:stretch>
        </p:blipFill>
        <p:spPr>
          <a:xfrm>
            <a:off x="2411760" y="703624"/>
            <a:ext cx="4325824" cy="2639744"/>
          </a:xfrm>
          <a:prstGeom prst="rect">
            <a:avLst/>
          </a:prstGeom>
        </p:spPr>
      </p:pic>
      <p:grpSp>
        <p:nvGrpSpPr>
          <p:cNvPr id="23" name="Group 22"/>
          <p:cNvGrpSpPr/>
          <p:nvPr/>
        </p:nvGrpSpPr>
        <p:grpSpPr>
          <a:xfrm>
            <a:off x="49560" y="2348880"/>
            <a:ext cx="8914441" cy="4420034"/>
            <a:chOff x="49560" y="2348880"/>
            <a:chExt cx="8914441" cy="4420034"/>
          </a:xfrm>
        </p:grpSpPr>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560" y="3424192"/>
              <a:ext cx="2999331" cy="1970015"/>
            </a:xfrm>
            <a:prstGeom prst="rect">
              <a:avLst/>
            </a:prstGeom>
          </p:spPr>
        </p:pic>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10832" y="4841615"/>
              <a:ext cx="2963518" cy="1927299"/>
            </a:xfrm>
            <a:prstGeom prst="rect">
              <a:avLst/>
            </a:prstGeom>
          </p:spPr>
        </p:pic>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40153" y="4218341"/>
              <a:ext cx="3023848" cy="1964473"/>
            </a:xfrm>
            <a:prstGeom prst="rect">
              <a:avLst/>
            </a:prstGeom>
          </p:spPr>
        </p:pic>
        <p:cxnSp>
          <p:nvCxnSpPr>
            <p:cNvPr id="17" name="Straight Arrow Connector 16"/>
            <p:cNvCxnSpPr/>
            <p:nvPr/>
          </p:nvCxnSpPr>
          <p:spPr>
            <a:xfrm flipH="1">
              <a:off x="2444469" y="2784979"/>
              <a:ext cx="799226" cy="18002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a:off x="4820734" y="2420888"/>
              <a:ext cx="327330" cy="223629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5652669" y="2348880"/>
              <a:ext cx="1186903" cy="179638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09535182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Removal of the small damper: ion pump + tuner</a:t>
            </a:r>
            <a:endParaRPr lang="en-GB" dirty="0"/>
          </a:p>
        </p:txBody>
      </p:sp>
      <p:sp>
        <p:nvSpPr>
          <p:cNvPr id="4" name="Slide Number Placeholder 3"/>
          <p:cNvSpPr>
            <a:spLocks noGrp="1"/>
          </p:cNvSpPr>
          <p:nvPr>
            <p:ph type="sldNum" sz="quarter" idx="11"/>
          </p:nvPr>
        </p:nvSpPr>
        <p:spPr/>
        <p:txBody>
          <a:bodyPr/>
          <a:lstStyle/>
          <a:p>
            <a:r>
              <a:rPr lang="fr-FR" smtClean="0"/>
              <a:t>Page </a:t>
            </a:r>
            <a:fld id="{733122C9-A0B9-462F-8757-0847AD287B63}" type="slidenum">
              <a:rPr lang="fr-FR" smtClean="0"/>
              <a:pPr/>
              <a:t>19</a:t>
            </a:fld>
            <a:endParaRPr lang="fr-FR" dirty="0"/>
          </a:p>
        </p:txBody>
      </p:sp>
      <p:sp>
        <p:nvSpPr>
          <p:cNvPr id="5" name="Footer Placeholder 4"/>
          <p:cNvSpPr>
            <a:spLocks noGrp="1"/>
          </p:cNvSpPr>
          <p:nvPr>
            <p:ph type="ftr" sz="quarter" idx="12"/>
          </p:nvPr>
        </p:nvSpPr>
        <p:spPr/>
        <p:txBody>
          <a:bodyPr/>
          <a:lstStyle/>
          <a:p>
            <a:r>
              <a:rPr lang="en-US" smtClean="0"/>
              <a:t>22nd ESLS RF Meeting - SOLEIL l 8-9 November 2018 l A. D'Elia</a:t>
            </a:r>
            <a:endParaRPr lang="fr-FR" dirty="0"/>
          </a:p>
        </p:txBody>
      </p:sp>
      <p:grpSp>
        <p:nvGrpSpPr>
          <p:cNvPr id="11" name="Group 10"/>
          <p:cNvGrpSpPr/>
          <p:nvPr/>
        </p:nvGrpSpPr>
        <p:grpSpPr>
          <a:xfrm>
            <a:off x="0" y="692696"/>
            <a:ext cx="5868144" cy="3744416"/>
            <a:chOff x="34197" y="1484784"/>
            <a:chExt cx="8595360" cy="5431536"/>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197" y="1484784"/>
              <a:ext cx="8595360" cy="5431536"/>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88024" y="2780928"/>
              <a:ext cx="3681262" cy="2376264"/>
            </a:xfrm>
            <a:prstGeom prst="rect">
              <a:avLst/>
            </a:prstGeom>
          </p:spPr>
        </p:pic>
      </p:grpSp>
      <p:grpSp>
        <p:nvGrpSpPr>
          <p:cNvPr id="17" name="Group 16"/>
          <p:cNvGrpSpPr/>
          <p:nvPr/>
        </p:nvGrpSpPr>
        <p:grpSpPr>
          <a:xfrm>
            <a:off x="1619672" y="2564904"/>
            <a:ext cx="7488832" cy="4293096"/>
            <a:chOff x="1619672" y="2564904"/>
            <a:chExt cx="7488832" cy="4293096"/>
          </a:xfrm>
        </p:grpSpPr>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32040" y="4218830"/>
              <a:ext cx="4176464" cy="2639170"/>
            </a:xfrm>
            <a:prstGeom prst="rect">
              <a:avLst/>
            </a:prstGeom>
          </p:spPr>
        </p:pic>
        <p:cxnSp>
          <p:nvCxnSpPr>
            <p:cNvPr id="14" name="Straight Arrow Connector 13"/>
            <p:cNvCxnSpPr/>
            <p:nvPr/>
          </p:nvCxnSpPr>
          <p:spPr>
            <a:xfrm>
              <a:off x="1619672" y="2564904"/>
              <a:ext cx="3225928" cy="288032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7217806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sz="3600" dirty="0" smtClean="0"/>
              <a:t>contents</a:t>
            </a:r>
            <a:endParaRPr lang="en-GB" sz="3600" dirty="0"/>
          </a:p>
        </p:txBody>
      </p:sp>
      <p:sp>
        <p:nvSpPr>
          <p:cNvPr id="8" name="Content Placeholder 7"/>
          <p:cNvSpPr>
            <a:spLocks noGrp="1"/>
          </p:cNvSpPr>
          <p:nvPr>
            <p:ph idx="1"/>
          </p:nvPr>
        </p:nvSpPr>
        <p:spPr>
          <a:xfrm>
            <a:off x="714801" y="853074"/>
            <a:ext cx="8236800" cy="5400000"/>
          </a:xfrm>
        </p:spPr>
        <p:txBody>
          <a:bodyPr/>
          <a:lstStyle/>
          <a:p>
            <a:pPr marL="285750" indent="-285750">
              <a:buFont typeface="Wingdings" panose="05000000000000000000" pitchFamily="2" charset="2"/>
              <a:buChar char="§"/>
            </a:pPr>
            <a:r>
              <a:rPr lang="en-US" sz="2800" dirty="0" smtClean="0">
                <a:solidFill>
                  <a:schemeClr val="tx2"/>
                </a:solidFill>
              </a:rPr>
              <a:t>Motivations</a:t>
            </a:r>
          </a:p>
          <a:p>
            <a:pPr marL="285750" indent="-285750">
              <a:buFont typeface="Wingdings" panose="05000000000000000000" pitchFamily="2" charset="2"/>
              <a:buChar char="§"/>
            </a:pPr>
            <a:r>
              <a:rPr lang="en-US" sz="2800" dirty="0" smtClean="0">
                <a:solidFill>
                  <a:schemeClr val="tx2"/>
                </a:solidFill>
              </a:rPr>
              <a:t>Longitudinal impedance:</a:t>
            </a:r>
          </a:p>
          <a:p>
            <a:pPr marL="642938" lvl="3" indent="-285750">
              <a:buClr>
                <a:schemeClr val="tx2"/>
              </a:buClr>
              <a:buFont typeface="Wingdings" panose="05000000000000000000" pitchFamily="2" charset="2"/>
              <a:buChar char="q"/>
            </a:pPr>
            <a:r>
              <a:rPr lang="en-US" sz="2800" dirty="0" smtClean="0">
                <a:solidFill>
                  <a:schemeClr val="accent1"/>
                </a:solidFill>
              </a:rPr>
              <a:t>All dampers installed: </a:t>
            </a:r>
            <a:r>
              <a:rPr lang="en-US" sz="2800" dirty="0" err="1">
                <a:solidFill>
                  <a:schemeClr val="accent1"/>
                </a:solidFill>
              </a:rPr>
              <a:t>GdfidL</a:t>
            </a:r>
            <a:r>
              <a:rPr lang="en-US" sz="2800" dirty="0">
                <a:solidFill>
                  <a:schemeClr val="accent1"/>
                </a:solidFill>
              </a:rPr>
              <a:t> </a:t>
            </a:r>
            <a:r>
              <a:rPr lang="en-US" sz="2800" dirty="0" smtClean="0">
                <a:solidFill>
                  <a:schemeClr val="accent1"/>
                </a:solidFill>
              </a:rPr>
              <a:t>simulations and presentation of a reconstruction technique using HFSS to cross check the results;</a:t>
            </a:r>
          </a:p>
          <a:p>
            <a:pPr marL="642938" lvl="3" indent="-285750">
              <a:buClr>
                <a:schemeClr val="tx2"/>
              </a:buClr>
              <a:buFont typeface="Wingdings" panose="05000000000000000000" pitchFamily="2" charset="2"/>
              <a:buChar char="q"/>
            </a:pPr>
            <a:r>
              <a:rPr lang="en-US" sz="2800" dirty="0" smtClean="0">
                <a:solidFill>
                  <a:schemeClr val="accent1"/>
                </a:solidFill>
              </a:rPr>
              <a:t>Removal of the small damper;</a:t>
            </a:r>
          </a:p>
          <a:p>
            <a:pPr marL="642938" lvl="3" indent="-285750">
              <a:buClr>
                <a:schemeClr val="tx2"/>
              </a:buClr>
              <a:buFont typeface="Wingdings" panose="05000000000000000000" pitchFamily="2" charset="2"/>
              <a:buChar char="q"/>
            </a:pPr>
            <a:r>
              <a:rPr lang="en-US" sz="2800" dirty="0" smtClean="0">
                <a:solidFill>
                  <a:schemeClr val="accent1"/>
                </a:solidFill>
              </a:rPr>
              <a:t>Effect of the ancillaries: ion pump and tuner;</a:t>
            </a:r>
          </a:p>
          <a:p>
            <a:pPr marL="285750" indent="-285750">
              <a:buFont typeface="Wingdings" panose="05000000000000000000" pitchFamily="2" charset="2"/>
              <a:buChar char="§"/>
            </a:pPr>
            <a:r>
              <a:rPr lang="en-US" sz="2800" dirty="0" smtClean="0">
                <a:solidFill>
                  <a:schemeClr val="tx2"/>
                </a:solidFill>
              </a:rPr>
              <a:t>Transverse impedance: </a:t>
            </a:r>
          </a:p>
          <a:p>
            <a:pPr marL="642938" lvl="3" indent="-285750">
              <a:buClr>
                <a:schemeClr val="tx2"/>
              </a:buClr>
              <a:buFont typeface="Wingdings" panose="05000000000000000000" pitchFamily="2" charset="2"/>
              <a:buChar char="q"/>
            </a:pPr>
            <a:r>
              <a:rPr lang="en-US" sz="2800" dirty="0" smtClean="0">
                <a:solidFill>
                  <a:schemeClr val="accent1"/>
                </a:solidFill>
              </a:rPr>
              <a:t>With and without small damper</a:t>
            </a:r>
          </a:p>
          <a:p>
            <a:pPr marL="642938" lvl="3" indent="-285750">
              <a:buClr>
                <a:schemeClr val="tx2"/>
              </a:buClr>
              <a:buFont typeface="Wingdings" panose="05000000000000000000" pitchFamily="2" charset="2"/>
              <a:buChar char="q"/>
            </a:pPr>
            <a:r>
              <a:rPr lang="en-US" sz="2800" dirty="0" smtClean="0">
                <a:solidFill>
                  <a:schemeClr val="accent1"/>
                </a:solidFill>
              </a:rPr>
              <a:t>Effect of the ancillaries: tuner. </a:t>
            </a:r>
            <a:endParaRPr lang="en-US" sz="2800" dirty="0">
              <a:solidFill>
                <a:schemeClr val="accent1"/>
              </a:solidFill>
            </a:endParaRPr>
          </a:p>
        </p:txBody>
      </p:sp>
      <p:sp>
        <p:nvSpPr>
          <p:cNvPr id="5" name="Slide Number Placeholder 4"/>
          <p:cNvSpPr>
            <a:spLocks noGrp="1"/>
          </p:cNvSpPr>
          <p:nvPr>
            <p:ph type="sldNum" sz="quarter" idx="11"/>
          </p:nvPr>
        </p:nvSpPr>
        <p:spPr/>
        <p:txBody>
          <a:bodyPr/>
          <a:lstStyle/>
          <a:p>
            <a:r>
              <a:rPr lang="fr-FR" smtClean="0"/>
              <a:t>Page </a:t>
            </a:r>
            <a:fld id="{733122C9-A0B9-462F-8757-0847AD287B63}" type="slidenum">
              <a:rPr lang="fr-FR" smtClean="0"/>
              <a:pPr/>
              <a:t>2</a:t>
            </a:fld>
            <a:endParaRPr lang="fr-FR" dirty="0"/>
          </a:p>
        </p:txBody>
      </p:sp>
      <p:sp>
        <p:nvSpPr>
          <p:cNvPr id="9" name="Footer Placeholder 8"/>
          <p:cNvSpPr>
            <a:spLocks noGrp="1"/>
          </p:cNvSpPr>
          <p:nvPr>
            <p:ph type="ftr" sz="quarter" idx="12"/>
          </p:nvPr>
        </p:nvSpPr>
        <p:spPr/>
        <p:txBody>
          <a:bodyPr/>
          <a:lstStyle/>
          <a:p>
            <a:r>
              <a:rPr lang="en-US" smtClean="0"/>
              <a:t>22nd ESLS RF Meeting - SOLEIL l 8-9 November 2018 l A. D'Elia</a:t>
            </a:r>
            <a:endParaRPr lang="fr-FR" dirty="0"/>
          </a:p>
        </p:txBody>
      </p:sp>
    </p:spTree>
    <p:extLst>
      <p:ext uri="{BB962C8B-B14F-4D97-AF65-F5344CB8AC3E}">
        <p14:creationId xmlns:p14="http://schemas.microsoft.com/office/powerpoint/2010/main" val="426296216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sz="3600" dirty="0" smtClean="0"/>
              <a:t>contents</a:t>
            </a:r>
            <a:endParaRPr lang="en-GB" sz="3600" dirty="0"/>
          </a:p>
        </p:txBody>
      </p:sp>
      <p:sp>
        <p:nvSpPr>
          <p:cNvPr id="8" name="Content Placeholder 7"/>
          <p:cNvSpPr>
            <a:spLocks noGrp="1"/>
          </p:cNvSpPr>
          <p:nvPr>
            <p:ph idx="1"/>
          </p:nvPr>
        </p:nvSpPr>
        <p:spPr>
          <a:xfrm>
            <a:off x="714801" y="853074"/>
            <a:ext cx="8236800" cy="5400000"/>
          </a:xfrm>
        </p:spPr>
        <p:txBody>
          <a:bodyPr/>
          <a:lstStyle/>
          <a:p>
            <a:pPr marL="285750" indent="-285750">
              <a:buFont typeface="Wingdings" panose="05000000000000000000" pitchFamily="2" charset="2"/>
              <a:buChar char="§"/>
            </a:pPr>
            <a:r>
              <a:rPr lang="en-US" sz="2800" dirty="0" smtClean="0">
                <a:solidFill>
                  <a:schemeClr val="bg1">
                    <a:lumMod val="85000"/>
                  </a:schemeClr>
                </a:solidFill>
              </a:rPr>
              <a:t>Motivations</a:t>
            </a:r>
          </a:p>
          <a:p>
            <a:pPr marL="285750" indent="-285750">
              <a:buFont typeface="Wingdings" panose="05000000000000000000" pitchFamily="2" charset="2"/>
              <a:buChar char="§"/>
            </a:pPr>
            <a:r>
              <a:rPr lang="en-US" sz="2800" dirty="0" smtClean="0">
                <a:solidFill>
                  <a:schemeClr val="bg1">
                    <a:lumMod val="85000"/>
                  </a:schemeClr>
                </a:solidFill>
              </a:rPr>
              <a:t>Longitudinal impedance:</a:t>
            </a:r>
          </a:p>
          <a:p>
            <a:pPr marL="642938" lvl="3" indent="-285750">
              <a:buClr>
                <a:schemeClr val="tx2"/>
              </a:buClr>
              <a:buFont typeface="Wingdings" panose="05000000000000000000" pitchFamily="2" charset="2"/>
              <a:buChar char="q"/>
            </a:pPr>
            <a:r>
              <a:rPr lang="en-US" sz="2800" dirty="0" smtClean="0">
                <a:solidFill>
                  <a:schemeClr val="bg1">
                    <a:lumMod val="85000"/>
                  </a:schemeClr>
                </a:solidFill>
              </a:rPr>
              <a:t>All dampers installed: </a:t>
            </a:r>
            <a:r>
              <a:rPr lang="en-US" sz="2800" dirty="0" err="1">
                <a:solidFill>
                  <a:schemeClr val="bg1">
                    <a:lumMod val="85000"/>
                  </a:schemeClr>
                </a:solidFill>
              </a:rPr>
              <a:t>GdfidL</a:t>
            </a:r>
            <a:r>
              <a:rPr lang="en-US" sz="2800" dirty="0">
                <a:solidFill>
                  <a:schemeClr val="bg1">
                    <a:lumMod val="85000"/>
                  </a:schemeClr>
                </a:solidFill>
              </a:rPr>
              <a:t> </a:t>
            </a:r>
            <a:r>
              <a:rPr lang="en-US" sz="2800" dirty="0" smtClean="0">
                <a:solidFill>
                  <a:schemeClr val="bg1">
                    <a:lumMod val="85000"/>
                  </a:schemeClr>
                </a:solidFill>
              </a:rPr>
              <a:t>simulations and presentation of a reconstruction technique using HFSS to cross check the results;</a:t>
            </a:r>
          </a:p>
          <a:p>
            <a:pPr marL="642938" lvl="3" indent="-285750">
              <a:buClr>
                <a:schemeClr val="tx2"/>
              </a:buClr>
              <a:buFont typeface="Wingdings" panose="05000000000000000000" pitchFamily="2" charset="2"/>
              <a:buChar char="q"/>
            </a:pPr>
            <a:r>
              <a:rPr lang="en-US" sz="2800" dirty="0" smtClean="0">
                <a:solidFill>
                  <a:schemeClr val="bg1">
                    <a:lumMod val="85000"/>
                  </a:schemeClr>
                </a:solidFill>
              </a:rPr>
              <a:t>Removal of the small damper;</a:t>
            </a:r>
          </a:p>
          <a:p>
            <a:pPr marL="642938" lvl="3" indent="-285750">
              <a:buClr>
                <a:schemeClr val="tx2"/>
              </a:buClr>
              <a:buFont typeface="Wingdings" panose="05000000000000000000" pitchFamily="2" charset="2"/>
              <a:buChar char="q"/>
            </a:pPr>
            <a:r>
              <a:rPr lang="en-US" sz="2800" dirty="0" smtClean="0">
                <a:solidFill>
                  <a:schemeClr val="bg1">
                    <a:lumMod val="85000"/>
                  </a:schemeClr>
                </a:solidFill>
              </a:rPr>
              <a:t>Effect of the ancillaries: ion pump and tuner;</a:t>
            </a:r>
          </a:p>
          <a:p>
            <a:pPr marL="285750" indent="-285750">
              <a:buFont typeface="Wingdings" panose="05000000000000000000" pitchFamily="2" charset="2"/>
              <a:buChar char="§"/>
            </a:pPr>
            <a:r>
              <a:rPr lang="en-US" sz="2800" dirty="0" smtClean="0">
                <a:solidFill>
                  <a:schemeClr val="tx2"/>
                </a:solidFill>
              </a:rPr>
              <a:t>Transverse impedance: </a:t>
            </a:r>
          </a:p>
          <a:p>
            <a:pPr marL="642938" lvl="3" indent="-285750">
              <a:buClr>
                <a:schemeClr val="tx2"/>
              </a:buClr>
              <a:buFont typeface="Wingdings" panose="05000000000000000000" pitchFamily="2" charset="2"/>
              <a:buChar char="q"/>
            </a:pPr>
            <a:r>
              <a:rPr lang="en-US" sz="2800" dirty="0" smtClean="0">
                <a:solidFill>
                  <a:schemeClr val="tx2"/>
                </a:solidFill>
              </a:rPr>
              <a:t>With and without small damper</a:t>
            </a:r>
          </a:p>
          <a:p>
            <a:pPr marL="642938" lvl="3" indent="-285750">
              <a:buClr>
                <a:schemeClr val="tx2"/>
              </a:buClr>
              <a:buFont typeface="Wingdings" panose="05000000000000000000" pitchFamily="2" charset="2"/>
              <a:buChar char="q"/>
            </a:pPr>
            <a:r>
              <a:rPr lang="en-US" sz="2800" dirty="0" smtClean="0">
                <a:solidFill>
                  <a:schemeClr val="tx2"/>
                </a:solidFill>
              </a:rPr>
              <a:t>Effect of the ancillaries: tuner. </a:t>
            </a:r>
            <a:endParaRPr lang="en-US" sz="2800" dirty="0">
              <a:solidFill>
                <a:schemeClr val="tx2"/>
              </a:solidFill>
            </a:endParaRPr>
          </a:p>
        </p:txBody>
      </p:sp>
      <p:sp>
        <p:nvSpPr>
          <p:cNvPr id="5" name="Slide Number Placeholder 4"/>
          <p:cNvSpPr>
            <a:spLocks noGrp="1"/>
          </p:cNvSpPr>
          <p:nvPr>
            <p:ph type="sldNum" sz="quarter" idx="11"/>
          </p:nvPr>
        </p:nvSpPr>
        <p:spPr/>
        <p:txBody>
          <a:bodyPr/>
          <a:lstStyle/>
          <a:p>
            <a:r>
              <a:rPr lang="fr-FR" smtClean="0"/>
              <a:t>Page </a:t>
            </a:r>
            <a:fld id="{733122C9-A0B9-462F-8757-0847AD287B63}" type="slidenum">
              <a:rPr lang="fr-FR" smtClean="0"/>
              <a:pPr/>
              <a:t>20</a:t>
            </a:fld>
            <a:endParaRPr lang="fr-FR" dirty="0"/>
          </a:p>
        </p:txBody>
      </p:sp>
      <p:sp>
        <p:nvSpPr>
          <p:cNvPr id="9" name="Footer Placeholder 8"/>
          <p:cNvSpPr>
            <a:spLocks noGrp="1"/>
          </p:cNvSpPr>
          <p:nvPr>
            <p:ph type="ftr" sz="quarter" idx="12"/>
          </p:nvPr>
        </p:nvSpPr>
        <p:spPr/>
        <p:txBody>
          <a:bodyPr/>
          <a:lstStyle/>
          <a:p>
            <a:r>
              <a:rPr lang="en-US" smtClean="0"/>
              <a:t>22nd ESLS RF Meeting - SOLEIL l 8-9 November 2018 l A. D'Elia</a:t>
            </a:r>
            <a:endParaRPr lang="fr-FR" dirty="0"/>
          </a:p>
        </p:txBody>
      </p:sp>
    </p:spTree>
    <p:extLst>
      <p:ext uri="{BB962C8B-B14F-4D97-AF65-F5344CB8AC3E}">
        <p14:creationId xmlns:p14="http://schemas.microsoft.com/office/powerpoint/2010/main" val="172248777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Transverse plane: all dampers</a:t>
            </a:r>
            <a:endParaRPr lang="en-GB" dirty="0"/>
          </a:p>
        </p:txBody>
      </p:sp>
      <p:sp>
        <p:nvSpPr>
          <p:cNvPr id="4" name="Slide Number Placeholder 3"/>
          <p:cNvSpPr>
            <a:spLocks noGrp="1"/>
          </p:cNvSpPr>
          <p:nvPr>
            <p:ph type="sldNum" sz="quarter" idx="11"/>
          </p:nvPr>
        </p:nvSpPr>
        <p:spPr/>
        <p:txBody>
          <a:bodyPr/>
          <a:lstStyle/>
          <a:p>
            <a:r>
              <a:rPr lang="fr-FR" smtClean="0"/>
              <a:t>Page </a:t>
            </a:r>
            <a:fld id="{733122C9-A0B9-462F-8757-0847AD287B63}" type="slidenum">
              <a:rPr lang="fr-FR" smtClean="0"/>
              <a:pPr/>
              <a:t>21</a:t>
            </a:fld>
            <a:endParaRPr lang="fr-FR" dirty="0"/>
          </a:p>
        </p:txBody>
      </p:sp>
      <p:sp>
        <p:nvSpPr>
          <p:cNvPr id="5" name="Footer Placeholder 4"/>
          <p:cNvSpPr>
            <a:spLocks noGrp="1"/>
          </p:cNvSpPr>
          <p:nvPr>
            <p:ph type="ftr" sz="quarter" idx="12"/>
          </p:nvPr>
        </p:nvSpPr>
        <p:spPr/>
        <p:txBody>
          <a:bodyPr/>
          <a:lstStyle/>
          <a:p>
            <a:r>
              <a:rPr lang="en-US" smtClean="0"/>
              <a:t>22nd ESLS RF Meeting - SOLEIL l 8-9 November 2018 l A. D'Elia</a:t>
            </a:r>
            <a:endParaRPr lang="fr-FR" dirty="0"/>
          </a:p>
        </p:txBody>
      </p:sp>
      <p:sp>
        <p:nvSpPr>
          <p:cNvPr id="6" name="Rectangle 5"/>
          <p:cNvSpPr/>
          <p:nvPr/>
        </p:nvSpPr>
        <p:spPr>
          <a:xfrm>
            <a:off x="707327" y="764704"/>
            <a:ext cx="8236800" cy="1569660"/>
          </a:xfrm>
          <a:prstGeom prst="rect">
            <a:avLst/>
          </a:prstGeom>
        </p:spPr>
        <p:txBody>
          <a:bodyPr wrap="square">
            <a:spAutoFit/>
          </a:bodyPr>
          <a:lstStyle/>
          <a:p>
            <a:r>
              <a:rPr lang="en-US" sz="1600" dirty="0">
                <a:solidFill>
                  <a:schemeClr val="tx2"/>
                </a:solidFill>
                <a:latin typeface="CMR12"/>
              </a:rPr>
              <a:t>The EBS machine as well as the present one, will be a high chromaticity machine.</a:t>
            </a:r>
          </a:p>
          <a:p>
            <a:r>
              <a:rPr lang="en-US" sz="1600" dirty="0">
                <a:solidFill>
                  <a:schemeClr val="tx2"/>
                </a:solidFill>
                <a:latin typeface="CMR12"/>
              </a:rPr>
              <a:t>Moreover a transverse feedback system is </a:t>
            </a:r>
            <a:r>
              <a:rPr lang="en-US" sz="1600" dirty="0" smtClean="0">
                <a:solidFill>
                  <a:schemeClr val="tx2"/>
                </a:solidFill>
                <a:latin typeface="CMR12"/>
              </a:rPr>
              <a:t>efficiently </a:t>
            </a:r>
            <a:r>
              <a:rPr lang="en-US" sz="1600" dirty="0">
                <a:solidFill>
                  <a:schemeClr val="tx2"/>
                </a:solidFill>
                <a:latin typeface="CMR12"/>
              </a:rPr>
              <a:t>in use and will also be </a:t>
            </a:r>
            <a:r>
              <a:rPr lang="en-US" sz="1600" dirty="0" smtClean="0">
                <a:solidFill>
                  <a:schemeClr val="tx2"/>
                </a:solidFill>
                <a:latin typeface="CMR12"/>
              </a:rPr>
              <a:t>available for </a:t>
            </a:r>
            <a:r>
              <a:rPr lang="en-US" sz="1600" dirty="0">
                <a:solidFill>
                  <a:schemeClr val="tx2"/>
                </a:solidFill>
                <a:latin typeface="CMR12"/>
              </a:rPr>
              <a:t>the new </a:t>
            </a:r>
            <a:r>
              <a:rPr lang="en-US" sz="1600" dirty="0" smtClean="0">
                <a:solidFill>
                  <a:schemeClr val="tx2"/>
                </a:solidFill>
                <a:latin typeface="CMR12"/>
              </a:rPr>
              <a:t>machine. </a:t>
            </a:r>
          </a:p>
          <a:p>
            <a:r>
              <a:rPr lang="en-US" sz="1600" dirty="0" smtClean="0">
                <a:solidFill>
                  <a:schemeClr val="tx2"/>
                </a:solidFill>
                <a:latin typeface="CMR12"/>
              </a:rPr>
              <a:t>Since </a:t>
            </a:r>
            <a:r>
              <a:rPr lang="en-US" sz="1600" dirty="0">
                <a:solidFill>
                  <a:schemeClr val="tx2"/>
                </a:solidFill>
                <a:latin typeface="CMR12"/>
              </a:rPr>
              <a:t>its commissioning, </a:t>
            </a:r>
            <a:r>
              <a:rPr lang="en-US" sz="1600" dirty="0" smtClean="0">
                <a:solidFill>
                  <a:schemeClr val="tx2"/>
                </a:solidFill>
                <a:latin typeface="CMR12"/>
              </a:rPr>
              <a:t>the present SR (which installs 5-cell </a:t>
            </a:r>
            <a:r>
              <a:rPr lang="en-US" sz="1600" dirty="0">
                <a:solidFill>
                  <a:schemeClr val="tx2"/>
                </a:solidFill>
                <a:latin typeface="CMR12"/>
              </a:rPr>
              <a:t>cavities, LEP type</a:t>
            </a:r>
            <a:r>
              <a:rPr lang="en-US" sz="1600" dirty="0" smtClean="0">
                <a:solidFill>
                  <a:schemeClr val="tx2"/>
                </a:solidFill>
                <a:latin typeface="CMR12"/>
              </a:rPr>
              <a:t>) </a:t>
            </a:r>
            <a:r>
              <a:rPr lang="en-US" sz="1600" dirty="0">
                <a:solidFill>
                  <a:schemeClr val="tx2"/>
                </a:solidFill>
                <a:latin typeface="CMR12"/>
              </a:rPr>
              <a:t>has never </a:t>
            </a:r>
            <a:r>
              <a:rPr lang="en-US" sz="1600" dirty="0" smtClean="0">
                <a:solidFill>
                  <a:schemeClr val="tx2"/>
                </a:solidFill>
                <a:latin typeface="CMR12"/>
              </a:rPr>
              <a:t>suffered </a:t>
            </a:r>
            <a:r>
              <a:rPr lang="en-US" sz="1600" dirty="0">
                <a:solidFill>
                  <a:schemeClr val="tx2"/>
                </a:solidFill>
                <a:latin typeface="CMR12"/>
              </a:rPr>
              <a:t>of coupled bunch transverse </a:t>
            </a:r>
            <a:r>
              <a:rPr lang="en-US" sz="1600" dirty="0" smtClean="0">
                <a:solidFill>
                  <a:schemeClr val="tx2"/>
                </a:solidFill>
                <a:latin typeface="CMR12"/>
              </a:rPr>
              <a:t>instabilities. </a:t>
            </a:r>
            <a:r>
              <a:rPr lang="en-US" sz="1600" dirty="0">
                <a:solidFill>
                  <a:schemeClr val="tx2"/>
                </a:solidFill>
                <a:latin typeface="CMR12"/>
              </a:rPr>
              <a:t>Nevertheless a characterization of the transverse plane </a:t>
            </a:r>
            <a:r>
              <a:rPr lang="en-US" sz="1600" dirty="0" smtClean="0">
                <a:solidFill>
                  <a:schemeClr val="tx2"/>
                </a:solidFill>
                <a:latin typeface="CMR12"/>
              </a:rPr>
              <a:t>is anyhow </a:t>
            </a:r>
            <a:r>
              <a:rPr lang="en-US" sz="1600" dirty="0">
                <a:solidFill>
                  <a:schemeClr val="tx2"/>
                </a:solidFill>
                <a:latin typeface="CMR12"/>
              </a:rPr>
              <a:t>welcomed also in view of further, future upgrades.</a:t>
            </a:r>
            <a:endParaRPr lang="en-GB" sz="1600" dirty="0">
              <a:solidFill>
                <a:schemeClr val="tx2"/>
              </a:solidFill>
            </a:endParaRP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500" y="2564904"/>
            <a:ext cx="4704523" cy="3528392"/>
          </a:xfrm>
          <a:prstGeom prst="rect">
            <a:avLst/>
          </a:prstGeom>
        </p:spPr>
      </p:pic>
      <p:grpSp>
        <p:nvGrpSpPr>
          <p:cNvPr id="11" name="Group 10"/>
          <p:cNvGrpSpPr/>
          <p:nvPr/>
        </p:nvGrpSpPr>
        <p:grpSpPr>
          <a:xfrm>
            <a:off x="4355976" y="2552049"/>
            <a:ext cx="4721663" cy="3541247"/>
            <a:chOff x="4355976" y="2552049"/>
            <a:chExt cx="4721663" cy="3541247"/>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5976" y="2552049"/>
              <a:ext cx="4721663" cy="3541247"/>
            </a:xfrm>
            <a:prstGeom prst="rect">
              <a:avLst/>
            </a:prstGeom>
          </p:spPr>
        </p:pic>
        <p:pic>
          <p:nvPicPr>
            <p:cNvPr id="7" name="Picture 6"/>
            <p:cNvPicPr>
              <a:picLocks noChangeAspect="1"/>
            </p:cNvPicPr>
            <p:nvPr/>
          </p:nvPicPr>
          <p:blipFill>
            <a:blip r:embed="rId4"/>
            <a:stretch>
              <a:fillRect/>
            </a:stretch>
          </p:blipFill>
          <p:spPr>
            <a:xfrm>
              <a:off x="6372200" y="3490556"/>
              <a:ext cx="1800200" cy="1546114"/>
            </a:xfrm>
            <a:prstGeom prst="rect">
              <a:avLst/>
            </a:prstGeom>
          </p:spPr>
        </p:pic>
      </p:grpSp>
    </p:spTree>
    <p:extLst>
      <p:ext uri="{BB962C8B-B14F-4D97-AF65-F5344CB8AC3E}">
        <p14:creationId xmlns:p14="http://schemas.microsoft.com/office/powerpoint/2010/main" val="153988747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Transverse plane: no small damper</a:t>
            </a:r>
            <a:endParaRPr lang="en-GB" dirty="0"/>
          </a:p>
        </p:txBody>
      </p:sp>
      <p:sp>
        <p:nvSpPr>
          <p:cNvPr id="4" name="Slide Number Placeholder 3"/>
          <p:cNvSpPr>
            <a:spLocks noGrp="1"/>
          </p:cNvSpPr>
          <p:nvPr>
            <p:ph type="sldNum" sz="quarter" idx="11"/>
          </p:nvPr>
        </p:nvSpPr>
        <p:spPr/>
        <p:txBody>
          <a:bodyPr/>
          <a:lstStyle/>
          <a:p>
            <a:r>
              <a:rPr lang="fr-FR" smtClean="0"/>
              <a:t>Page </a:t>
            </a:r>
            <a:fld id="{733122C9-A0B9-462F-8757-0847AD287B63}" type="slidenum">
              <a:rPr lang="fr-FR" smtClean="0"/>
              <a:pPr/>
              <a:t>22</a:t>
            </a:fld>
            <a:endParaRPr lang="fr-FR" dirty="0"/>
          </a:p>
        </p:txBody>
      </p:sp>
      <p:sp>
        <p:nvSpPr>
          <p:cNvPr id="5" name="Footer Placeholder 4"/>
          <p:cNvSpPr>
            <a:spLocks noGrp="1"/>
          </p:cNvSpPr>
          <p:nvPr>
            <p:ph type="ftr" sz="quarter" idx="12"/>
          </p:nvPr>
        </p:nvSpPr>
        <p:spPr/>
        <p:txBody>
          <a:bodyPr/>
          <a:lstStyle/>
          <a:p>
            <a:r>
              <a:rPr lang="en-US" smtClean="0"/>
              <a:t>22nd ESLS RF Meeting - SOLEIL l 8-9 November 2018 l A. D'Elia</a:t>
            </a:r>
            <a:endParaRPr lang="fr-FR" dirty="0"/>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r="7803"/>
          <a:stretch/>
        </p:blipFill>
        <p:spPr>
          <a:xfrm>
            <a:off x="1" y="717903"/>
            <a:ext cx="4572000" cy="3719209"/>
          </a:xfrm>
          <a:prstGeom prst="rect">
            <a:avLst/>
          </a:prstGeom>
        </p:spPr>
      </p:pic>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3054"/>
          <a:stretch/>
        </p:blipFill>
        <p:spPr>
          <a:xfrm>
            <a:off x="4553572" y="3284984"/>
            <a:ext cx="4572000" cy="3537012"/>
          </a:xfrm>
          <a:prstGeom prst="rect">
            <a:avLst/>
          </a:prstGeom>
        </p:spPr>
      </p:pic>
      <p:pic>
        <p:nvPicPr>
          <p:cNvPr id="12" name="Picture 11"/>
          <p:cNvPicPr>
            <a:picLocks noChangeAspect="1"/>
          </p:cNvPicPr>
          <p:nvPr/>
        </p:nvPicPr>
        <p:blipFill>
          <a:blip r:embed="rId4"/>
          <a:stretch>
            <a:fillRect/>
          </a:stretch>
        </p:blipFill>
        <p:spPr>
          <a:xfrm>
            <a:off x="5292080" y="980728"/>
            <a:ext cx="2808312" cy="2411938"/>
          </a:xfrm>
          <a:prstGeom prst="rect">
            <a:avLst/>
          </a:prstGeom>
        </p:spPr>
      </p:pic>
    </p:spTree>
    <p:extLst>
      <p:ext uri="{BB962C8B-B14F-4D97-AF65-F5344CB8AC3E}">
        <p14:creationId xmlns:p14="http://schemas.microsoft.com/office/powerpoint/2010/main" val="50089253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Transverse plane: no small damper + tuner</a:t>
            </a:r>
            <a:endParaRPr lang="en-GB" dirty="0"/>
          </a:p>
        </p:txBody>
      </p:sp>
      <p:sp>
        <p:nvSpPr>
          <p:cNvPr id="4" name="Slide Number Placeholder 3"/>
          <p:cNvSpPr>
            <a:spLocks noGrp="1"/>
          </p:cNvSpPr>
          <p:nvPr>
            <p:ph type="sldNum" sz="quarter" idx="11"/>
          </p:nvPr>
        </p:nvSpPr>
        <p:spPr/>
        <p:txBody>
          <a:bodyPr/>
          <a:lstStyle/>
          <a:p>
            <a:r>
              <a:rPr lang="fr-FR" smtClean="0"/>
              <a:t>Page </a:t>
            </a:r>
            <a:fld id="{733122C9-A0B9-462F-8757-0847AD287B63}" type="slidenum">
              <a:rPr lang="fr-FR" smtClean="0"/>
              <a:pPr/>
              <a:t>23</a:t>
            </a:fld>
            <a:endParaRPr lang="fr-FR" dirty="0"/>
          </a:p>
        </p:txBody>
      </p:sp>
      <p:sp>
        <p:nvSpPr>
          <p:cNvPr id="5" name="Footer Placeholder 4"/>
          <p:cNvSpPr>
            <a:spLocks noGrp="1"/>
          </p:cNvSpPr>
          <p:nvPr>
            <p:ph type="ftr" sz="quarter" idx="12"/>
          </p:nvPr>
        </p:nvSpPr>
        <p:spPr/>
        <p:txBody>
          <a:bodyPr/>
          <a:lstStyle/>
          <a:p>
            <a:r>
              <a:rPr lang="en-US" smtClean="0"/>
              <a:t>22nd ESLS RF Meeting - SOLEIL l 8-9 November 2018 l A. D'Elia</a:t>
            </a:r>
            <a:endParaRPr lang="fr-FR"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04048" y="3130227"/>
            <a:ext cx="4104455" cy="3078341"/>
          </a:xfrm>
          <a:prstGeom prst="rect">
            <a:avLst/>
          </a:prstGeom>
        </p:spPr>
      </p:pic>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r="7402"/>
          <a:stretch/>
        </p:blipFill>
        <p:spPr>
          <a:xfrm>
            <a:off x="1" y="692696"/>
            <a:ext cx="5076056" cy="4111352"/>
          </a:xfrm>
          <a:prstGeom prst="rect">
            <a:avLst/>
          </a:prstGeom>
        </p:spPr>
      </p:pic>
      <p:cxnSp>
        <p:nvCxnSpPr>
          <p:cNvPr id="9" name="Straight Arrow Connector 8"/>
          <p:cNvCxnSpPr/>
          <p:nvPr/>
        </p:nvCxnSpPr>
        <p:spPr>
          <a:xfrm>
            <a:off x="1979712" y="2420888"/>
            <a:ext cx="3384376" cy="122413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9715449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 the small damper will not be installed</a:t>
            </a:r>
            <a:endParaRPr lang="en-GB" dirty="0"/>
          </a:p>
        </p:txBody>
      </p:sp>
      <p:sp>
        <p:nvSpPr>
          <p:cNvPr id="4" name="Slide Number Placeholder 3"/>
          <p:cNvSpPr>
            <a:spLocks noGrp="1"/>
          </p:cNvSpPr>
          <p:nvPr>
            <p:ph type="sldNum" sz="quarter" idx="11"/>
          </p:nvPr>
        </p:nvSpPr>
        <p:spPr/>
        <p:txBody>
          <a:bodyPr/>
          <a:lstStyle/>
          <a:p>
            <a:r>
              <a:rPr lang="fr-FR" smtClean="0"/>
              <a:t>Page </a:t>
            </a:r>
            <a:fld id="{733122C9-A0B9-462F-8757-0847AD287B63}" type="slidenum">
              <a:rPr lang="fr-FR" smtClean="0"/>
              <a:pPr/>
              <a:t>24</a:t>
            </a:fld>
            <a:endParaRPr lang="fr-FR" dirty="0"/>
          </a:p>
        </p:txBody>
      </p:sp>
      <p:sp>
        <p:nvSpPr>
          <p:cNvPr id="5" name="Footer Placeholder 4"/>
          <p:cNvSpPr>
            <a:spLocks noGrp="1"/>
          </p:cNvSpPr>
          <p:nvPr>
            <p:ph type="ftr" sz="quarter" idx="12"/>
          </p:nvPr>
        </p:nvSpPr>
        <p:spPr/>
        <p:txBody>
          <a:bodyPr/>
          <a:lstStyle/>
          <a:p>
            <a:r>
              <a:rPr lang="en-US" dirty="0" smtClean="0"/>
              <a:t>22nd ESLS RF Meeting - SOLEIL l 8-9 November 2018 l A. </a:t>
            </a:r>
            <a:r>
              <a:rPr lang="en-US" dirty="0" err="1" smtClean="0"/>
              <a:t>D'Elia</a:t>
            </a:r>
            <a:endParaRPr lang="fr-FR" dirty="0"/>
          </a:p>
        </p:txBody>
      </p:sp>
      <p:sp>
        <p:nvSpPr>
          <p:cNvPr id="7" name="TextBox 6"/>
          <p:cNvSpPr txBox="1"/>
          <p:nvPr/>
        </p:nvSpPr>
        <p:spPr>
          <a:xfrm>
            <a:off x="4817661" y="5979986"/>
            <a:ext cx="3685624" cy="369332"/>
          </a:xfrm>
          <a:prstGeom prst="rect">
            <a:avLst/>
          </a:prstGeom>
          <a:noFill/>
        </p:spPr>
        <p:txBody>
          <a:bodyPr wrap="none" rtlCol="0">
            <a:spAutoFit/>
          </a:bodyPr>
          <a:lstStyle/>
          <a:p>
            <a:r>
              <a:rPr lang="en-US" b="1" i="1" dirty="0" smtClean="0">
                <a:solidFill>
                  <a:schemeClr val="tx2"/>
                </a:solidFill>
              </a:rPr>
              <a:t>No small damper with Ion Pump</a:t>
            </a:r>
            <a:endParaRPr lang="en-GB" b="1" i="1" dirty="0">
              <a:solidFill>
                <a:schemeClr val="tx2"/>
              </a:solidFill>
            </a:endParaRPr>
          </a:p>
        </p:txBody>
      </p:sp>
      <p:grpSp>
        <p:nvGrpSpPr>
          <p:cNvPr id="10" name="Group 9"/>
          <p:cNvGrpSpPr/>
          <p:nvPr/>
        </p:nvGrpSpPr>
        <p:grpSpPr>
          <a:xfrm>
            <a:off x="0" y="878014"/>
            <a:ext cx="9144000" cy="5101972"/>
            <a:chOff x="0" y="878014"/>
            <a:chExt cx="9144000" cy="5101972"/>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78014"/>
              <a:ext cx="9144000" cy="5101972"/>
            </a:xfrm>
            <a:prstGeom prst="rect">
              <a:avLst/>
            </a:prstGeom>
          </p:spPr>
        </p:pic>
        <p:sp>
          <p:nvSpPr>
            <p:cNvPr id="9" name="Freeform 8"/>
            <p:cNvSpPr/>
            <p:nvPr/>
          </p:nvSpPr>
          <p:spPr>
            <a:xfrm>
              <a:off x="5816600" y="1261533"/>
              <a:ext cx="2472267" cy="1227667"/>
            </a:xfrm>
            <a:custGeom>
              <a:avLst/>
              <a:gdLst>
                <a:gd name="connsiteX0" fmla="*/ 0 w 2472267"/>
                <a:gd name="connsiteY0" fmla="*/ 0 h 1227667"/>
                <a:gd name="connsiteX1" fmla="*/ 414867 w 2472267"/>
                <a:gd name="connsiteY1" fmla="*/ 287867 h 1227667"/>
                <a:gd name="connsiteX2" fmla="*/ 821267 w 2472267"/>
                <a:gd name="connsiteY2" fmla="*/ 524934 h 1227667"/>
                <a:gd name="connsiteX3" fmla="*/ 1380067 w 2472267"/>
                <a:gd name="connsiteY3" fmla="*/ 795867 h 1227667"/>
                <a:gd name="connsiteX4" fmla="*/ 1955800 w 2472267"/>
                <a:gd name="connsiteY4" fmla="*/ 1058334 h 1227667"/>
                <a:gd name="connsiteX5" fmla="*/ 2302933 w 2472267"/>
                <a:gd name="connsiteY5" fmla="*/ 1185334 h 1227667"/>
                <a:gd name="connsiteX6" fmla="*/ 2472267 w 2472267"/>
                <a:gd name="connsiteY6" fmla="*/ 1227667 h 1227667"/>
                <a:gd name="connsiteX7" fmla="*/ 2463800 w 2472267"/>
                <a:gd name="connsiteY7" fmla="*/ 0 h 1227667"/>
                <a:gd name="connsiteX8" fmla="*/ 0 w 2472267"/>
                <a:gd name="connsiteY8" fmla="*/ 0 h 1227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2267" h="1227667">
                  <a:moveTo>
                    <a:pt x="0" y="0"/>
                  </a:moveTo>
                  <a:lnTo>
                    <a:pt x="414867" y="287867"/>
                  </a:lnTo>
                  <a:lnTo>
                    <a:pt x="821267" y="524934"/>
                  </a:lnTo>
                  <a:lnTo>
                    <a:pt x="1380067" y="795867"/>
                  </a:lnTo>
                  <a:lnTo>
                    <a:pt x="1955800" y="1058334"/>
                  </a:lnTo>
                  <a:lnTo>
                    <a:pt x="2302933" y="1185334"/>
                  </a:lnTo>
                  <a:lnTo>
                    <a:pt x="2472267" y="1227667"/>
                  </a:lnTo>
                  <a:cubicBezTo>
                    <a:pt x="2469445" y="818445"/>
                    <a:pt x="2466622" y="409222"/>
                    <a:pt x="2463800" y="0"/>
                  </a:cubicBezTo>
                  <a:lnTo>
                    <a:pt x="0" y="0"/>
                  </a:lnTo>
                  <a:close/>
                </a:path>
              </a:pathLst>
            </a:custGeom>
            <a:solidFill>
              <a:srgbClr val="C00000">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39226292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Thanks for your attention!!!</a:t>
            </a:r>
            <a:endParaRPr lang="en-GB" sz="3600" dirty="0"/>
          </a:p>
        </p:txBody>
      </p:sp>
      <p:sp>
        <p:nvSpPr>
          <p:cNvPr id="3" name="Footer Placeholder 2"/>
          <p:cNvSpPr>
            <a:spLocks noGrp="1"/>
          </p:cNvSpPr>
          <p:nvPr>
            <p:ph type="ftr" sz="quarter" idx="10"/>
          </p:nvPr>
        </p:nvSpPr>
        <p:spPr/>
        <p:txBody>
          <a:bodyPr/>
          <a:lstStyle/>
          <a:p>
            <a:r>
              <a:rPr lang="en-US" smtClean="0"/>
              <a:t>22nd ESLS RF Meeting - SOLEIL l 8-9 November 2018 l A. D'Elia</a:t>
            </a:r>
            <a:endParaRPr lang="fr-FR" dirty="0"/>
          </a:p>
        </p:txBody>
      </p:sp>
      <p:sp>
        <p:nvSpPr>
          <p:cNvPr id="4" name="Slide Number Placeholder 3"/>
          <p:cNvSpPr>
            <a:spLocks noGrp="1"/>
          </p:cNvSpPr>
          <p:nvPr>
            <p:ph type="sldNum" sz="quarter" idx="11"/>
          </p:nvPr>
        </p:nvSpPr>
        <p:spPr/>
        <p:txBody>
          <a:bodyPr/>
          <a:lstStyle/>
          <a:p>
            <a:r>
              <a:rPr lang="fr-FR" smtClean="0"/>
              <a:t>Page </a:t>
            </a:r>
            <a:fld id="{733122C9-A0B9-462F-8757-0847AD287B63}" type="slidenum">
              <a:rPr lang="fr-FR" smtClean="0"/>
              <a:pPr/>
              <a:t>25</a:t>
            </a:fld>
            <a:endParaRPr lang="fr-FR" dirty="0"/>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3764" t="4643" r="4441" b="6273"/>
          <a:stretch/>
        </p:blipFill>
        <p:spPr>
          <a:xfrm>
            <a:off x="3995936" y="712440"/>
            <a:ext cx="4824536" cy="5524872"/>
          </a:xfrm>
          <a:prstGeom prst="rect">
            <a:avLst/>
          </a:prstGeom>
        </p:spPr>
      </p:pic>
      <p:sp>
        <p:nvSpPr>
          <p:cNvPr id="9" name="TextBox 8"/>
          <p:cNvSpPr txBox="1"/>
          <p:nvPr/>
        </p:nvSpPr>
        <p:spPr>
          <a:xfrm>
            <a:off x="355872" y="2420888"/>
            <a:ext cx="3501232" cy="1754326"/>
          </a:xfrm>
          <a:prstGeom prst="rect">
            <a:avLst/>
          </a:prstGeom>
          <a:noFill/>
        </p:spPr>
        <p:txBody>
          <a:bodyPr wrap="square" rtlCol="0">
            <a:spAutoFit/>
          </a:bodyPr>
          <a:lstStyle/>
          <a:p>
            <a:pPr algn="ctr"/>
            <a:r>
              <a:rPr lang="en-US" sz="3600" b="1" dirty="0" smtClean="0">
                <a:solidFill>
                  <a:schemeClr val="tx2"/>
                </a:solidFill>
              </a:rPr>
              <a:t>Tool to remove the small damper</a:t>
            </a:r>
            <a:endParaRPr lang="en-GB" sz="3600" b="1" dirty="0">
              <a:solidFill>
                <a:schemeClr val="tx2"/>
              </a:solidFill>
            </a:endParaRPr>
          </a:p>
        </p:txBody>
      </p:sp>
      <p:sp>
        <p:nvSpPr>
          <p:cNvPr id="10" name="Rectangle 9"/>
          <p:cNvSpPr/>
          <p:nvPr/>
        </p:nvSpPr>
        <p:spPr>
          <a:xfrm>
            <a:off x="4716016" y="6249879"/>
            <a:ext cx="3816424" cy="215444"/>
          </a:xfrm>
          <a:prstGeom prst="rect">
            <a:avLst/>
          </a:prstGeom>
        </p:spPr>
        <p:txBody>
          <a:bodyPr wrap="square">
            <a:spAutoFit/>
          </a:bodyPr>
          <a:lstStyle/>
          <a:p>
            <a:r>
              <a:rPr lang="en-GB" sz="800" dirty="0" smtClean="0">
                <a:solidFill>
                  <a:schemeClr val="accent1"/>
                </a:solidFill>
              </a:rPr>
              <a:t>Modified from https</a:t>
            </a:r>
            <a:r>
              <a:rPr lang="en-GB" sz="800" dirty="0">
                <a:solidFill>
                  <a:schemeClr val="accent1"/>
                </a:solidFill>
              </a:rPr>
              <a:t>://www.fritzcartoons.com/product/646-guillotine-guy/</a:t>
            </a:r>
          </a:p>
        </p:txBody>
      </p:sp>
    </p:spTree>
    <p:extLst>
      <p:ext uri="{BB962C8B-B14F-4D97-AF65-F5344CB8AC3E}">
        <p14:creationId xmlns:p14="http://schemas.microsoft.com/office/powerpoint/2010/main" val="336315852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08160" y="2492896"/>
            <a:ext cx="8236800" cy="1142760"/>
          </a:xfrm>
        </p:spPr>
        <p:txBody>
          <a:bodyPr/>
          <a:lstStyle/>
          <a:p>
            <a:r>
              <a:rPr lang="en-US" sz="6000" dirty="0" smtClean="0"/>
              <a:t>Additional slides</a:t>
            </a:r>
            <a:endParaRPr lang="en-GB" sz="6000" dirty="0"/>
          </a:p>
        </p:txBody>
      </p:sp>
      <p:sp>
        <p:nvSpPr>
          <p:cNvPr id="4" name="Slide Number Placeholder 3"/>
          <p:cNvSpPr>
            <a:spLocks noGrp="1"/>
          </p:cNvSpPr>
          <p:nvPr>
            <p:ph type="sldNum" sz="quarter" idx="11"/>
          </p:nvPr>
        </p:nvSpPr>
        <p:spPr/>
        <p:txBody>
          <a:bodyPr/>
          <a:lstStyle/>
          <a:p>
            <a:r>
              <a:rPr lang="fr-FR" smtClean="0"/>
              <a:t>Page </a:t>
            </a:r>
            <a:fld id="{733122C9-A0B9-462F-8757-0847AD287B63}" type="slidenum">
              <a:rPr lang="fr-FR" smtClean="0"/>
              <a:pPr/>
              <a:t>26</a:t>
            </a:fld>
            <a:endParaRPr lang="fr-FR" dirty="0"/>
          </a:p>
        </p:txBody>
      </p:sp>
    </p:spTree>
    <p:extLst>
      <p:ext uri="{BB962C8B-B14F-4D97-AF65-F5344CB8AC3E}">
        <p14:creationId xmlns:p14="http://schemas.microsoft.com/office/powerpoint/2010/main" val="315323517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500" dirty="0" err="1" smtClean="0"/>
              <a:t>Hom</a:t>
            </a:r>
            <a:r>
              <a:rPr lang="en-US" sz="1500" dirty="0" smtClean="0"/>
              <a:t> absorbers – Ultrasonic tests of ferrite brazing at the “</a:t>
            </a:r>
            <a:r>
              <a:rPr lang="en-US" sz="1500" dirty="0" err="1" smtClean="0"/>
              <a:t>Institut</a:t>
            </a:r>
            <a:r>
              <a:rPr lang="en-US" sz="1500" dirty="0" smtClean="0"/>
              <a:t> de </a:t>
            </a:r>
            <a:r>
              <a:rPr lang="en-US" sz="1500" dirty="0" err="1" smtClean="0"/>
              <a:t>Soudure</a:t>
            </a:r>
            <a:r>
              <a:rPr lang="en-US" sz="1500" dirty="0" smtClean="0"/>
              <a:t>” (IS)</a:t>
            </a:r>
            <a:endParaRPr lang="en-GB" sz="1500" dirty="0"/>
          </a:p>
        </p:txBody>
      </p:sp>
      <p:sp>
        <p:nvSpPr>
          <p:cNvPr id="4" name="Slide Number Placeholder 3"/>
          <p:cNvSpPr>
            <a:spLocks noGrp="1"/>
          </p:cNvSpPr>
          <p:nvPr>
            <p:ph type="sldNum" sz="quarter" idx="11"/>
          </p:nvPr>
        </p:nvSpPr>
        <p:spPr/>
        <p:txBody>
          <a:bodyPr/>
          <a:lstStyle/>
          <a:p>
            <a:r>
              <a:rPr lang="fr-FR" smtClean="0"/>
              <a:t>Page </a:t>
            </a:r>
            <a:fld id="{733122C9-A0B9-462F-8757-0847AD287B63}" type="slidenum">
              <a:rPr lang="fr-FR" smtClean="0"/>
              <a:pPr/>
              <a:t>27</a:t>
            </a:fld>
            <a:endParaRPr lang="fr-FR" dirty="0"/>
          </a:p>
        </p:txBody>
      </p:sp>
      <p:pic>
        <p:nvPicPr>
          <p:cNvPr id="6" name="Picture 5"/>
          <p:cNvPicPr>
            <a:picLocks noChangeAspect="1"/>
          </p:cNvPicPr>
          <p:nvPr/>
        </p:nvPicPr>
        <p:blipFill>
          <a:blip r:embed="rId2"/>
          <a:stretch>
            <a:fillRect/>
          </a:stretch>
        </p:blipFill>
        <p:spPr>
          <a:xfrm>
            <a:off x="2483768" y="692998"/>
            <a:ext cx="4176828" cy="2501832"/>
          </a:xfrm>
          <a:prstGeom prst="rect">
            <a:avLst/>
          </a:prstGeom>
        </p:spPr>
      </p:pic>
      <p:pic>
        <p:nvPicPr>
          <p:cNvPr id="7" name="Picture 6"/>
          <p:cNvPicPr>
            <a:picLocks noChangeAspect="1"/>
          </p:cNvPicPr>
          <p:nvPr/>
        </p:nvPicPr>
        <p:blipFill>
          <a:blip r:embed="rId3"/>
          <a:stretch>
            <a:fillRect/>
          </a:stretch>
        </p:blipFill>
        <p:spPr>
          <a:xfrm>
            <a:off x="36047" y="3217808"/>
            <a:ext cx="4448511" cy="3429000"/>
          </a:xfrm>
          <a:prstGeom prst="rect">
            <a:avLst/>
          </a:prstGeom>
        </p:spPr>
      </p:pic>
      <p:sp>
        <p:nvSpPr>
          <p:cNvPr id="9" name="TextBox 8"/>
          <p:cNvSpPr txBox="1"/>
          <p:nvPr/>
        </p:nvSpPr>
        <p:spPr>
          <a:xfrm>
            <a:off x="1691680" y="3429000"/>
            <a:ext cx="1394934" cy="369332"/>
          </a:xfrm>
          <a:prstGeom prst="rect">
            <a:avLst/>
          </a:prstGeom>
          <a:noFill/>
        </p:spPr>
        <p:txBody>
          <a:bodyPr wrap="none" rtlCol="0">
            <a:spAutoFit/>
          </a:bodyPr>
          <a:lstStyle/>
          <a:p>
            <a:r>
              <a:rPr lang="en-US" dirty="0" smtClean="0">
                <a:solidFill>
                  <a:schemeClr val="tx2"/>
                </a:solidFill>
              </a:rPr>
              <a:t>1</a:t>
            </a:r>
            <a:r>
              <a:rPr lang="en-US" baseline="30000" dirty="0" smtClean="0">
                <a:solidFill>
                  <a:schemeClr val="tx2"/>
                </a:solidFill>
              </a:rPr>
              <a:t>st</a:t>
            </a:r>
            <a:r>
              <a:rPr lang="en-US" dirty="0" smtClean="0">
                <a:solidFill>
                  <a:schemeClr val="tx2"/>
                </a:solidFill>
              </a:rPr>
              <a:t> Samples</a:t>
            </a:r>
            <a:endParaRPr lang="en-GB" dirty="0">
              <a:solidFill>
                <a:schemeClr val="tx2"/>
              </a:solidFill>
            </a:endParaRPr>
          </a:p>
        </p:txBody>
      </p:sp>
      <p:sp>
        <p:nvSpPr>
          <p:cNvPr id="11" name="TextBox 10"/>
          <p:cNvSpPr txBox="1"/>
          <p:nvPr/>
        </p:nvSpPr>
        <p:spPr>
          <a:xfrm>
            <a:off x="331569" y="1780642"/>
            <a:ext cx="1928733" cy="369332"/>
          </a:xfrm>
          <a:prstGeom prst="rect">
            <a:avLst/>
          </a:prstGeom>
          <a:noFill/>
        </p:spPr>
        <p:txBody>
          <a:bodyPr wrap="none" rtlCol="0">
            <a:spAutoFit/>
          </a:bodyPr>
          <a:lstStyle/>
          <a:p>
            <a:r>
              <a:rPr lang="en-US" dirty="0" smtClean="0">
                <a:solidFill>
                  <a:schemeClr val="tx2"/>
                </a:solidFill>
              </a:rPr>
              <a:t>Brazing Samples</a:t>
            </a:r>
            <a:endParaRPr lang="en-GB" dirty="0">
              <a:solidFill>
                <a:schemeClr val="tx2"/>
              </a:solidFill>
            </a:endParaRPr>
          </a:p>
        </p:txBody>
      </p:sp>
      <p:sp>
        <p:nvSpPr>
          <p:cNvPr id="12" name="TextBox 11"/>
          <p:cNvSpPr txBox="1"/>
          <p:nvPr/>
        </p:nvSpPr>
        <p:spPr>
          <a:xfrm>
            <a:off x="452822" y="5517232"/>
            <a:ext cx="1223412" cy="369332"/>
          </a:xfrm>
          <a:prstGeom prst="rect">
            <a:avLst/>
          </a:prstGeom>
          <a:noFill/>
        </p:spPr>
        <p:txBody>
          <a:bodyPr wrap="none" rtlCol="0">
            <a:spAutoFit/>
          </a:bodyPr>
          <a:lstStyle/>
          <a:p>
            <a:r>
              <a:rPr lang="en-US" dirty="0" smtClean="0">
                <a:solidFill>
                  <a:schemeClr val="tx2"/>
                </a:solidFill>
              </a:rPr>
              <a:t>April 2017</a:t>
            </a:r>
            <a:endParaRPr lang="en-GB" dirty="0">
              <a:solidFill>
                <a:schemeClr val="tx2"/>
              </a:solidFill>
            </a:endParaRPr>
          </a:p>
        </p:txBody>
      </p:sp>
      <p:grpSp>
        <p:nvGrpSpPr>
          <p:cNvPr id="14" name="Group 13"/>
          <p:cNvGrpSpPr/>
          <p:nvPr/>
        </p:nvGrpSpPr>
        <p:grpSpPr>
          <a:xfrm>
            <a:off x="4468147" y="1251208"/>
            <a:ext cx="4624093" cy="5479379"/>
            <a:chOff x="4468147" y="1251208"/>
            <a:chExt cx="4624093" cy="5479379"/>
          </a:xfrm>
        </p:grpSpPr>
        <p:pic>
          <p:nvPicPr>
            <p:cNvPr id="8" name="Picture 7"/>
            <p:cNvPicPr>
              <a:picLocks noChangeAspect="1"/>
            </p:cNvPicPr>
            <p:nvPr/>
          </p:nvPicPr>
          <p:blipFill>
            <a:blip r:embed="rId4"/>
            <a:stretch>
              <a:fillRect/>
            </a:stretch>
          </p:blipFill>
          <p:spPr>
            <a:xfrm>
              <a:off x="4468147" y="3229579"/>
              <a:ext cx="4568713" cy="3501008"/>
            </a:xfrm>
            <a:prstGeom prst="rect">
              <a:avLst/>
            </a:prstGeom>
          </p:spPr>
        </p:pic>
        <p:sp>
          <p:nvSpPr>
            <p:cNvPr id="10" name="TextBox 9"/>
            <p:cNvSpPr txBox="1"/>
            <p:nvPr/>
          </p:nvSpPr>
          <p:spPr>
            <a:xfrm>
              <a:off x="7647614" y="3455481"/>
              <a:ext cx="1444626" cy="369332"/>
            </a:xfrm>
            <a:prstGeom prst="rect">
              <a:avLst/>
            </a:prstGeom>
            <a:noFill/>
          </p:spPr>
          <p:txBody>
            <a:bodyPr wrap="none" rtlCol="0">
              <a:spAutoFit/>
            </a:bodyPr>
            <a:lstStyle/>
            <a:p>
              <a:r>
                <a:rPr lang="en-US" dirty="0" smtClean="0">
                  <a:solidFill>
                    <a:schemeClr val="tx2"/>
                  </a:solidFill>
                </a:rPr>
                <a:t>2</a:t>
              </a:r>
              <a:r>
                <a:rPr lang="en-US" baseline="30000" dirty="0" smtClean="0">
                  <a:solidFill>
                    <a:schemeClr val="tx2"/>
                  </a:solidFill>
                </a:rPr>
                <a:t>nd</a:t>
              </a:r>
              <a:r>
                <a:rPr lang="en-US" dirty="0" smtClean="0">
                  <a:solidFill>
                    <a:schemeClr val="tx2"/>
                  </a:solidFill>
                </a:rPr>
                <a:t> Samples</a:t>
              </a:r>
              <a:endParaRPr lang="en-GB" dirty="0">
                <a:solidFill>
                  <a:schemeClr val="tx2"/>
                </a:solidFill>
              </a:endParaRPr>
            </a:p>
          </p:txBody>
        </p:sp>
        <p:sp>
          <p:nvSpPr>
            <p:cNvPr id="13" name="TextBox 12"/>
            <p:cNvSpPr txBox="1"/>
            <p:nvPr/>
          </p:nvSpPr>
          <p:spPr>
            <a:xfrm>
              <a:off x="4716604" y="5733487"/>
              <a:ext cx="1172116" cy="369332"/>
            </a:xfrm>
            <a:prstGeom prst="rect">
              <a:avLst/>
            </a:prstGeom>
            <a:noFill/>
          </p:spPr>
          <p:txBody>
            <a:bodyPr wrap="none" rtlCol="0">
              <a:spAutoFit/>
            </a:bodyPr>
            <a:lstStyle/>
            <a:p>
              <a:r>
                <a:rPr lang="en-US" dirty="0" smtClean="0">
                  <a:solidFill>
                    <a:schemeClr val="tx2"/>
                  </a:solidFill>
                </a:rPr>
                <a:t>July 2017</a:t>
              </a:r>
              <a:endParaRPr lang="en-GB" dirty="0">
                <a:solidFill>
                  <a:schemeClr val="tx2"/>
                </a:solidFill>
              </a:endParaRPr>
            </a:p>
          </p:txBody>
        </p:sp>
        <p:sp>
          <p:nvSpPr>
            <p:cNvPr id="3" name="TextBox 2"/>
            <p:cNvSpPr txBox="1"/>
            <p:nvPr/>
          </p:nvSpPr>
          <p:spPr>
            <a:xfrm>
              <a:off x="6660596" y="1251208"/>
              <a:ext cx="2376264" cy="1477328"/>
            </a:xfrm>
            <a:prstGeom prst="rect">
              <a:avLst/>
            </a:prstGeom>
            <a:noFill/>
          </p:spPr>
          <p:txBody>
            <a:bodyPr wrap="square" rtlCol="0">
              <a:spAutoFit/>
            </a:bodyPr>
            <a:lstStyle/>
            <a:p>
              <a:pPr algn="ctr"/>
              <a:r>
                <a:rPr lang="en-US" b="1" dirty="0" smtClean="0">
                  <a:solidFill>
                    <a:schemeClr val="tx2"/>
                  </a:solidFill>
                </a:rPr>
                <a:t>Brazing definitely improved, to be confirmed by a microscopic cut analysis</a:t>
              </a:r>
              <a:endParaRPr lang="en-GB" b="1" dirty="0">
                <a:solidFill>
                  <a:schemeClr val="tx2"/>
                </a:solidFill>
              </a:endParaRPr>
            </a:p>
          </p:txBody>
        </p:sp>
      </p:grpSp>
      <p:sp>
        <p:nvSpPr>
          <p:cNvPr id="15" name="Footer Placeholder 14"/>
          <p:cNvSpPr>
            <a:spLocks noGrp="1"/>
          </p:cNvSpPr>
          <p:nvPr>
            <p:ph type="ftr" sz="quarter" idx="12"/>
          </p:nvPr>
        </p:nvSpPr>
        <p:spPr/>
        <p:txBody>
          <a:bodyPr/>
          <a:lstStyle/>
          <a:p>
            <a:r>
              <a:rPr lang="en-US" smtClean="0"/>
              <a:t>22nd ESLS RF Meeting - SOLEIL l 8-9 November 2018 l A. D'Elia</a:t>
            </a:r>
            <a:endParaRPr lang="fr-FR" dirty="0"/>
          </a:p>
        </p:txBody>
      </p:sp>
    </p:spTree>
    <p:extLst>
      <p:ext uri="{BB962C8B-B14F-4D97-AF65-F5344CB8AC3E}">
        <p14:creationId xmlns:p14="http://schemas.microsoft.com/office/powerpoint/2010/main" val="349677311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Hom</a:t>
            </a:r>
            <a:r>
              <a:rPr lang="en-US" dirty="0"/>
              <a:t> absorbers – </a:t>
            </a:r>
            <a:r>
              <a:rPr lang="en-US" dirty="0" smtClean="0"/>
              <a:t>Microscopic cut analysis at the IS</a:t>
            </a:r>
            <a:endParaRPr lang="en-GB" dirty="0"/>
          </a:p>
        </p:txBody>
      </p:sp>
      <p:sp>
        <p:nvSpPr>
          <p:cNvPr id="4" name="Slide Number Placeholder 3"/>
          <p:cNvSpPr>
            <a:spLocks noGrp="1"/>
          </p:cNvSpPr>
          <p:nvPr>
            <p:ph type="sldNum" sz="quarter" idx="11"/>
          </p:nvPr>
        </p:nvSpPr>
        <p:spPr/>
        <p:txBody>
          <a:bodyPr/>
          <a:lstStyle/>
          <a:p>
            <a:r>
              <a:rPr lang="fr-FR" smtClean="0"/>
              <a:t>Page </a:t>
            </a:r>
            <a:fld id="{733122C9-A0B9-462F-8757-0847AD287B63}" type="slidenum">
              <a:rPr lang="fr-FR" smtClean="0"/>
              <a:pPr/>
              <a:t>28</a:t>
            </a:fld>
            <a:endParaRPr lang="fr-FR" dirty="0"/>
          </a:p>
        </p:txBody>
      </p:sp>
      <p:sp>
        <p:nvSpPr>
          <p:cNvPr id="17" name="Rectangle 20"/>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8" name="Rectangle 24"/>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29" name="Picture 28"/>
          <p:cNvPicPr>
            <a:picLocks noChangeAspect="1"/>
          </p:cNvPicPr>
          <p:nvPr/>
        </p:nvPicPr>
        <p:blipFill rotWithShape="1">
          <a:blip r:embed="rId2"/>
          <a:srcRect l="5879" t="1677" r="1939"/>
          <a:stretch/>
        </p:blipFill>
        <p:spPr>
          <a:xfrm>
            <a:off x="91381" y="748800"/>
            <a:ext cx="3197536" cy="3336423"/>
          </a:xfrm>
          <a:prstGeom prst="rect">
            <a:avLst/>
          </a:prstGeom>
        </p:spPr>
      </p:pic>
      <p:sp>
        <p:nvSpPr>
          <p:cNvPr id="21" name="Rectangle 20"/>
          <p:cNvSpPr/>
          <p:nvPr/>
        </p:nvSpPr>
        <p:spPr>
          <a:xfrm>
            <a:off x="3415803" y="1010943"/>
            <a:ext cx="5607745" cy="1015663"/>
          </a:xfrm>
          <a:prstGeom prst="rect">
            <a:avLst/>
          </a:prstGeom>
        </p:spPr>
        <p:txBody>
          <a:bodyPr wrap="square">
            <a:spAutoFit/>
          </a:bodyPr>
          <a:lstStyle/>
          <a:p>
            <a:r>
              <a:rPr lang="en-US" dirty="0" smtClean="0">
                <a:solidFill>
                  <a:srgbClr val="C00000"/>
                </a:solidFill>
              </a:rPr>
              <a:t>All </a:t>
            </a:r>
            <a:r>
              <a:rPr lang="en-US" dirty="0">
                <a:solidFill>
                  <a:srgbClr val="C00000"/>
                </a:solidFill>
              </a:rPr>
              <a:t>these defects make the brazed interface more fragile and in principle there is no guarantee of a good adhesion of the ferrite tiles </a:t>
            </a:r>
            <a:r>
              <a:rPr lang="en-US" sz="2400" b="1" u="sng" dirty="0">
                <a:solidFill>
                  <a:srgbClr val="C00000"/>
                </a:solidFill>
              </a:rPr>
              <a:t>in time</a:t>
            </a:r>
            <a:r>
              <a:rPr lang="en-US" dirty="0">
                <a:solidFill>
                  <a:srgbClr val="C00000"/>
                </a:solidFill>
              </a:rPr>
              <a:t>. </a:t>
            </a:r>
            <a:endParaRPr lang="en-GB" dirty="0">
              <a:solidFill>
                <a:srgbClr val="C00000"/>
              </a:solidFill>
            </a:endParaRPr>
          </a:p>
        </p:txBody>
      </p:sp>
      <p:grpSp>
        <p:nvGrpSpPr>
          <p:cNvPr id="7180" name="Group 7179"/>
          <p:cNvGrpSpPr/>
          <p:nvPr/>
        </p:nvGrpSpPr>
        <p:grpSpPr>
          <a:xfrm>
            <a:off x="0" y="2234185"/>
            <a:ext cx="9144000" cy="4249164"/>
            <a:chOff x="0" y="2234185"/>
            <a:chExt cx="9144000" cy="4249164"/>
          </a:xfrm>
        </p:grpSpPr>
        <p:sp>
          <p:nvSpPr>
            <p:cNvPr id="25" name="Rectangle 25"/>
            <p:cNvSpPr>
              <a:spLocks noChangeArrowheads="1"/>
            </p:cNvSpPr>
            <p:nvPr/>
          </p:nvSpPr>
          <p:spPr bwMode="auto">
            <a:xfrm>
              <a:off x="0" y="29813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26" name="Rectangle 27"/>
            <p:cNvSpPr>
              <a:spLocks noChangeArrowheads="1"/>
            </p:cNvSpPr>
            <p:nvPr/>
          </p:nvSpPr>
          <p:spPr bwMode="auto">
            <a:xfrm>
              <a:off x="0" y="29813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800" b="0" i="0" u="none" strike="noStrike" cap="none" normalizeH="0" baseline="0" smtClean="0">
                  <a:ln>
                    <a:noFill/>
                  </a:ln>
                  <a:solidFill>
                    <a:schemeClr val="tx1"/>
                  </a:solidFill>
                  <a:effectLst/>
                  <a:latin typeface="Arial" panose="020B0604020202020204" pitchFamily="34" charset="0"/>
                </a:rPr>
                <a:t/>
              </a:r>
              <a:br>
                <a:rPr kumimoji="0" lang="en-GB" altLang="en-US" sz="1800" b="0" i="0" u="none" strike="noStrike" cap="none" normalizeH="0" baseline="0" smtClean="0">
                  <a:ln>
                    <a:noFill/>
                  </a:ln>
                  <a:solidFill>
                    <a:schemeClr val="tx1"/>
                  </a:solidFill>
                  <a:effectLst/>
                  <a:latin typeface="Arial" panose="020B0604020202020204" pitchFamily="34" charset="0"/>
                </a:rPr>
              </a:br>
              <a:endParaRPr kumimoji="0" lang="en-GB" altLang="en-US" sz="1800" b="0" i="0" u="none" strike="noStrike" cap="none" normalizeH="0" baseline="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800" b="0" i="0" u="none" strike="noStrike" cap="none" normalizeH="0" baseline="0" smtClean="0">
                <a:ln>
                  <a:noFill/>
                </a:ln>
                <a:solidFill>
                  <a:schemeClr val="tx1"/>
                </a:solidFill>
                <a:effectLst/>
                <a:latin typeface="Arial" panose="020B0604020202020204" pitchFamily="34" charset="0"/>
              </a:endParaRPr>
            </a:p>
          </p:txBody>
        </p:sp>
        <p:sp>
          <p:nvSpPr>
            <p:cNvPr id="27" name="Rectangle 29"/>
            <p:cNvSpPr>
              <a:spLocks noChangeArrowheads="1"/>
            </p:cNvSpPr>
            <p:nvPr/>
          </p:nvSpPr>
          <p:spPr bwMode="auto">
            <a:xfrm>
              <a:off x="0" y="29813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pSp>
          <p:nvGrpSpPr>
            <p:cNvPr id="7" name="Group 6"/>
            <p:cNvGrpSpPr/>
            <p:nvPr/>
          </p:nvGrpSpPr>
          <p:grpSpPr>
            <a:xfrm>
              <a:off x="2555776" y="2234185"/>
              <a:ext cx="5994096" cy="4249164"/>
              <a:chOff x="2969904" y="2252240"/>
              <a:chExt cx="5994096" cy="4249164"/>
            </a:xfrm>
          </p:grpSpPr>
          <p:pic>
            <p:nvPicPr>
              <p:cNvPr id="3" name="Picture 2"/>
              <p:cNvPicPr>
                <a:picLocks noChangeAspect="1"/>
              </p:cNvPicPr>
              <p:nvPr/>
            </p:nvPicPr>
            <p:blipFill>
              <a:blip r:embed="rId3"/>
              <a:stretch>
                <a:fillRect/>
              </a:stretch>
            </p:blipFill>
            <p:spPr>
              <a:xfrm>
                <a:off x="2969904" y="2252240"/>
                <a:ext cx="5994096" cy="4249164"/>
              </a:xfrm>
              <a:prstGeom prst="rect">
                <a:avLst/>
              </a:prstGeom>
            </p:spPr>
          </p:pic>
          <p:sp>
            <p:nvSpPr>
              <p:cNvPr id="6" name="TextBox 5"/>
              <p:cNvSpPr txBox="1"/>
              <p:nvPr/>
            </p:nvSpPr>
            <p:spPr>
              <a:xfrm>
                <a:off x="6847311" y="3348608"/>
                <a:ext cx="770404" cy="369332"/>
              </a:xfrm>
              <a:prstGeom prst="rect">
                <a:avLst/>
              </a:prstGeom>
              <a:noFill/>
            </p:spPr>
            <p:txBody>
              <a:bodyPr wrap="none" rtlCol="0">
                <a:spAutoFit/>
              </a:bodyPr>
              <a:lstStyle/>
              <a:p>
                <a:r>
                  <a:rPr lang="en-US" b="1" dirty="0" smtClean="0">
                    <a:solidFill>
                      <a:schemeClr val="bg1"/>
                    </a:solidFill>
                  </a:rPr>
                  <a:t>Tile 2</a:t>
                </a:r>
                <a:endParaRPr lang="en-GB" b="1" dirty="0">
                  <a:solidFill>
                    <a:schemeClr val="bg1"/>
                  </a:solidFill>
                </a:endParaRPr>
              </a:p>
            </p:txBody>
          </p:sp>
        </p:grpSp>
        <p:grpSp>
          <p:nvGrpSpPr>
            <p:cNvPr id="13" name="Group 12"/>
            <p:cNvGrpSpPr/>
            <p:nvPr/>
          </p:nvGrpSpPr>
          <p:grpSpPr>
            <a:xfrm>
              <a:off x="1833570" y="5301208"/>
              <a:ext cx="1226262" cy="547194"/>
              <a:chOff x="1833570" y="5330078"/>
              <a:chExt cx="1226262" cy="547194"/>
            </a:xfrm>
          </p:grpSpPr>
          <p:sp>
            <p:nvSpPr>
              <p:cNvPr id="8" name="TextBox 7"/>
              <p:cNvSpPr txBox="1"/>
              <p:nvPr/>
            </p:nvSpPr>
            <p:spPr>
              <a:xfrm>
                <a:off x="1833570" y="5330078"/>
                <a:ext cx="729687" cy="276999"/>
              </a:xfrm>
              <a:prstGeom prst="rect">
                <a:avLst/>
              </a:prstGeom>
              <a:noFill/>
            </p:spPr>
            <p:txBody>
              <a:bodyPr wrap="none" rtlCol="0">
                <a:spAutoFit/>
              </a:bodyPr>
              <a:lstStyle/>
              <a:p>
                <a:r>
                  <a:rPr lang="en-US" sz="1200" dirty="0" smtClean="0"/>
                  <a:t>Cavities</a:t>
                </a:r>
                <a:endParaRPr lang="en-GB" sz="1200" dirty="0"/>
              </a:p>
            </p:txBody>
          </p:sp>
          <p:cxnSp>
            <p:nvCxnSpPr>
              <p:cNvPr id="10" name="Straight Arrow Connector 9"/>
              <p:cNvCxnSpPr>
                <a:stCxn id="8" idx="2"/>
              </p:cNvCxnSpPr>
              <p:nvPr/>
            </p:nvCxnSpPr>
            <p:spPr>
              <a:xfrm>
                <a:off x="2198414" y="5607077"/>
                <a:ext cx="573386" cy="27019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stCxn id="8" idx="2"/>
              </p:cNvCxnSpPr>
              <p:nvPr/>
            </p:nvCxnSpPr>
            <p:spPr>
              <a:xfrm>
                <a:off x="2198414" y="5607077"/>
                <a:ext cx="861418" cy="27019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23" name="TextBox 22"/>
            <p:cNvSpPr txBox="1"/>
            <p:nvPr/>
          </p:nvSpPr>
          <p:spPr>
            <a:xfrm>
              <a:off x="2856082" y="6040749"/>
              <a:ext cx="1846980" cy="276999"/>
            </a:xfrm>
            <a:prstGeom prst="rect">
              <a:avLst/>
            </a:prstGeom>
            <a:noFill/>
          </p:spPr>
          <p:txBody>
            <a:bodyPr wrap="none" rtlCol="0">
              <a:spAutoFit/>
            </a:bodyPr>
            <a:lstStyle/>
            <a:p>
              <a:r>
                <a:rPr lang="en-US" sz="1200" dirty="0" smtClean="0"/>
                <a:t>Intermetallic compounds</a:t>
              </a:r>
              <a:endParaRPr lang="en-GB" sz="1200" dirty="0"/>
            </a:p>
          </p:txBody>
        </p:sp>
        <p:cxnSp>
          <p:nvCxnSpPr>
            <p:cNvPr id="24" name="Straight Arrow Connector 23"/>
            <p:cNvCxnSpPr>
              <a:stCxn id="23" idx="0"/>
            </p:cNvCxnSpPr>
            <p:nvPr/>
          </p:nvCxnSpPr>
          <p:spPr>
            <a:xfrm flipV="1">
              <a:off x="3779572" y="5875149"/>
              <a:ext cx="432388" cy="1656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7175" name="Group 7174"/>
            <p:cNvGrpSpPr/>
            <p:nvPr/>
          </p:nvGrpSpPr>
          <p:grpSpPr>
            <a:xfrm>
              <a:off x="676684" y="4370698"/>
              <a:ext cx="3391260" cy="997037"/>
              <a:chOff x="676684" y="4370698"/>
              <a:chExt cx="3391260" cy="997037"/>
            </a:xfrm>
          </p:grpSpPr>
          <p:sp>
            <p:nvSpPr>
              <p:cNvPr id="31" name="TextBox 30"/>
              <p:cNvSpPr txBox="1"/>
              <p:nvPr/>
            </p:nvSpPr>
            <p:spPr>
              <a:xfrm>
                <a:off x="676684" y="4370698"/>
                <a:ext cx="2046307" cy="461665"/>
              </a:xfrm>
              <a:prstGeom prst="rect">
                <a:avLst/>
              </a:prstGeom>
              <a:noFill/>
            </p:spPr>
            <p:txBody>
              <a:bodyPr wrap="square" rtlCol="0">
                <a:spAutoFit/>
              </a:bodyPr>
              <a:lstStyle/>
              <a:p>
                <a:r>
                  <a:rPr lang="en-US" sz="1200" dirty="0" smtClean="0"/>
                  <a:t>Micro-porosities due to trapped gas during brazing</a:t>
                </a:r>
                <a:endParaRPr lang="en-GB" sz="1200" dirty="0"/>
              </a:p>
            </p:txBody>
          </p:sp>
          <p:cxnSp>
            <p:nvCxnSpPr>
              <p:cNvPr id="32" name="Straight Arrow Connector 31"/>
              <p:cNvCxnSpPr>
                <a:stCxn id="31" idx="2"/>
              </p:cNvCxnSpPr>
              <p:nvPr/>
            </p:nvCxnSpPr>
            <p:spPr>
              <a:xfrm>
                <a:off x="1699838" y="4832363"/>
                <a:ext cx="2368106" cy="49297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a:stCxn id="31" idx="2"/>
              </p:cNvCxnSpPr>
              <p:nvPr/>
            </p:nvCxnSpPr>
            <p:spPr>
              <a:xfrm>
                <a:off x="1699838" y="4832363"/>
                <a:ext cx="1731339" cy="53537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sp>
        <p:nvSpPr>
          <p:cNvPr id="9" name="Footer Placeholder 8"/>
          <p:cNvSpPr>
            <a:spLocks noGrp="1"/>
          </p:cNvSpPr>
          <p:nvPr>
            <p:ph type="ftr" sz="quarter" idx="12"/>
          </p:nvPr>
        </p:nvSpPr>
        <p:spPr/>
        <p:txBody>
          <a:bodyPr/>
          <a:lstStyle/>
          <a:p>
            <a:r>
              <a:rPr lang="en-US" smtClean="0"/>
              <a:t>22nd ESLS RF Meeting - SOLEIL l 8-9 November 2018 l A. D'Elia</a:t>
            </a:r>
            <a:endParaRPr lang="fr-FR" dirty="0"/>
          </a:p>
        </p:txBody>
      </p:sp>
    </p:spTree>
    <p:extLst>
      <p:ext uri="{BB962C8B-B14F-4D97-AF65-F5344CB8AC3E}">
        <p14:creationId xmlns:p14="http://schemas.microsoft.com/office/powerpoint/2010/main" val="301697907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180"/>
                                        </p:tgtEl>
                                        <p:attrNameLst>
                                          <p:attrName>style.visibility</p:attrName>
                                        </p:attrNameLst>
                                      </p:cBhvr>
                                      <p:to>
                                        <p:strVal val="visible"/>
                                      </p:to>
                                    </p:set>
                                    <p:anim calcmode="lin" valueType="num">
                                      <p:cBhvr additive="base">
                                        <p:cTn id="7" dur="500" fill="hold"/>
                                        <p:tgtEl>
                                          <p:spTgt spid="7180"/>
                                        </p:tgtEl>
                                        <p:attrNameLst>
                                          <p:attrName>ppt_x</p:attrName>
                                        </p:attrNameLst>
                                      </p:cBhvr>
                                      <p:tavLst>
                                        <p:tav tm="0">
                                          <p:val>
                                            <p:strVal val="#ppt_x"/>
                                          </p:val>
                                        </p:tav>
                                        <p:tav tm="100000">
                                          <p:val>
                                            <p:strVal val="#ppt_x"/>
                                          </p:val>
                                        </p:tav>
                                      </p:tavLst>
                                    </p:anim>
                                    <p:anim calcmode="lin" valueType="num">
                                      <p:cBhvr additive="base">
                                        <p:cTn id="8" dur="500" fill="hold"/>
                                        <p:tgtEl>
                                          <p:spTgt spid="718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fill="hold"/>
                                        <p:tgtEl>
                                          <p:spTgt spid="21"/>
                                        </p:tgtEl>
                                        <p:attrNameLst>
                                          <p:attrName>ppt_x</p:attrName>
                                        </p:attrNameLst>
                                      </p:cBhvr>
                                      <p:tavLst>
                                        <p:tav tm="0">
                                          <p:val>
                                            <p:strVal val="1+#ppt_w/2"/>
                                          </p:val>
                                        </p:tav>
                                        <p:tav tm="100000">
                                          <p:val>
                                            <p:strVal val="#ppt_x"/>
                                          </p:val>
                                        </p:tav>
                                      </p:tavLst>
                                    </p:anim>
                                    <p:anim calcmode="lin" valueType="num">
                                      <p:cBhvr additive="base">
                                        <p:cTn id="14" dur="5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168897" y="729464"/>
            <a:ext cx="8833880" cy="5850295"/>
            <a:chOff x="168897" y="729464"/>
            <a:chExt cx="8833880" cy="5850295"/>
          </a:xfrm>
        </p:grpSpPr>
        <p:sp>
          <p:nvSpPr>
            <p:cNvPr id="16" name="Rectangle 15"/>
            <p:cNvSpPr/>
            <p:nvPr/>
          </p:nvSpPr>
          <p:spPr>
            <a:xfrm>
              <a:off x="218289" y="729464"/>
              <a:ext cx="8784488" cy="2539157"/>
            </a:xfrm>
            <a:prstGeom prst="rect">
              <a:avLst/>
            </a:prstGeom>
          </p:spPr>
          <p:txBody>
            <a:bodyPr wrap="square">
              <a:spAutoFit/>
            </a:bodyPr>
            <a:lstStyle/>
            <a:p>
              <a:pPr marL="285750" indent="-285750">
                <a:spcBef>
                  <a:spcPts val="600"/>
                </a:spcBef>
                <a:buFont typeface="Arial" panose="020B0604020202020204" pitchFamily="34" charset="0"/>
                <a:buChar char="•"/>
              </a:pPr>
              <a:r>
                <a:rPr lang="en-US" altLang="en-US" sz="1600" dirty="0" smtClean="0">
                  <a:solidFill>
                    <a:schemeClr val="tx2"/>
                  </a:solidFill>
                  <a:latin typeface="Arial Unicode MS" panose="020B0604020202020204" pitchFamily="34" charset="-128"/>
                </a:rPr>
                <a:t>570 </a:t>
              </a:r>
              <a:r>
                <a:rPr lang="en-US" altLang="en-US" sz="1600" dirty="0">
                  <a:solidFill>
                    <a:schemeClr val="tx2"/>
                  </a:solidFill>
                  <a:latin typeface="Arial Unicode MS" panose="020B0604020202020204" pitchFamily="34" charset="-128"/>
                </a:rPr>
                <a:t>cycles switching the RF power </a:t>
              </a:r>
              <a:r>
                <a:rPr lang="en-US" altLang="en-US" sz="1600" dirty="0" smtClean="0">
                  <a:solidFill>
                    <a:schemeClr val="tx2"/>
                  </a:solidFill>
                  <a:latin typeface="Arial Unicode MS" panose="020B0604020202020204" pitchFamily="34" charset="-128"/>
                </a:rPr>
                <a:t>on/off </a:t>
              </a:r>
              <a:r>
                <a:rPr lang="en-US" altLang="en-US" sz="1600" dirty="0" smtClean="0">
                  <a:solidFill>
                    <a:schemeClr val="tx2"/>
                  </a:solidFill>
                  <a:latin typeface="Arial Unicode MS" panose="020B0604020202020204" pitchFamily="34" charset="-128"/>
                  <a:sym typeface="Wingdings" panose="05000000000000000000" pitchFamily="2" charset="2"/>
                </a:rPr>
                <a:t> at least 5 years of 16 bunches (with 1 beam loss/day) </a:t>
              </a:r>
            </a:p>
            <a:p>
              <a:pPr marL="285750" indent="-285750">
                <a:spcBef>
                  <a:spcPts val="600"/>
                </a:spcBef>
                <a:buFont typeface="Arial" panose="020B0604020202020204" pitchFamily="34" charset="0"/>
                <a:buChar char="•"/>
              </a:pPr>
              <a:r>
                <a:rPr lang="en-US" altLang="en-US" sz="1600" dirty="0" smtClean="0">
                  <a:solidFill>
                    <a:schemeClr val="tx2"/>
                  </a:solidFill>
                  <a:latin typeface="Arial Unicode MS" panose="020B0604020202020204" pitchFamily="34" charset="-128"/>
                  <a:sym typeface="Wingdings" panose="05000000000000000000" pitchFamily="2" charset="2"/>
                </a:rPr>
                <a:t>1/3 of the cycles at 360W (max dissipated power measured in the dampers in cell 23), 2/3 at 500W</a:t>
              </a:r>
              <a:r>
                <a:rPr lang="en-US" altLang="en-US" sz="1600" dirty="0" smtClean="0">
                  <a:solidFill>
                    <a:schemeClr val="tx2"/>
                  </a:solidFill>
                  <a:latin typeface="Arial Unicode MS" panose="020B0604020202020204" pitchFamily="34" charset="-128"/>
                </a:rPr>
                <a:t> </a:t>
              </a:r>
            </a:p>
            <a:p>
              <a:pPr marL="285750" indent="-285750">
                <a:spcBef>
                  <a:spcPts val="600"/>
                </a:spcBef>
                <a:buFont typeface="Arial" panose="020B0604020202020204" pitchFamily="34" charset="0"/>
                <a:buChar char="•"/>
              </a:pPr>
              <a:r>
                <a:rPr lang="en-US" altLang="en-US" sz="1600" dirty="0" smtClean="0">
                  <a:solidFill>
                    <a:schemeClr val="tx2"/>
                  </a:solidFill>
                  <a:latin typeface="Arial Unicode MS" panose="020B0604020202020204" pitchFamily="34" charset="-128"/>
                </a:rPr>
                <a:t>Measure the temperature on the ferrite tiles and </a:t>
              </a:r>
              <a:r>
                <a:rPr lang="en-US" altLang="en-US" sz="1600" dirty="0">
                  <a:solidFill>
                    <a:schemeClr val="tx2"/>
                  </a:solidFill>
                  <a:latin typeface="Arial Unicode MS" panose="020B0604020202020204" pitchFamily="34" charset="-128"/>
                </a:rPr>
                <a:t>looking at the time thermal constant of each cycle: if something is getting degraded the time constant should change;</a:t>
              </a:r>
              <a:endParaRPr lang="en-US" sz="1600" dirty="0">
                <a:solidFill>
                  <a:schemeClr val="tx2"/>
                </a:solidFill>
              </a:endParaRPr>
            </a:p>
            <a:p>
              <a:pPr marL="285750" lvl="0" indent="-285750" eaLnBrk="0" fontAlgn="base" hangingPunct="0">
                <a:spcBef>
                  <a:spcPts val="600"/>
                </a:spcBef>
                <a:spcAft>
                  <a:spcPct val="0"/>
                </a:spcAft>
                <a:buFont typeface="Arial" panose="020B0604020202020204" pitchFamily="34" charset="0"/>
                <a:buChar char="•"/>
              </a:pPr>
              <a:r>
                <a:rPr lang="en-US" altLang="en-US" sz="1600" dirty="0">
                  <a:solidFill>
                    <a:schemeClr val="tx2"/>
                  </a:solidFill>
                  <a:latin typeface="Arial Unicode MS" panose="020B0604020202020204" pitchFamily="34" charset="-128"/>
                </a:rPr>
                <a:t>In addition when RI produced the HOM absorber to submit to the tests, they produced 3 wedges, 2 for the damper and one reference in order to </a:t>
              </a:r>
              <a:r>
                <a:rPr lang="en-US" altLang="en-US" sz="1600" dirty="0">
                  <a:solidFill>
                    <a:srgbClr val="FF0000"/>
                  </a:solidFill>
                  <a:latin typeface="Arial Unicode MS" panose="020B0604020202020204" pitchFamily="34" charset="-128"/>
                </a:rPr>
                <a:t>compare their ultrasonic cartographies before and after tests</a:t>
              </a:r>
              <a:endParaRPr lang="en-US" altLang="en-US" sz="1600" dirty="0">
                <a:solidFill>
                  <a:srgbClr val="FF0000"/>
                </a:solidFill>
                <a:latin typeface="Arial" panose="020B0604020202020204" pitchFamily="34" charset="0"/>
              </a:endParaRPr>
            </a:p>
          </p:txBody>
        </p:sp>
        <p:pic>
          <p:nvPicPr>
            <p:cNvPr id="19"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897" y="3327670"/>
              <a:ext cx="4336119" cy="3252089"/>
            </a:xfrm>
            <a:prstGeom prst="rect">
              <a:avLst/>
            </a:prstGeom>
          </p:spPr>
        </p:pic>
        <p:pic>
          <p:nvPicPr>
            <p:cNvPr id="20" name="Picture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66660" y="3327670"/>
              <a:ext cx="4336117" cy="3252089"/>
            </a:xfrm>
            <a:prstGeom prst="rect">
              <a:avLst/>
            </a:prstGeom>
          </p:spPr>
        </p:pic>
      </p:grpSp>
      <p:grpSp>
        <p:nvGrpSpPr>
          <p:cNvPr id="15" name="Group 14"/>
          <p:cNvGrpSpPr/>
          <p:nvPr/>
        </p:nvGrpSpPr>
        <p:grpSpPr>
          <a:xfrm>
            <a:off x="554271" y="681849"/>
            <a:ext cx="8387795" cy="2830531"/>
            <a:chOff x="534840" y="732389"/>
            <a:chExt cx="8387795" cy="2830531"/>
          </a:xfrm>
        </p:grpSpPr>
        <p:pic>
          <p:nvPicPr>
            <p:cNvPr id="10" name="Picture 9"/>
            <p:cNvPicPr>
              <a:picLocks noChangeAspect="1"/>
            </p:cNvPicPr>
            <p:nvPr/>
          </p:nvPicPr>
          <p:blipFill rotWithShape="1">
            <a:blip r:embed="rId5"/>
            <a:srcRect l="18500" t="24801" r="48425" b="31800"/>
            <a:stretch/>
          </p:blipFill>
          <p:spPr>
            <a:xfrm>
              <a:off x="534840" y="732389"/>
              <a:ext cx="3834913" cy="2830531"/>
            </a:xfrm>
            <a:prstGeom prst="rect">
              <a:avLst/>
            </a:prstGeom>
          </p:spPr>
        </p:pic>
        <p:pic>
          <p:nvPicPr>
            <p:cNvPr id="12" name="Picture 11"/>
            <p:cNvPicPr>
              <a:picLocks noChangeAspect="1"/>
            </p:cNvPicPr>
            <p:nvPr/>
          </p:nvPicPr>
          <p:blipFill rotWithShape="1">
            <a:blip r:embed="rId6"/>
            <a:srcRect l="18500" t="24801" r="48425" b="31800"/>
            <a:stretch/>
          </p:blipFill>
          <p:spPr>
            <a:xfrm>
              <a:off x="5106424" y="732676"/>
              <a:ext cx="3816211" cy="2816727"/>
            </a:xfrm>
            <a:prstGeom prst="rect">
              <a:avLst/>
            </a:prstGeom>
          </p:spPr>
        </p:pic>
        <p:sp>
          <p:nvSpPr>
            <p:cNvPr id="13" name="TextBox 12"/>
            <p:cNvSpPr txBox="1"/>
            <p:nvPr/>
          </p:nvSpPr>
          <p:spPr>
            <a:xfrm>
              <a:off x="1179476" y="1231533"/>
              <a:ext cx="415498" cy="369332"/>
            </a:xfrm>
            <a:prstGeom prst="rect">
              <a:avLst/>
            </a:prstGeom>
            <a:noFill/>
          </p:spPr>
          <p:txBody>
            <a:bodyPr wrap="none" rtlCol="0">
              <a:spAutoFit/>
            </a:bodyPr>
            <a:lstStyle/>
            <a:p>
              <a:r>
                <a:rPr lang="en-US" b="1" dirty="0" smtClean="0"/>
                <a:t>RI</a:t>
              </a:r>
              <a:endParaRPr lang="en-GB" b="1" dirty="0"/>
            </a:p>
          </p:txBody>
        </p:sp>
        <p:sp>
          <p:nvSpPr>
            <p:cNvPr id="14" name="TextBox 13"/>
            <p:cNvSpPr txBox="1"/>
            <p:nvPr/>
          </p:nvSpPr>
          <p:spPr>
            <a:xfrm>
              <a:off x="5501232" y="1046867"/>
              <a:ext cx="1650837" cy="369332"/>
            </a:xfrm>
            <a:prstGeom prst="rect">
              <a:avLst/>
            </a:prstGeom>
            <a:noFill/>
          </p:spPr>
          <p:txBody>
            <a:bodyPr wrap="none" rtlCol="0">
              <a:spAutoFit/>
            </a:bodyPr>
            <a:lstStyle/>
            <a:p>
              <a:r>
                <a:rPr lang="en-US" b="1" dirty="0" smtClean="0"/>
                <a:t>Old Absorber</a:t>
              </a:r>
              <a:endParaRPr lang="en-GB" b="1" dirty="0"/>
            </a:p>
          </p:txBody>
        </p:sp>
      </p:grpSp>
      <p:sp>
        <p:nvSpPr>
          <p:cNvPr id="2" name="Title 1"/>
          <p:cNvSpPr>
            <a:spLocks noGrp="1"/>
          </p:cNvSpPr>
          <p:nvPr>
            <p:ph type="title"/>
          </p:nvPr>
        </p:nvSpPr>
        <p:spPr/>
        <p:txBody>
          <a:bodyPr/>
          <a:lstStyle/>
          <a:p>
            <a:r>
              <a:rPr lang="en-US" dirty="0" smtClean="0"/>
              <a:t>Ageing </a:t>
            </a:r>
            <a:r>
              <a:rPr lang="en-US" dirty="0" smtClean="0"/>
              <a:t>tests</a:t>
            </a:r>
            <a:endParaRPr lang="en-GB" dirty="0"/>
          </a:p>
        </p:txBody>
      </p:sp>
      <p:sp>
        <p:nvSpPr>
          <p:cNvPr id="4" name="Slide Number Placeholder 3"/>
          <p:cNvSpPr>
            <a:spLocks noGrp="1"/>
          </p:cNvSpPr>
          <p:nvPr>
            <p:ph type="sldNum" sz="quarter" idx="11"/>
          </p:nvPr>
        </p:nvSpPr>
        <p:spPr/>
        <p:txBody>
          <a:bodyPr/>
          <a:lstStyle/>
          <a:p>
            <a:r>
              <a:rPr lang="fr-FR" smtClean="0"/>
              <a:t>Page </a:t>
            </a:r>
            <a:fld id="{733122C9-A0B9-462F-8757-0847AD287B63}" type="slidenum">
              <a:rPr lang="fr-FR" smtClean="0"/>
              <a:pPr/>
              <a:t>29</a:t>
            </a:fld>
            <a:endParaRPr lang="fr-FR" dirty="0"/>
          </a:p>
        </p:txBody>
      </p:sp>
      <p:pic>
        <p:nvPicPr>
          <p:cNvPr id="27" name="Picture 26"/>
          <p:cNvPicPr>
            <a:picLocks noChangeAspect="1"/>
          </p:cNvPicPr>
          <p:nvPr/>
        </p:nvPicPr>
        <p:blipFill rotWithShape="1">
          <a:blip r:embed="rId7"/>
          <a:srcRect l="36613" t="30400" r="18500" b="19200"/>
          <a:stretch/>
        </p:blipFill>
        <p:spPr>
          <a:xfrm>
            <a:off x="2369399" y="3721827"/>
            <a:ext cx="4824981" cy="3047356"/>
          </a:xfrm>
          <a:prstGeom prst="rect">
            <a:avLst/>
          </a:prstGeom>
        </p:spPr>
      </p:pic>
      <p:grpSp>
        <p:nvGrpSpPr>
          <p:cNvPr id="26" name="Group 25"/>
          <p:cNvGrpSpPr/>
          <p:nvPr/>
        </p:nvGrpSpPr>
        <p:grpSpPr>
          <a:xfrm>
            <a:off x="732484" y="789648"/>
            <a:ext cx="8105720" cy="5746259"/>
            <a:chOff x="633491" y="744072"/>
            <a:chExt cx="8105720" cy="5746259"/>
          </a:xfrm>
        </p:grpSpPr>
        <p:grpSp>
          <p:nvGrpSpPr>
            <p:cNvPr id="9" name="Group 8"/>
            <p:cNvGrpSpPr/>
            <p:nvPr/>
          </p:nvGrpSpPr>
          <p:grpSpPr>
            <a:xfrm>
              <a:off x="633491" y="744072"/>
              <a:ext cx="8105720" cy="5746259"/>
              <a:chOff x="807534" y="934548"/>
              <a:chExt cx="7591099" cy="5373973"/>
            </a:xfrm>
          </p:grpSpPr>
          <p:pic>
            <p:nvPicPr>
              <p:cNvPr id="7" name="Picture 6"/>
              <p:cNvPicPr>
                <a:picLocks noChangeAspect="1"/>
              </p:cNvPicPr>
              <p:nvPr/>
            </p:nvPicPr>
            <p:blipFill>
              <a:blip r:embed="rId8"/>
              <a:stretch>
                <a:fillRect/>
              </a:stretch>
            </p:blipFill>
            <p:spPr>
              <a:xfrm>
                <a:off x="4572000" y="934548"/>
                <a:ext cx="3826633" cy="5373973"/>
              </a:xfrm>
              <a:prstGeom prst="rect">
                <a:avLst/>
              </a:prstGeom>
            </p:spPr>
          </p:pic>
          <p:pic>
            <p:nvPicPr>
              <p:cNvPr id="8" name="Picture 7"/>
              <p:cNvPicPr>
                <a:picLocks noChangeAspect="1"/>
              </p:cNvPicPr>
              <p:nvPr/>
            </p:nvPicPr>
            <p:blipFill>
              <a:blip r:embed="rId9"/>
              <a:stretch>
                <a:fillRect/>
              </a:stretch>
            </p:blipFill>
            <p:spPr>
              <a:xfrm>
                <a:off x="807534" y="950426"/>
                <a:ext cx="3456384" cy="5284386"/>
              </a:xfrm>
              <a:prstGeom prst="rect">
                <a:avLst/>
              </a:prstGeom>
            </p:spPr>
          </p:pic>
        </p:grpSp>
        <p:sp>
          <p:nvSpPr>
            <p:cNvPr id="23" name="TextBox 22"/>
            <p:cNvSpPr txBox="1"/>
            <p:nvPr/>
          </p:nvSpPr>
          <p:spPr>
            <a:xfrm>
              <a:off x="3103894" y="2848609"/>
              <a:ext cx="892042" cy="276999"/>
            </a:xfrm>
            <a:prstGeom prst="rect">
              <a:avLst/>
            </a:prstGeom>
            <a:solidFill>
              <a:schemeClr val="bg1"/>
            </a:solidFill>
          </p:spPr>
          <p:txBody>
            <a:bodyPr wrap="square" rtlCol="0">
              <a:spAutoFit/>
            </a:bodyPr>
            <a:lstStyle/>
            <a:p>
              <a:r>
                <a:rPr lang="en-US" sz="1200" dirty="0" smtClean="0">
                  <a:solidFill>
                    <a:srgbClr val="C00000"/>
                  </a:solidFill>
                </a:rPr>
                <a:t>HOM n. 1</a:t>
              </a:r>
              <a:endParaRPr lang="en-GB" sz="1200" dirty="0">
                <a:solidFill>
                  <a:srgbClr val="C00000"/>
                </a:solidFill>
              </a:endParaRPr>
            </a:p>
          </p:txBody>
        </p:sp>
        <p:sp>
          <p:nvSpPr>
            <p:cNvPr id="24" name="TextBox 23"/>
            <p:cNvSpPr txBox="1"/>
            <p:nvPr/>
          </p:nvSpPr>
          <p:spPr>
            <a:xfrm>
              <a:off x="3196547" y="1499819"/>
              <a:ext cx="892042" cy="276999"/>
            </a:xfrm>
            <a:prstGeom prst="rect">
              <a:avLst/>
            </a:prstGeom>
            <a:solidFill>
              <a:schemeClr val="bg1"/>
            </a:solidFill>
          </p:spPr>
          <p:txBody>
            <a:bodyPr wrap="square" rtlCol="0">
              <a:spAutoFit/>
            </a:bodyPr>
            <a:lstStyle/>
            <a:p>
              <a:r>
                <a:rPr lang="en-US" sz="1200" dirty="0" smtClean="0">
                  <a:solidFill>
                    <a:srgbClr val="C00000"/>
                  </a:solidFill>
                </a:rPr>
                <a:t>HOM n. 2</a:t>
              </a:r>
              <a:endParaRPr lang="en-GB" sz="1200" dirty="0">
                <a:solidFill>
                  <a:srgbClr val="C00000"/>
                </a:solidFill>
              </a:endParaRPr>
            </a:p>
          </p:txBody>
        </p:sp>
        <p:sp>
          <p:nvSpPr>
            <p:cNvPr id="25" name="TextBox 24"/>
            <p:cNvSpPr txBox="1"/>
            <p:nvPr/>
          </p:nvSpPr>
          <p:spPr>
            <a:xfrm>
              <a:off x="2747491" y="4197399"/>
              <a:ext cx="892042" cy="276999"/>
            </a:xfrm>
            <a:prstGeom prst="rect">
              <a:avLst/>
            </a:prstGeom>
            <a:solidFill>
              <a:schemeClr val="bg1"/>
            </a:solidFill>
          </p:spPr>
          <p:txBody>
            <a:bodyPr wrap="square" rtlCol="0">
              <a:spAutoFit/>
            </a:bodyPr>
            <a:lstStyle/>
            <a:p>
              <a:r>
                <a:rPr lang="en-US" sz="1200" dirty="0" smtClean="0">
                  <a:solidFill>
                    <a:srgbClr val="C00000"/>
                  </a:solidFill>
                </a:rPr>
                <a:t>HOM ref.</a:t>
              </a:r>
              <a:endParaRPr lang="en-GB" sz="1200" dirty="0">
                <a:solidFill>
                  <a:srgbClr val="C00000"/>
                </a:solidFill>
              </a:endParaRPr>
            </a:p>
          </p:txBody>
        </p:sp>
      </p:grpSp>
      <p:sp>
        <p:nvSpPr>
          <p:cNvPr id="3" name="Footer Placeholder 2"/>
          <p:cNvSpPr>
            <a:spLocks noGrp="1"/>
          </p:cNvSpPr>
          <p:nvPr>
            <p:ph type="ftr" sz="quarter" idx="12"/>
          </p:nvPr>
        </p:nvSpPr>
        <p:spPr/>
        <p:txBody>
          <a:bodyPr/>
          <a:lstStyle/>
          <a:p>
            <a:r>
              <a:rPr lang="en-US" smtClean="0"/>
              <a:t>22nd ESLS RF Meeting - SOLEIL l 8-9 November 2018 l A. D'Elia</a:t>
            </a:r>
            <a:endParaRPr lang="fr-FR" dirty="0"/>
          </a:p>
        </p:txBody>
      </p:sp>
    </p:spTree>
    <p:extLst>
      <p:ext uri="{BB962C8B-B14F-4D97-AF65-F5344CB8AC3E}">
        <p14:creationId xmlns:p14="http://schemas.microsoft.com/office/powerpoint/2010/main" val="393665925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21"/>
                                        </p:tgtEl>
                                        <p:attrNameLst>
                                          <p:attrName>ppt_x</p:attrName>
                                        </p:attrNameLst>
                                      </p:cBhvr>
                                      <p:tavLst>
                                        <p:tav tm="0">
                                          <p:val>
                                            <p:strVal val="ppt_x"/>
                                          </p:val>
                                        </p:tav>
                                        <p:tav tm="100000">
                                          <p:val>
                                            <p:strVal val="ppt_x"/>
                                          </p:val>
                                        </p:tav>
                                      </p:tavLst>
                                    </p:anim>
                                    <p:anim calcmode="lin" valueType="num">
                                      <p:cBhvr additive="base">
                                        <p:cTn id="7" dur="500"/>
                                        <p:tgtEl>
                                          <p:spTgt spid="21"/>
                                        </p:tgtEl>
                                        <p:attrNameLst>
                                          <p:attrName>ppt_y</p:attrName>
                                        </p:attrNameLst>
                                      </p:cBhvr>
                                      <p:tavLst>
                                        <p:tav tm="0">
                                          <p:val>
                                            <p:strVal val="ppt_y"/>
                                          </p:val>
                                        </p:tav>
                                        <p:tav tm="100000">
                                          <p:val>
                                            <p:strVal val="1+ppt_h/2"/>
                                          </p:val>
                                        </p:tav>
                                      </p:tavLst>
                                    </p:anim>
                                    <p:set>
                                      <p:cBhvr>
                                        <p:cTn id="8" dur="1" fill="hold">
                                          <p:stCondLst>
                                            <p:cond delay="499"/>
                                          </p:stCondLst>
                                        </p:cTn>
                                        <p:tgtEl>
                                          <p:spTgt spid="21"/>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cBhvr additive="base">
                                        <p:cTn id="19" dur="500" fill="hold"/>
                                        <p:tgtEl>
                                          <p:spTgt spid="27"/>
                                        </p:tgtEl>
                                        <p:attrNameLst>
                                          <p:attrName>ppt_x</p:attrName>
                                        </p:attrNameLst>
                                      </p:cBhvr>
                                      <p:tavLst>
                                        <p:tav tm="0">
                                          <p:val>
                                            <p:strVal val="#ppt_x"/>
                                          </p:val>
                                        </p:tav>
                                        <p:tav tm="100000">
                                          <p:val>
                                            <p:strVal val="#ppt_x"/>
                                          </p:val>
                                        </p:tav>
                                      </p:tavLst>
                                    </p:anim>
                                    <p:anim calcmode="lin" valueType="num">
                                      <p:cBhvr additive="base">
                                        <p:cTn id="20"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500" fill="hold"/>
                                        <p:tgtEl>
                                          <p:spTgt spid="26"/>
                                        </p:tgtEl>
                                        <p:attrNameLst>
                                          <p:attrName>ppt_x</p:attrName>
                                        </p:attrNameLst>
                                      </p:cBhvr>
                                      <p:tavLst>
                                        <p:tav tm="0">
                                          <p:val>
                                            <p:strVal val="#ppt_x"/>
                                          </p:val>
                                        </p:tav>
                                        <p:tav tm="100000">
                                          <p:val>
                                            <p:strVal val="#ppt_x"/>
                                          </p:val>
                                        </p:tav>
                                      </p:tavLst>
                                    </p:anim>
                                    <p:anim calcmode="lin" valueType="num">
                                      <p:cBhvr additive="base">
                                        <p:cTn id="26"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motivations</a:t>
            </a:r>
            <a:endParaRPr lang="en-GB" dirty="0"/>
          </a:p>
        </p:txBody>
      </p:sp>
      <p:sp>
        <p:nvSpPr>
          <p:cNvPr id="4" name="Slide Number Placeholder 3"/>
          <p:cNvSpPr>
            <a:spLocks noGrp="1"/>
          </p:cNvSpPr>
          <p:nvPr>
            <p:ph type="sldNum" sz="quarter" idx="11"/>
          </p:nvPr>
        </p:nvSpPr>
        <p:spPr/>
        <p:txBody>
          <a:bodyPr/>
          <a:lstStyle/>
          <a:p>
            <a:r>
              <a:rPr lang="fr-FR" smtClean="0"/>
              <a:t>Page </a:t>
            </a:r>
            <a:fld id="{733122C9-A0B9-462F-8757-0847AD287B63}" type="slidenum">
              <a:rPr lang="fr-FR" smtClean="0"/>
              <a:pPr/>
              <a:t>3</a:t>
            </a:fld>
            <a:endParaRPr lang="fr-FR" dirty="0"/>
          </a:p>
        </p:txBody>
      </p:sp>
      <p:sp>
        <p:nvSpPr>
          <p:cNvPr id="5" name="Footer Placeholder 4"/>
          <p:cNvSpPr>
            <a:spLocks noGrp="1"/>
          </p:cNvSpPr>
          <p:nvPr>
            <p:ph type="ftr" sz="quarter" idx="12"/>
          </p:nvPr>
        </p:nvSpPr>
        <p:spPr/>
        <p:txBody>
          <a:bodyPr/>
          <a:lstStyle/>
          <a:p>
            <a:r>
              <a:rPr lang="en-US" smtClean="0"/>
              <a:t>22nd ESLS RF Meeting - SOLEIL l 8-9 November 2018 l A. D'Elia</a:t>
            </a:r>
            <a:endParaRPr lang="fr-FR"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483270" y="1652803"/>
            <a:ext cx="5376597" cy="4032448"/>
          </a:xfrm>
          <a:prstGeom prst="rect">
            <a:avLst/>
          </a:prstGeom>
        </p:spPr>
      </p:pic>
      <p:sp>
        <p:nvSpPr>
          <p:cNvPr id="7" name="Rectangle 6"/>
          <p:cNvSpPr/>
          <p:nvPr/>
        </p:nvSpPr>
        <p:spPr>
          <a:xfrm>
            <a:off x="4390339" y="980728"/>
            <a:ext cx="4563069" cy="5355312"/>
          </a:xfrm>
          <a:prstGeom prst="rect">
            <a:avLst/>
          </a:prstGeom>
        </p:spPr>
        <p:txBody>
          <a:bodyPr wrap="square">
            <a:spAutoFit/>
          </a:bodyPr>
          <a:lstStyle/>
          <a:p>
            <a:r>
              <a:rPr lang="en-US" dirty="0">
                <a:solidFill>
                  <a:schemeClr val="tx2"/>
                </a:solidFill>
              </a:rPr>
              <a:t>Despite of a fully satisfactory prototype phase, during the production of the HOM Absorbers, severe issues have been encountered in brazing the ferrite tiles on their metallic wedges. </a:t>
            </a:r>
            <a:endParaRPr lang="en-US" dirty="0" smtClean="0">
              <a:solidFill>
                <a:schemeClr val="tx2"/>
              </a:solidFill>
            </a:endParaRPr>
          </a:p>
          <a:p>
            <a:endParaRPr lang="en-US" dirty="0">
              <a:solidFill>
                <a:schemeClr val="tx2"/>
              </a:solidFill>
            </a:endParaRPr>
          </a:p>
          <a:p>
            <a:r>
              <a:rPr lang="en-US" dirty="0">
                <a:solidFill>
                  <a:schemeClr val="tx2"/>
                </a:solidFill>
              </a:rPr>
              <a:t>This forced us to revise our strategy and to move to a different design of the HOM Absorbers. This implied to resume the impedance studies in order to</a:t>
            </a:r>
            <a:r>
              <a:rPr lang="en-US" dirty="0" smtClean="0">
                <a:solidFill>
                  <a:schemeClr val="tx2"/>
                </a:solidFill>
              </a:rPr>
              <a:t>:</a:t>
            </a:r>
          </a:p>
          <a:p>
            <a:endParaRPr lang="en-US" dirty="0">
              <a:solidFill>
                <a:schemeClr val="tx2"/>
              </a:solidFill>
            </a:endParaRPr>
          </a:p>
          <a:p>
            <a:pPr marL="457200" indent="-457200">
              <a:buFont typeface="+mj-lt"/>
              <a:buAutoNum type="arabicPeriod"/>
            </a:pPr>
            <a:r>
              <a:rPr lang="en-US" dirty="0">
                <a:solidFill>
                  <a:schemeClr val="tx2"/>
                </a:solidFill>
              </a:rPr>
              <a:t>Verify that the new design was as good as the original one</a:t>
            </a:r>
            <a:r>
              <a:rPr lang="en-US" dirty="0" smtClean="0">
                <a:solidFill>
                  <a:schemeClr val="tx2"/>
                </a:solidFill>
              </a:rPr>
              <a:t>;</a:t>
            </a:r>
          </a:p>
          <a:p>
            <a:pPr marL="457200" indent="-457200">
              <a:buFont typeface="+mj-lt"/>
              <a:buAutoNum type="arabicPeriod"/>
            </a:pPr>
            <a:endParaRPr lang="en-US" dirty="0">
              <a:solidFill>
                <a:schemeClr val="tx2"/>
              </a:solidFill>
            </a:endParaRPr>
          </a:p>
          <a:p>
            <a:pPr marL="457200" indent="-457200">
              <a:buFont typeface="+mj-lt"/>
              <a:buAutoNum type="arabicPeriod"/>
            </a:pPr>
            <a:r>
              <a:rPr lang="en-US" dirty="0">
                <a:solidFill>
                  <a:schemeClr val="tx2"/>
                </a:solidFill>
              </a:rPr>
              <a:t>Verify the “damping performances” of each damper (in particular the small one on the top of the cavity) to run properly the ESRF-EBS machine in case of “emergency”.</a:t>
            </a:r>
          </a:p>
        </p:txBody>
      </p:sp>
    </p:spTree>
    <p:extLst>
      <p:ext uri="{BB962C8B-B14F-4D97-AF65-F5344CB8AC3E}">
        <p14:creationId xmlns:p14="http://schemas.microsoft.com/office/powerpoint/2010/main" val="352052155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7584" y="110243"/>
            <a:ext cx="7886700" cy="505732"/>
          </a:xfrm>
        </p:spPr>
        <p:txBody>
          <a:bodyPr>
            <a:normAutofit/>
          </a:bodyPr>
          <a:lstStyle/>
          <a:p>
            <a:r>
              <a:rPr lang="en-US" dirty="0" smtClean="0"/>
              <a:t>Deeper analysis: 0-padding</a:t>
            </a:r>
            <a:endParaRPr lang="en-GB" dirty="0"/>
          </a:p>
        </p:txBody>
      </p:sp>
      <p:sp>
        <p:nvSpPr>
          <p:cNvPr id="4" name="TextBox 3"/>
          <p:cNvSpPr txBox="1"/>
          <p:nvPr/>
        </p:nvSpPr>
        <p:spPr>
          <a:xfrm>
            <a:off x="179172" y="1002511"/>
            <a:ext cx="8785655" cy="577081"/>
          </a:xfrm>
          <a:prstGeom prst="rect">
            <a:avLst/>
          </a:prstGeom>
          <a:noFill/>
        </p:spPr>
        <p:txBody>
          <a:bodyPr wrap="square" rtlCol="0">
            <a:spAutoFit/>
          </a:bodyPr>
          <a:lstStyle/>
          <a:p>
            <a:r>
              <a:rPr lang="en-US" sz="1050" dirty="0"/>
              <a:t>Just a reminder: 0-padding means that we are just adding zeros, in general, to the extremities of the signal interval, in this case only on the right side. The effect is to artificially reduce the frequency step in the frequency domain giving better resolution. Of course that does not add any more information to the measured/simulated signal. Finally also the noise will be “better resolved”.</a:t>
            </a:r>
            <a:endParaRPr lang="en-GB" sz="1050" dirty="0"/>
          </a:p>
        </p:txBody>
      </p:sp>
      <p:grpSp>
        <p:nvGrpSpPr>
          <p:cNvPr id="22" name="Group 21"/>
          <p:cNvGrpSpPr/>
          <p:nvPr/>
        </p:nvGrpSpPr>
        <p:grpSpPr>
          <a:xfrm>
            <a:off x="395416" y="1986937"/>
            <a:ext cx="8391806" cy="3997908"/>
            <a:chOff x="527221" y="1506249"/>
            <a:chExt cx="11189074" cy="5330544"/>
          </a:xfrm>
        </p:grpSpPr>
        <p:grpSp>
          <p:nvGrpSpPr>
            <p:cNvPr id="18" name="Group 17"/>
            <p:cNvGrpSpPr/>
            <p:nvPr/>
          </p:nvGrpSpPr>
          <p:grpSpPr>
            <a:xfrm>
              <a:off x="527221" y="1506249"/>
              <a:ext cx="11189074" cy="4284105"/>
              <a:chOff x="527221" y="1506249"/>
              <a:chExt cx="11189074" cy="4284105"/>
            </a:xfrm>
          </p:grpSpPr>
          <p:pic>
            <p:nvPicPr>
              <p:cNvPr id="5" name="Picture 4"/>
              <p:cNvPicPr>
                <a:picLocks noChangeAspect="1"/>
              </p:cNvPicPr>
              <p:nvPr/>
            </p:nvPicPr>
            <p:blipFill rotWithShape="1">
              <a:blip r:embed="rId2"/>
              <a:srcRect l="25059" t="18096" r="24494" b="52698"/>
              <a:stretch/>
            </p:blipFill>
            <p:spPr>
              <a:xfrm>
                <a:off x="2001978" y="1506249"/>
                <a:ext cx="8188043" cy="2666549"/>
              </a:xfrm>
              <a:prstGeom prst="rect">
                <a:avLst/>
              </a:prstGeom>
            </p:spPr>
          </p:pic>
          <p:pic>
            <p:nvPicPr>
              <p:cNvPr id="6" name="Picture 5"/>
              <p:cNvPicPr>
                <a:picLocks noChangeAspect="1"/>
              </p:cNvPicPr>
              <p:nvPr/>
            </p:nvPicPr>
            <p:blipFill rotWithShape="1">
              <a:blip r:embed="rId3"/>
              <a:srcRect l="25000" t="18552" r="25303" b="51549"/>
              <a:stretch/>
            </p:blipFill>
            <p:spPr>
              <a:xfrm>
                <a:off x="527221" y="4592743"/>
                <a:ext cx="3538888" cy="1197611"/>
              </a:xfrm>
              <a:prstGeom prst="rect">
                <a:avLst/>
              </a:prstGeom>
            </p:spPr>
          </p:pic>
          <p:pic>
            <p:nvPicPr>
              <p:cNvPr id="7" name="Picture 6"/>
              <p:cNvPicPr>
                <a:picLocks noChangeAspect="1"/>
              </p:cNvPicPr>
              <p:nvPr/>
            </p:nvPicPr>
            <p:blipFill rotWithShape="1">
              <a:blip r:embed="rId4"/>
              <a:srcRect l="25695" t="18765" r="24930" b="52346"/>
              <a:stretch/>
            </p:blipFill>
            <p:spPr>
              <a:xfrm>
                <a:off x="4189891" y="4592743"/>
                <a:ext cx="3638895" cy="1197611"/>
              </a:xfrm>
              <a:prstGeom prst="rect">
                <a:avLst/>
              </a:prstGeom>
            </p:spPr>
          </p:pic>
          <p:pic>
            <p:nvPicPr>
              <p:cNvPr id="8" name="Picture 7"/>
              <p:cNvPicPr>
                <a:picLocks noChangeAspect="1"/>
              </p:cNvPicPr>
              <p:nvPr/>
            </p:nvPicPr>
            <p:blipFill rotWithShape="1">
              <a:blip r:embed="rId5"/>
              <a:srcRect l="25347" t="18765" r="24931" b="52593"/>
              <a:stretch/>
            </p:blipFill>
            <p:spPr>
              <a:xfrm>
                <a:off x="8020220" y="4592743"/>
                <a:ext cx="3696075" cy="1197611"/>
              </a:xfrm>
              <a:prstGeom prst="rect">
                <a:avLst/>
              </a:prstGeom>
            </p:spPr>
          </p:pic>
          <p:cxnSp>
            <p:nvCxnSpPr>
              <p:cNvPr id="9" name="Straight Arrow Connector 8"/>
              <p:cNvCxnSpPr/>
              <p:nvPr/>
            </p:nvCxnSpPr>
            <p:spPr>
              <a:xfrm flipH="1">
                <a:off x="3080951" y="3715598"/>
                <a:ext cx="696957" cy="1195864"/>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1" name="Straight Arrow Connector 10"/>
              <p:cNvCxnSpPr/>
              <p:nvPr/>
            </p:nvCxnSpPr>
            <p:spPr>
              <a:xfrm>
                <a:off x="4548130" y="3856330"/>
                <a:ext cx="1103027" cy="1055132"/>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3" name="Straight Arrow Connector 12"/>
              <p:cNvCxnSpPr/>
              <p:nvPr/>
            </p:nvCxnSpPr>
            <p:spPr>
              <a:xfrm>
                <a:off x="6952735" y="3854079"/>
                <a:ext cx="1448991" cy="923867"/>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grpSp>
        <p:sp>
          <p:nvSpPr>
            <p:cNvPr id="19" name="TextBox 18"/>
            <p:cNvSpPr txBox="1"/>
            <p:nvPr/>
          </p:nvSpPr>
          <p:spPr>
            <a:xfrm>
              <a:off x="591704" y="5790355"/>
              <a:ext cx="3665838" cy="492443"/>
            </a:xfrm>
            <a:prstGeom prst="rect">
              <a:avLst/>
            </a:prstGeom>
            <a:noFill/>
          </p:spPr>
          <p:txBody>
            <a:bodyPr wrap="square" rtlCol="0">
              <a:spAutoFit/>
            </a:bodyPr>
            <a:lstStyle/>
            <a:p>
              <a:r>
                <a:rPr lang="en-US" sz="900" dirty="0"/>
                <a:t>Noisy but the original is well shaped: I do not expect big surprises</a:t>
              </a:r>
              <a:endParaRPr lang="en-GB" sz="900" dirty="0"/>
            </a:p>
          </p:txBody>
        </p:sp>
        <p:sp>
          <p:nvSpPr>
            <p:cNvPr id="20" name="TextBox 19"/>
            <p:cNvSpPr txBox="1"/>
            <p:nvPr/>
          </p:nvSpPr>
          <p:spPr>
            <a:xfrm>
              <a:off x="4189891" y="5790355"/>
              <a:ext cx="3665838" cy="492443"/>
            </a:xfrm>
            <a:prstGeom prst="rect">
              <a:avLst/>
            </a:prstGeom>
            <a:noFill/>
          </p:spPr>
          <p:txBody>
            <a:bodyPr wrap="square" rtlCol="0">
              <a:spAutoFit/>
            </a:bodyPr>
            <a:lstStyle/>
            <a:p>
              <a:r>
                <a:rPr lang="en-US" sz="900" dirty="0"/>
                <a:t>Interesting: it looks having a very high Q (see next slide)</a:t>
              </a:r>
              <a:endParaRPr lang="en-GB" sz="900" dirty="0"/>
            </a:p>
          </p:txBody>
        </p:sp>
        <p:sp>
          <p:nvSpPr>
            <p:cNvPr id="21" name="TextBox 20"/>
            <p:cNvSpPr txBox="1"/>
            <p:nvPr/>
          </p:nvSpPr>
          <p:spPr>
            <a:xfrm>
              <a:off x="8050457" y="5790353"/>
              <a:ext cx="3665838" cy="1046440"/>
            </a:xfrm>
            <a:prstGeom prst="rect">
              <a:avLst/>
            </a:prstGeom>
            <a:noFill/>
          </p:spPr>
          <p:txBody>
            <a:bodyPr wrap="square" rtlCol="0">
              <a:spAutoFit/>
            </a:bodyPr>
            <a:lstStyle/>
            <a:p>
              <a:r>
                <a:rPr lang="en-US" sz="900" dirty="0"/>
                <a:t>The rest is well shaped and 0-padding confirms that all the frequencies above 900MHz are well resolved for a wake 200m long (we remind that the final purpose hereby is to study the effect of the small damper)</a:t>
              </a:r>
              <a:endParaRPr lang="en-GB" sz="900" dirty="0"/>
            </a:p>
          </p:txBody>
        </p:sp>
      </p:grpSp>
      <p:sp>
        <p:nvSpPr>
          <p:cNvPr id="3" name="Slide Number Placeholder 2"/>
          <p:cNvSpPr>
            <a:spLocks noGrp="1"/>
          </p:cNvSpPr>
          <p:nvPr>
            <p:ph type="sldNum" sz="quarter" idx="12"/>
          </p:nvPr>
        </p:nvSpPr>
        <p:spPr/>
        <p:txBody>
          <a:bodyPr/>
          <a:lstStyle/>
          <a:p>
            <a:fld id="{2E021F5B-0666-4A4A-8C30-875693220A03}" type="slidenum">
              <a:rPr lang="en-GB" smtClean="0"/>
              <a:t>30</a:t>
            </a:fld>
            <a:endParaRPr lang="en-GB"/>
          </a:p>
        </p:txBody>
      </p:sp>
    </p:spTree>
    <p:extLst>
      <p:ext uri="{BB962C8B-B14F-4D97-AF65-F5344CB8AC3E}">
        <p14:creationId xmlns:p14="http://schemas.microsoft.com/office/powerpoint/2010/main" val="263301978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Possible Consequences of falling tiles </a:t>
            </a:r>
            <a:endParaRPr lang="en-GB" dirty="0"/>
          </a:p>
        </p:txBody>
      </p:sp>
      <p:sp>
        <p:nvSpPr>
          <p:cNvPr id="4" name="Slide Number Placeholder 3"/>
          <p:cNvSpPr>
            <a:spLocks noGrp="1"/>
          </p:cNvSpPr>
          <p:nvPr>
            <p:ph type="sldNum" sz="quarter" idx="11"/>
          </p:nvPr>
        </p:nvSpPr>
        <p:spPr/>
        <p:txBody>
          <a:bodyPr/>
          <a:lstStyle/>
          <a:p>
            <a:r>
              <a:rPr lang="fr-FR" smtClean="0"/>
              <a:t>Page </a:t>
            </a:r>
            <a:fld id="{733122C9-A0B9-462F-8757-0847AD287B63}" type="slidenum">
              <a:rPr lang="fr-FR" smtClean="0"/>
              <a:pPr/>
              <a:t>4</a:t>
            </a:fld>
            <a:endParaRPr lang="fr-FR" dirty="0"/>
          </a:p>
        </p:txBody>
      </p:sp>
      <p:sp>
        <p:nvSpPr>
          <p:cNvPr id="5" name="Footer Placeholder 4"/>
          <p:cNvSpPr>
            <a:spLocks noGrp="1"/>
          </p:cNvSpPr>
          <p:nvPr>
            <p:ph type="ftr" sz="quarter" idx="12"/>
          </p:nvPr>
        </p:nvSpPr>
        <p:spPr/>
        <p:txBody>
          <a:bodyPr/>
          <a:lstStyle/>
          <a:p>
            <a:r>
              <a:rPr lang="en-US" smtClean="0"/>
              <a:t>22nd ESLS RF Meeting - SOLEIL l 8-9 November 2018 l A. D'Elia</a:t>
            </a:r>
            <a:endParaRPr lang="fr-FR" dirty="0"/>
          </a:p>
        </p:txBody>
      </p:sp>
      <p:grpSp>
        <p:nvGrpSpPr>
          <p:cNvPr id="10" name="Group 9"/>
          <p:cNvGrpSpPr/>
          <p:nvPr/>
        </p:nvGrpSpPr>
        <p:grpSpPr>
          <a:xfrm>
            <a:off x="719572" y="692696"/>
            <a:ext cx="8024057" cy="6079243"/>
            <a:chOff x="719572" y="692696"/>
            <a:chExt cx="8024057" cy="6079243"/>
          </a:xfrm>
        </p:grpSpPr>
        <p:grpSp>
          <p:nvGrpSpPr>
            <p:cNvPr id="8" name="Group 7"/>
            <p:cNvGrpSpPr/>
            <p:nvPr/>
          </p:nvGrpSpPr>
          <p:grpSpPr>
            <a:xfrm>
              <a:off x="719572" y="692696"/>
              <a:ext cx="8024057" cy="6079243"/>
              <a:chOff x="719572" y="692696"/>
              <a:chExt cx="8024057" cy="6079243"/>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9572" y="692696"/>
                <a:ext cx="8024057" cy="6079243"/>
              </a:xfrm>
              <a:prstGeom prst="rect">
                <a:avLst/>
              </a:prstGeom>
            </p:spPr>
          </p:pic>
          <p:sp>
            <p:nvSpPr>
              <p:cNvPr id="7" name="TextBox 6"/>
              <p:cNvSpPr txBox="1"/>
              <p:nvPr/>
            </p:nvSpPr>
            <p:spPr>
              <a:xfrm>
                <a:off x="3923928" y="1268760"/>
                <a:ext cx="4536504" cy="646331"/>
              </a:xfrm>
              <a:prstGeom prst="rect">
                <a:avLst/>
              </a:prstGeom>
              <a:noFill/>
            </p:spPr>
            <p:txBody>
              <a:bodyPr wrap="square" rtlCol="0">
                <a:spAutoFit/>
              </a:bodyPr>
              <a:lstStyle/>
              <a:p>
                <a:r>
                  <a:rPr lang="en-US" b="1" dirty="0" smtClean="0">
                    <a:solidFill>
                      <a:schemeClr val="bg1"/>
                    </a:solidFill>
                  </a:rPr>
                  <a:t>7</a:t>
                </a:r>
                <a:r>
                  <a:rPr lang="en-US" b="1" baseline="30000" dirty="0" smtClean="0">
                    <a:solidFill>
                      <a:schemeClr val="bg1"/>
                    </a:solidFill>
                  </a:rPr>
                  <a:t>th</a:t>
                </a:r>
                <a:r>
                  <a:rPr lang="en-US" b="1" dirty="0" smtClean="0">
                    <a:solidFill>
                      <a:schemeClr val="bg1"/>
                    </a:solidFill>
                  </a:rPr>
                  <a:t> June 1788 in Grenoble:</a:t>
                </a:r>
              </a:p>
              <a:p>
                <a:r>
                  <a:rPr lang="en-US" b="1" dirty="0" smtClean="0">
                    <a:solidFill>
                      <a:schemeClr val="bg1"/>
                    </a:solidFill>
                  </a:rPr>
                  <a:t>the beginning of the French Revolution</a:t>
                </a:r>
                <a:endParaRPr lang="en-GB" b="1" dirty="0">
                  <a:solidFill>
                    <a:schemeClr val="bg1"/>
                  </a:solidFill>
                </a:endParaRPr>
              </a:p>
            </p:txBody>
          </p:sp>
        </p:grpSp>
        <p:sp>
          <p:nvSpPr>
            <p:cNvPr id="9" name="Rectangle 8"/>
            <p:cNvSpPr/>
            <p:nvPr/>
          </p:nvSpPr>
          <p:spPr>
            <a:xfrm>
              <a:off x="827584" y="6453336"/>
              <a:ext cx="4968552" cy="276999"/>
            </a:xfrm>
            <a:prstGeom prst="rect">
              <a:avLst/>
            </a:prstGeom>
          </p:spPr>
          <p:txBody>
            <a:bodyPr wrap="square">
              <a:spAutoFit/>
            </a:bodyPr>
            <a:lstStyle/>
            <a:p>
              <a:r>
                <a:rPr lang="fr-FR" sz="1200" i="1" dirty="0">
                  <a:solidFill>
                    <a:schemeClr val="bg1"/>
                  </a:solidFill>
                </a:rPr>
                <a:t>La journée des Tuiles</a:t>
              </a:r>
              <a:r>
                <a:rPr lang="fr-FR" sz="1200" dirty="0">
                  <a:solidFill>
                    <a:schemeClr val="bg1"/>
                  </a:solidFill>
                </a:rPr>
                <a:t> </a:t>
              </a:r>
              <a:r>
                <a:rPr lang="fr-FR" sz="1200" dirty="0" smtClean="0">
                  <a:solidFill>
                    <a:schemeClr val="bg1"/>
                  </a:solidFill>
                </a:rPr>
                <a:t>par Alexandre </a:t>
              </a:r>
              <a:r>
                <a:rPr lang="fr-FR" sz="1200" dirty="0" err="1" smtClean="0">
                  <a:solidFill>
                    <a:schemeClr val="bg1"/>
                  </a:solidFill>
                </a:rPr>
                <a:t>Debelle</a:t>
              </a:r>
              <a:endParaRPr lang="en-GB" sz="1200" u="sng" dirty="0">
                <a:solidFill>
                  <a:schemeClr val="bg1"/>
                </a:solidFill>
              </a:endParaRPr>
            </a:p>
          </p:txBody>
        </p:sp>
      </p:grpSp>
    </p:spTree>
    <p:extLst>
      <p:ext uri="{BB962C8B-B14F-4D97-AF65-F5344CB8AC3E}">
        <p14:creationId xmlns:p14="http://schemas.microsoft.com/office/powerpoint/2010/main" val="52298196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HOM absorbers – the new design</a:t>
            </a:r>
            <a:endParaRPr lang="en-GB" dirty="0"/>
          </a:p>
        </p:txBody>
      </p:sp>
      <p:sp>
        <p:nvSpPr>
          <p:cNvPr id="4" name="Slide Number Placeholder 3"/>
          <p:cNvSpPr>
            <a:spLocks noGrp="1"/>
          </p:cNvSpPr>
          <p:nvPr>
            <p:ph type="sldNum" sz="quarter" idx="11"/>
          </p:nvPr>
        </p:nvSpPr>
        <p:spPr/>
        <p:txBody>
          <a:bodyPr/>
          <a:lstStyle/>
          <a:p>
            <a:r>
              <a:rPr lang="fr-FR" smtClean="0"/>
              <a:t>Page </a:t>
            </a:r>
            <a:fld id="{733122C9-A0B9-462F-8757-0847AD287B63}" type="slidenum">
              <a:rPr lang="fr-FR" smtClean="0"/>
              <a:pPr/>
              <a:t>5</a:t>
            </a:fld>
            <a:endParaRPr lang="fr-FR" dirty="0"/>
          </a:p>
        </p:txBody>
      </p:sp>
      <p:pic>
        <p:nvPicPr>
          <p:cNvPr id="8" name="Picture 7"/>
          <p:cNvPicPr>
            <a:picLocks noChangeAspect="1"/>
          </p:cNvPicPr>
          <p:nvPr/>
        </p:nvPicPr>
        <p:blipFill>
          <a:blip r:embed="rId3"/>
          <a:stretch>
            <a:fillRect/>
          </a:stretch>
        </p:blipFill>
        <p:spPr>
          <a:xfrm>
            <a:off x="593071" y="690420"/>
            <a:ext cx="2468360" cy="2333267"/>
          </a:xfrm>
          <a:prstGeom prst="rect">
            <a:avLst/>
          </a:prstGeom>
        </p:spPr>
      </p:pic>
      <p:pic>
        <p:nvPicPr>
          <p:cNvPr id="9" name="Picture 8"/>
          <p:cNvPicPr>
            <a:picLocks noChangeAspect="1"/>
          </p:cNvPicPr>
          <p:nvPr/>
        </p:nvPicPr>
        <p:blipFill>
          <a:blip r:embed="rId4"/>
          <a:stretch>
            <a:fillRect/>
          </a:stretch>
        </p:blipFill>
        <p:spPr>
          <a:xfrm>
            <a:off x="4716016" y="622800"/>
            <a:ext cx="3526432" cy="2804820"/>
          </a:xfrm>
          <a:prstGeom prst="rect">
            <a:avLst/>
          </a:prstGeom>
        </p:spPr>
      </p:pic>
      <p:pic>
        <p:nvPicPr>
          <p:cNvPr id="11" name="Picture 10"/>
          <p:cNvPicPr>
            <a:picLocks noChangeAspect="1"/>
          </p:cNvPicPr>
          <p:nvPr/>
        </p:nvPicPr>
        <p:blipFill rotWithShape="1">
          <a:blip r:embed="rId5"/>
          <a:srcRect l="21870" t="14051" r="22574"/>
          <a:stretch/>
        </p:blipFill>
        <p:spPr>
          <a:xfrm>
            <a:off x="5278919" y="3558810"/>
            <a:ext cx="3169340" cy="3261171"/>
          </a:xfrm>
          <a:prstGeom prst="rect">
            <a:avLst/>
          </a:prstGeom>
        </p:spPr>
      </p:pic>
      <p:sp>
        <p:nvSpPr>
          <p:cNvPr id="12" name="TextBox 11"/>
          <p:cNvSpPr txBox="1"/>
          <p:nvPr/>
        </p:nvSpPr>
        <p:spPr>
          <a:xfrm>
            <a:off x="3120817" y="1953974"/>
            <a:ext cx="1762021" cy="369332"/>
          </a:xfrm>
          <a:prstGeom prst="rect">
            <a:avLst/>
          </a:prstGeom>
          <a:noFill/>
        </p:spPr>
        <p:txBody>
          <a:bodyPr wrap="none" rtlCol="0">
            <a:spAutoFit/>
          </a:bodyPr>
          <a:lstStyle/>
          <a:p>
            <a:r>
              <a:rPr lang="en-US" dirty="0" smtClean="0">
                <a:solidFill>
                  <a:schemeClr val="accent1"/>
                </a:solidFill>
              </a:rPr>
              <a:t>Original Design</a:t>
            </a:r>
            <a:endParaRPr lang="en-GB" dirty="0">
              <a:solidFill>
                <a:schemeClr val="accent1"/>
              </a:solidFill>
            </a:endParaRPr>
          </a:p>
        </p:txBody>
      </p:sp>
      <p:sp>
        <p:nvSpPr>
          <p:cNvPr id="13" name="TextBox 12"/>
          <p:cNvSpPr txBox="1"/>
          <p:nvPr/>
        </p:nvSpPr>
        <p:spPr>
          <a:xfrm>
            <a:off x="3491880" y="4840743"/>
            <a:ext cx="1723549" cy="369332"/>
          </a:xfrm>
          <a:prstGeom prst="rect">
            <a:avLst/>
          </a:prstGeom>
          <a:noFill/>
        </p:spPr>
        <p:txBody>
          <a:bodyPr wrap="none" rtlCol="0">
            <a:spAutoFit/>
          </a:bodyPr>
          <a:lstStyle/>
          <a:p>
            <a:r>
              <a:rPr lang="en-US" dirty="0" smtClean="0">
                <a:solidFill>
                  <a:schemeClr val="accent1"/>
                </a:solidFill>
              </a:rPr>
              <a:t>New RI Design</a:t>
            </a:r>
            <a:endParaRPr lang="en-GB" dirty="0">
              <a:solidFill>
                <a:schemeClr val="accent1"/>
              </a:solidFill>
            </a:endParaRPr>
          </a:p>
        </p:txBody>
      </p:sp>
      <p:sp>
        <p:nvSpPr>
          <p:cNvPr id="3" name="Footer Placeholder 2"/>
          <p:cNvSpPr>
            <a:spLocks noGrp="1"/>
          </p:cNvSpPr>
          <p:nvPr>
            <p:ph type="ftr" sz="quarter" idx="12"/>
          </p:nvPr>
        </p:nvSpPr>
        <p:spPr/>
        <p:txBody>
          <a:bodyPr/>
          <a:lstStyle/>
          <a:p>
            <a:r>
              <a:rPr lang="en-US" smtClean="0"/>
              <a:t>22nd ESLS RF Meeting - SOLEIL l 8-9 November 2018 l A. D'Elia</a:t>
            </a:r>
            <a:endParaRPr lang="fr-FR" dirty="0"/>
          </a:p>
        </p:txBody>
      </p:sp>
      <p:pic>
        <p:nvPicPr>
          <p:cNvPr id="10" name="Picture 9"/>
          <p:cNvPicPr>
            <a:picLocks noChangeAspect="1"/>
          </p:cNvPicPr>
          <p:nvPr/>
        </p:nvPicPr>
        <p:blipFill rotWithShape="1">
          <a:blip r:embed="rId6"/>
          <a:srcRect l="26297" r="28792"/>
          <a:stretch/>
        </p:blipFill>
        <p:spPr>
          <a:xfrm>
            <a:off x="711844" y="2924944"/>
            <a:ext cx="2748291" cy="3610111"/>
          </a:xfrm>
          <a:prstGeom prst="rect">
            <a:avLst/>
          </a:prstGeom>
        </p:spPr>
      </p:pic>
    </p:spTree>
    <p:extLst>
      <p:ext uri="{BB962C8B-B14F-4D97-AF65-F5344CB8AC3E}">
        <p14:creationId xmlns:p14="http://schemas.microsoft.com/office/powerpoint/2010/main" val="34831961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sz="3600" dirty="0" smtClean="0"/>
              <a:t>contents</a:t>
            </a:r>
            <a:endParaRPr lang="en-GB" sz="3600" dirty="0"/>
          </a:p>
        </p:txBody>
      </p:sp>
      <p:sp>
        <p:nvSpPr>
          <p:cNvPr id="8" name="Content Placeholder 7"/>
          <p:cNvSpPr>
            <a:spLocks noGrp="1"/>
          </p:cNvSpPr>
          <p:nvPr>
            <p:ph idx="1"/>
          </p:nvPr>
        </p:nvSpPr>
        <p:spPr>
          <a:xfrm>
            <a:off x="714801" y="853074"/>
            <a:ext cx="8236800" cy="5400000"/>
          </a:xfrm>
        </p:spPr>
        <p:txBody>
          <a:bodyPr/>
          <a:lstStyle/>
          <a:p>
            <a:pPr marL="285750" indent="-285750">
              <a:buFont typeface="Wingdings" panose="05000000000000000000" pitchFamily="2" charset="2"/>
              <a:buChar char="§"/>
            </a:pPr>
            <a:r>
              <a:rPr lang="en-US" sz="2800" dirty="0" smtClean="0">
                <a:solidFill>
                  <a:schemeClr val="bg1">
                    <a:lumMod val="85000"/>
                  </a:schemeClr>
                </a:solidFill>
              </a:rPr>
              <a:t>Motivations</a:t>
            </a:r>
          </a:p>
          <a:p>
            <a:pPr marL="285750" indent="-285750">
              <a:buFont typeface="Wingdings" panose="05000000000000000000" pitchFamily="2" charset="2"/>
              <a:buChar char="§"/>
            </a:pPr>
            <a:r>
              <a:rPr lang="en-US" sz="2800" dirty="0" smtClean="0">
                <a:solidFill>
                  <a:schemeClr val="tx2"/>
                </a:solidFill>
              </a:rPr>
              <a:t>Longitudinal impedance:</a:t>
            </a:r>
          </a:p>
          <a:p>
            <a:pPr marL="642938" lvl="3" indent="-285750">
              <a:buClr>
                <a:schemeClr val="tx2"/>
              </a:buClr>
              <a:buFont typeface="Wingdings" panose="05000000000000000000" pitchFamily="2" charset="2"/>
              <a:buChar char="q"/>
            </a:pPr>
            <a:r>
              <a:rPr lang="en-US" sz="2800" dirty="0" smtClean="0">
                <a:solidFill>
                  <a:schemeClr val="accent1"/>
                </a:solidFill>
              </a:rPr>
              <a:t>All dampers installed: </a:t>
            </a:r>
            <a:r>
              <a:rPr lang="en-US" sz="2800" dirty="0" err="1">
                <a:solidFill>
                  <a:schemeClr val="accent1"/>
                </a:solidFill>
              </a:rPr>
              <a:t>GdfidL</a:t>
            </a:r>
            <a:r>
              <a:rPr lang="en-US" sz="2800" dirty="0">
                <a:solidFill>
                  <a:schemeClr val="accent1"/>
                </a:solidFill>
              </a:rPr>
              <a:t> </a:t>
            </a:r>
            <a:r>
              <a:rPr lang="en-US" sz="2800" dirty="0" smtClean="0">
                <a:solidFill>
                  <a:schemeClr val="accent1"/>
                </a:solidFill>
              </a:rPr>
              <a:t>simulations and presentation of a reconstruction technique using HFSS to cross check the results;</a:t>
            </a:r>
          </a:p>
          <a:p>
            <a:pPr marL="642938" lvl="3" indent="-285750">
              <a:buClr>
                <a:schemeClr val="tx2"/>
              </a:buClr>
              <a:buFont typeface="Wingdings" panose="05000000000000000000" pitchFamily="2" charset="2"/>
              <a:buChar char="q"/>
            </a:pPr>
            <a:r>
              <a:rPr lang="en-US" sz="2800" dirty="0" smtClean="0">
                <a:solidFill>
                  <a:schemeClr val="accent1"/>
                </a:solidFill>
              </a:rPr>
              <a:t>Removal of the small damper;</a:t>
            </a:r>
          </a:p>
          <a:p>
            <a:pPr marL="642938" lvl="3" indent="-285750">
              <a:buClr>
                <a:schemeClr val="tx2"/>
              </a:buClr>
              <a:buFont typeface="Wingdings" panose="05000000000000000000" pitchFamily="2" charset="2"/>
              <a:buChar char="q"/>
            </a:pPr>
            <a:r>
              <a:rPr lang="en-US" sz="2800" dirty="0" smtClean="0">
                <a:solidFill>
                  <a:schemeClr val="accent1"/>
                </a:solidFill>
              </a:rPr>
              <a:t>Effect of the ancillaries: ion pump and tuner;</a:t>
            </a:r>
          </a:p>
          <a:p>
            <a:pPr marL="285750" indent="-285750">
              <a:buFont typeface="Wingdings" panose="05000000000000000000" pitchFamily="2" charset="2"/>
              <a:buChar char="§"/>
            </a:pPr>
            <a:r>
              <a:rPr lang="en-US" sz="2800" dirty="0" smtClean="0">
                <a:solidFill>
                  <a:schemeClr val="bg1">
                    <a:lumMod val="85000"/>
                  </a:schemeClr>
                </a:solidFill>
              </a:rPr>
              <a:t>Transverse impedance: </a:t>
            </a:r>
          </a:p>
          <a:p>
            <a:pPr marL="642938" lvl="3" indent="-285750">
              <a:buClr>
                <a:schemeClr val="tx2"/>
              </a:buClr>
              <a:buFont typeface="Wingdings" panose="05000000000000000000" pitchFamily="2" charset="2"/>
              <a:buChar char="q"/>
            </a:pPr>
            <a:r>
              <a:rPr lang="en-US" sz="2800" dirty="0" smtClean="0">
                <a:solidFill>
                  <a:schemeClr val="bg1">
                    <a:lumMod val="85000"/>
                  </a:schemeClr>
                </a:solidFill>
              </a:rPr>
              <a:t>With and without small damper</a:t>
            </a:r>
          </a:p>
          <a:p>
            <a:pPr marL="642938" lvl="3" indent="-285750">
              <a:buClr>
                <a:schemeClr val="tx2"/>
              </a:buClr>
              <a:buFont typeface="Wingdings" panose="05000000000000000000" pitchFamily="2" charset="2"/>
              <a:buChar char="q"/>
            </a:pPr>
            <a:r>
              <a:rPr lang="en-US" sz="2800" dirty="0" smtClean="0">
                <a:solidFill>
                  <a:schemeClr val="bg1">
                    <a:lumMod val="85000"/>
                  </a:schemeClr>
                </a:solidFill>
              </a:rPr>
              <a:t>Effect of the ancillaries: tuner. </a:t>
            </a:r>
            <a:endParaRPr lang="en-US" sz="2800" dirty="0">
              <a:solidFill>
                <a:schemeClr val="bg1">
                  <a:lumMod val="85000"/>
                </a:schemeClr>
              </a:solidFill>
            </a:endParaRPr>
          </a:p>
        </p:txBody>
      </p:sp>
      <p:sp>
        <p:nvSpPr>
          <p:cNvPr id="5" name="Slide Number Placeholder 4"/>
          <p:cNvSpPr>
            <a:spLocks noGrp="1"/>
          </p:cNvSpPr>
          <p:nvPr>
            <p:ph type="sldNum" sz="quarter" idx="11"/>
          </p:nvPr>
        </p:nvSpPr>
        <p:spPr/>
        <p:txBody>
          <a:bodyPr/>
          <a:lstStyle/>
          <a:p>
            <a:r>
              <a:rPr lang="fr-FR" smtClean="0"/>
              <a:t>Page </a:t>
            </a:r>
            <a:fld id="{733122C9-A0B9-462F-8757-0847AD287B63}" type="slidenum">
              <a:rPr lang="fr-FR" smtClean="0"/>
              <a:pPr/>
              <a:t>6</a:t>
            </a:fld>
            <a:endParaRPr lang="fr-FR" dirty="0"/>
          </a:p>
        </p:txBody>
      </p:sp>
      <p:sp>
        <p:nvSpPr>
          <p:cNvPr id="9" name="Footer Placeholder 8"/>
          <p:cNvSpPr>
            <a:spLocks noGrp="1"/>
          </p:cNvSpPr>
          <p:nvPr>
            <p:ph type="ftr" sz="quarter" idx="12"/>
          </p:nvPr>
        </p:nvSpPr>
        <p:spPr/>
        <p:txBody>
          <a:bodyPr/>
          <a:lstStyle/>
          <a:p>
            <a:r>
              <a:rPr lang="en-US" smtClean="0"/>
              <a:t>22nd ESLS RF Meeting - SOLEIL l 8-9 November 2018 l A. D'Elia</a:t>
            </a:r>
            <a:endParaRPr lang="fr-FR" dirty="0"/>
          </a:p>
        </p:txBody>
      </p:sp>
    </p:spTree>
    <p:extLst>
      <p:ext uri="{BB962C8B-B14F-4D97-AF65-F5344CB8AC3E}">
        <p14:creationId xmlns:p14="http://schemas.microsoft.com/office/powerpoint/2010/main" val="355516365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Longitudinal impedance: ideal structure with PML, </a:t>
            </a:r>
            <a:r>
              <a:rPr lang="en-US" dirty="0" err="1" smtClean="0"/>
              <a:t>gdfidl</a:t>
            </a:r>
            <a:endParaRPr lang="en-GB" dirty="0"/>
          </a:p>
        </p:txBody>
      </p:sp>
      <p:sp>
        <p:nvSpPr>
          <p:cNvPr id="4" name="Slide Number Placeholder 3"/>
          <p:cNvSpPr>
            <a:spLocks noGrp="1"/>
          </p:cNvSpPr>
          <p:nvPr>
            <p:ph type="sldNum" sz="quarter" idx="11"/>
          </p:nvPr>
        </p:nvSpPr>
        <p:spPr/>
        <p:txBody>
          <a:bodyPr/>
          <a:lstStyle/>
          <a:p>
            <a:r>
              <a:rPr lang="fr-FR" smtClean="0"/>
              <a:t>Page </a:t>
            </a:r>
            <a:fld id="{733122C9-A0B9-462F-8757-0847AD287B63}" type="slidenum">
              <a:rPr lang="fr-FR" smtClean="0"/>
              <a:pPr/>
              <a:t>7</a:t>
            </a:fld>
            <a:endParaRPr lang="fr-FR" dirty="0"/>
          </a:p>
        </p:txBody>
      </p:sp>
      <p:sp>
        <p:nvSpPr>
          <p:cNvPr id="5" name="Footer Placeholder 4"/>
          <p:cNvSpPr>
            <a:spLocks noGrp="1"/>
          </p:cNvSpPr>
          <p:nvPr>
            <p:ph type="ftr" sz="quarter" idx="12"/>
          </p:nvPr>
        </p:nvSpPr>
        <p:spPr/>
        <p:txBody>
          <a:bodyPr/>
          <a:lstStyle/>
          <a:p>
            <a:r>
              <a:rPr lang="en-US" smtClean="0"/>
              <a:t>22nd ESLS RF Meeting - SOLEIL l 8-9 November 2018 l A. D'Elia</a:t>
            </a:r>
            <a:endParaRPr lang="fr-FR" dirty="0"/>
          </a:p>
        </p:txBody>
      </p:sp>
      <p:grpSp>
        <p:nvGrpSpPr>
          <p:cNvPr id="30" name="Group 29"/>
          <p:cNvGrpSpPr/>
          <p:nvPr/>
        </p:nvGrpSpPr>
        <p:grpSpPr>
          <a:xfrm>
            <a:off x="566146" y="903448"/>
            <a:ext cx="8386022" cy="5299252"/>
            <a:chOff x="175568" y="1124744"/>
            <a:chExt cx="8386022" cy="5299252"/>
          </a:xfrm>
        </p:grpSpPr>
        <p:pic>
          <p:nvPicPr>
            <p:cNvPr id="28" name="Picture 2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568" y="1124744"/>
              <a:ext cx="8386022" cy="5299252"/>
            </a:xfrm>
            <a:prstGeom prst="rect">
              <a:avLst/>
            </a:prstGeom>
          </p:spPr>
        </p:pic>
        <p:grpSp>
          <p:nvGrpSpPr>
            <p:cNvPr id="17" name="Group 16"/>
            <p:cNvGrpSpPr/>
            <p:nvPr/>
          </p:nvGrpSpPr>
          <p:grpSpPr>
            <a:xfrm>
              <a:off x="1907704" y="1772816"/>
              <a:ext cx="3019647" cy="1714250"/>
              <a:chOff x="493047" y="1680069"/>
              <a:chExt cx="4876130" cy="2761850"/>
            </a:xfrm>
          </p:grpSpPr>
          <p:grpSp>
            <p:nvGrpSpPr>
              <p:cNvPr id="18" name="Group 17"/>
              <p:cNvGrpSpPr/>
              <p:nvPr/>
            </p:nvGrpSpPr>
            <p:grpSpPr>
              <a:xfrm>
                <a:off x="493047" y="1680069"/>
                <a:ext cx="4433074" cy="2719808"/>
                <a:chOff x="-214353" y="542886"/>
                <a:chExt cx="5114503" cy="2877323"/>
              </a:xfrm>
            </p:grpSpPr>
            <p:pic>
              <p:nvPicPr>
                <p:cNvPr id="20" name="Picture 19"/>
                <p:cNvPicPr>
                  <a:picLocks noChangeAspect="1"/>
                </p:cNvPicPr>
                <p:nvPr/>
              </p:nvPicPr>
              <p:blipFill rotWithShape="1">
                <a:blip r:embed="rId3"/>
                <a:srcRect l="8612" b="4066"/>
                <a:stretch/>
              </p:blipFill>
              <p:spPr>
                <a:xfrm>
                  <a:off x="533467" y="825398"/>
                  <a:ext cx="4366683" cy="2550336"/>
                </a:xfrm>
                <a:prstGeom prst="rect">
                  <a:avLst/>
                </a:prstGeom>
                <a:ln>
                  <a:noFill/>
                </a:ln>
              </p:spPr>
            </p:pic>
            <p:sp>
              <p:nvSpPr>
                <p:cNvPr id="21" name="TextBox 20"/>
                <p:cNvSpPr txBox="1"/>
                <p:nvPr/>
              </p:nvSpPr>
              <p:spPr>
                <a:xfrm>
                  <a:off x="-214353" y="2948087"/>
                  <a:ext cx="1031243" cy="472122"/>
                </a:xfrm>
                <a:prstGeom prst="rect">
                  <a:avLst/>
                </a:prstGeom>
                <a:noFill/>
                <a:ln>
                  <a:noFill/>
                </a:ln>
              </p:spPr>
              <p:txBody>
                <a:bodyPr wrap="square" rtlCol="0">
                  <a:spAutoFit/>
                </a:bodyPr>
                <a:lstStyle/>
                <a:p>
                  <a:r>
                    <a:rPr lang="en-US" sz="1200" dirty="0" smtClean="0"/>
                    <a:t>PML</a:t>
                  </a:r>
                  <a:endParaRPr lang="en-GB" sz="1200" dirty="0"/>
                </a:p>
              </p:txBody>
            </p:sp>
            <p:sp>
              <p:nvSpPr>
                <p:cNvPr id="22" name="TextBox 21"/>
                <p:cNvSpPr txBox="1"/>
                <p:nvPr/>
              </p:nvSpPr>
              <p:spPr>
                <a:xfrm>
                  <a:off x="2131166" y="542886"/>
                  <a:ext cx="999553" cy="472122"/>
                </a:xfrm>
                <a:prstGeom prst="rect">
                  <a:avLst/>
                </a:prstGeom>
                <a:noFill/>
                <a:ln>
                  <a:noFill/>
                </a:ln>
              </p:spPr>
              <p:txBody>
                <a:bodyPr wrap="square" rtlCol="0">
                  <a:spAutoFit/>
                </a:bodyPr>
                <a:lstStyle/>
                <a:p>
                  <a:r>
                    <a:rPr lang="en-US" sz="1200" dirty="0" smtClean="0"/>
                    <a:t>PML</a:t>
                  </a:r>
                  <a:endParaRPr lang="en-GB" sz="1200" dirty="0"/>
                </a:p>
              </p:txBody>
            </p:sp>
          </p:grpSp>
          <p:sp>
            <p:nvSpPr>
              <p:cNvPr id="19" name="TextBox 18"/>
              <p:cNvSpPr txBox="1"/>
              <p:nvPr/>
            </p:nvSpPr>
            <p:spPr>
              <a:xfrm>
                <a:off x="4463860" y="3995642"/>
                <a:ext cx="905317" cy="446277"/>
              </a:xfrm>
              <a:prstGeom prst="rect">
                <a:avLst/>
              </a:prstGeom>
              <a:noFill/>
              <a:ln>
                <a:noFill/>
              </a:ln>
            </p:spPr>
            <p:txBody>
              <a:bodyPr wrap="square" rtlCol="0">
                <a:spAutoFit/>
              </a:bodyPr>
              <a:lstStyle/>
              <a:p>
                <a:r>
                  <a:rPr lang="en-US" sz="1200" dirty="0" smtClean="0"/>
                  <a:t>PML</a:t>
                </a:r>
                <a:endParaRPr lang="en-GB" sz="1200" dirty="0"/>
              </a:p>
            </p:txBody>
          </p:sp>
        </p:grpSp>
      </p:grpSp>
    </p:spTree>
    <p:extLst>
      <p:ext uri="{BB962C8B-B14F-4D97-AF65-F5344CB8AC3E}">
        <p14:creationId xmlns:p14="http://schemas.microsoft.com/office/powerpoint/2010/main" val="414174095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Power flow through the coupling sections: </a:t>
            </a:r>
            <a:r>
              <a:rPr lang="en-US" dirty="0" err="1" smtClean="0"/>
              <a:t>gdfidl</a:t>
            </a:r>
            <a:endParaRPr lang="en-GB" dirty="0"/>
          </a:p>
        </p:txBody>
      </p:sp>
      <p:sp>
        <p:nvSpPr>
          <p:cNvPr id="4" name="Slide Number Placeholder 3"/>
          <p:cNvSpPr>
            <a:spLocks noGrp="1"/>
          </p:cNvSpPr>
          <p:nvPr>
            <p:ph type="sldNum" sz="quarter" idx="11"/>
          </p:nvPr>
        </p:nvSpPr>
        <p:spPr/>
        <p:txBody>
          <a:bodyPr/>
          <a:lstStyle/>
          <a:p>
            <a:r>
              <a:rPr lang="fr-FR" smtClean="0"/>
              <a:t>Page </a:t>
            </a:r>
            <a:fld id="{733122C9-A0B9-462F-8757-0847AD287B63}" type="slidenum">
              <a:rPr lang="fr-FR" smtClean="0"/>
              <a:pPr/>
              <a:t>8</a:t>
            </a:fld>
            <a:endParaRPr lang="fr-FR" dirty="0"/>
          </a:p>
        </p:txBody>
      </p:sp>
      <p:sp>
        <p:nvSpPr>
          <p:cNvPr id="5" name="Footer Placeholder 4"/>
          <p:cNvSpPr>
            <a:spLocks noGrp="1"/>
          </p:cNvSpPr>
          <p:nvPr>
            <p:ph type="ftr" sz="quarter" idx="12"/>
          </p:nvPr>
        </p:nvSpPr>
        <p:spPr/>
        <p:txBody>
          <a:bodyPr/>
          <a:lstStyle/>
          <a:p>
            <a:r>
              <a:rPr lang="en-US" smtClean="0"/>
              <a:t>22nd ESLS RF Meeting - SOLEIL l 8-9 November 2018 l A. D'Elia</a:t>
            </a:r>
            <a:endParaRPr lang="fr-FR" dirty="0"/>
          </a:p>
        </p:txBody>
      </p:sp>
      <p:grpSp>
        <p:nvGrpSpPr>
          <p:cNvPr id="6" name="Group 5"/>
          <p:cNvGrpSpPr/>
          <p:nvPr/>
        </p:nvGrpSpPr>
        <p:grpSpPr>
          <a:xfrm>
            <a:off x="2952" y="1393429"/>
            <a:ext cx="6585272" cy="4123803"/>
            <a:chOff x="2987824" y="2427936"/>
            <a:chExt cx="5881856" cy="3716832"/>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87824" y="2427936"/>
              <a:ext cx="5881856" cy="3716832"/>
            </a:xfrm>
            <a:prstGeom prst="rect">
              <a:avLst/>
            </a:prstGeom>
          </p:spPr>
        </p:pic>
        <p:grpSp>
          <p:nvGrpSpPr>
            <p:cNvPr id="17" name="Group 16"/>
            <p:cNvGrpSpPr/>
            <p:nvPr/>
          </p:nvGrpSpPr>
          <p:grpSpPr>
            <a:xfrm>
              <a:off x="6300192" y="3068960"/>
              <a:ext cx="2078501" cy="1368152"/>
              <a:chOff x="590824" y="1641567"/>
              <a:chExt cx="4489525" cy="3237703"/>
            </a:xfrm>
          </p:grpSpPr>
          <p:grpSp>
            <p:nvGrpSpPr>
              <p:cNvPr id="18" name="Group 17"/>
              <p:cNvGrpSpPr/>
              <p:nvPr/>
            </p:nvGrpSpPr>
            <p:grpSpPr>
              <a:xfrm>
                <a:off x="590824" y="1641567"/>
                <a:ext cx="4004650" cy="3237703"/>
                <a:chOff x="-101545" y="502155"/>
                <a:chExt cx="4620222" cy="3425209"/>
              </a:xfrm>
            </p:grpSpPr>
            <p:pic>
              <p:nvPicPr>
                <p:cNvPr id="20" name="Picture 19"/>
                <p:cNvPicPr>
                  <a:picLocks noChangeAspect="1"/>
                </p:cNvPicPr>
                <p:nvPr/>
              </p:nvPicPr>
              <p:blipFill rotWithShape="1">
                <a:blip r:embed="rId3"/>
                <a:srcRect l="8612" b="4066"/>
                <a:stretch/>
              </p:blipFill>
              <p:spPr>
                <a:xfrm>
                  <a:off x="400481" y="884273"/>
                  <a:ext cx="4118196" cy="2550334"/>
                </a:xfrm>
                <a:prstGeom prst="rect">
                  <a:avLst/>
                </a:prstGeom>
              </p:spPr>
            </p:pic>
            <p:sp>
              <p:nvSpPr>
                <p:cNvPr id="21" name="TextBox 20"/>
                <p:cNvSpPr txBox="1"/>
                <p:nvPr/>
              </p:nvSpPr>
              <p:spPr>
                <a:xfrm>
                  <a:off x="-101545" y="3397215"/>
                  <a:ext cx="1910262" cy="530149"/>
                </a:xfrm>
                <a:prstGeom prst="rect">
                  <a:avLst/>
                </a:prstGeom>
                <a:noFill/>
              </p:spPr>
              <p:txBody>
                <a:bodyPr wrap="none" rtlCol="0">
                  <a:spAutoFit/>
                </a:bodyPr>
                <a:lstStyle/>
                <a:p>
                  <a:r>
                    <a:rPr lang="en-US" sz="1000" dirty="0" smtClean="0"/>
                    <a:t>Port X low</a:t>
                  </a:r>
                  <a:endParaRPr lang="en-GB" sz="1000" dirty="0"/>
                </a:p>
              </p:txBody>
            </p:sp>
            <p:sp>
              <p:nvSpPr>
                <p:cNvPr id="22" name="TextBox 21"/>
                <p:cNvSpPr txBox="1"/>
                <p:nvPr/>
              </p:nvSpPr>
              <p:spPr>
                <a:xfrm>
                  <a:off x="1606490" y="502155"/>
                  <a:ext cx="1343014" cy="530149"/>
                </a:xfrm>
                <a:prstGeom prst="rect">
                  <a:avLst/>
                </a:prstGeom>
                <a:noFill/>
              </p:spPr>
              <p:txBody>
                <a:bodyPr wrap="none" rtlCol="0">
                  <a:spAutoFit/>
                </a:bodyPr>
                <a:lstStyle/>
                <a:p>
                  <a:r>
                    <a:rPr lang="en-US" sz="1000" dirty="0" smtClean="0"/>
                    <a:t>Port Y</a:t>
                  </a:r>
                  <a:endParaRPr lang="en-GB" sz="1000" dirty="0"/>
                </a:p>
              </p:txBody>
            </p:sp>
          </p:grpSp>
          <p:sp>
            <p:nvSpPr>
              <p:cNvPr id="19" name="TextBox 18"/>
              <p:cNvSpPr txBox="1"/>
              <p:nvPr/>
            </p:nvSpPr>
            <p:spPr>
              <a:xfrm>
                <a:off x="3320726" y="4378141"/>
                <a:ext cx="1759623" cy="501127"/>
              </a:xfrm>
              <a:prstGeom prst="rect">
                <a:avLst/>
              </a:prstGeom>
              <a:noFill/>
            </p:spPr>
            <p:txBody>
              <a:bodyPr wrap="none" rtlCol="0">
                <a:spAutoFit/>
              </a:bodyPr>
              <a:lstStyle/>
              <a:p>
                <a:r>
                  <a:rPr lang="en-US" sz="1000" dirty="0" smtClean="0"/>
                  <a:t>Port X high</a:t>
                </a:r>
                <a:endParaRPr lang="en-GB" sz="1000" dirty="0"/>
              </a:p>
            </p:txBody>
          </p:sp>
        </p:grpSp>
      </p:gr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84718" y="1220929"/>
            <a:ext cx="3131261" cy="1978691"/>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40661" y="3669091"/>
            <a:ext cx="3103340" cy="1961047"/>
          </a:xfrm>
          <a:prstGeom prst="rect">
            <a:avLst/>
          </a:prstGeom>
        </p:spPr>
      </p:pic>
    </p:spTree>
    <p:extLst>
      <p:ext uri="{BB962C8B-B14F-4D97-AF65-F5344CB8AC3E}">
        <p14:creationId xmlns:p14="http://schemas.microsoft.com/office/powerpoint/2010/main" val="218934444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Power flow through the coupling sections: </a:t>
            </a:r>
            <a:r>
              <a:rPr lang="en-US" dirty="0" smtClean="0"/>
              <a:t>measurements vs </a:t>
            </a:r>
            <a:r>
              <a:rPr lang="en-US" dirty="0" err="1" smtClean="0"/>
              <a:t>gdfidl</a:t>
            </a:r>
            <a:endParaRPr lang="en-GB" dirty="0"/>
          </a:p>
        </p:txBody>
      </p:sp>
      <p:sp>
        <p:nvSpPr>
          <p:cNvPr id="3" name="Content Placeholder 2"/>
          <p:cNvSpPr>
            <a:spLocks noGrp="1"/>
          </p:cNvSpPr>
          <p:nvPr>
            <p:ph idx="1"/>
          </p:nvPr>
        </p:nvSpPr>
        <p:spPr>
          <a:xfrm>
            <a:off x="593071" y="1166940"/>
            <a:ext cx="8236800" cy="648072"/>
          </a:xfrm>
        </p:spPr>
        <p:txBody>
          <a:bodyPr/>
          <a:lstStyle/>
          <a:p>
            <a:r>
              <a:rPr lang="en-US" b="0" dirty="0">
                <a:solidFill>
                  <a:schemeClr val="tx2"/>
                </a:solidFill>
              </a:rPr>
              <a:t>In May 2016, a measurement of the power </a:t>
            </a:r>
            <a:r>
              <a:rPr lang="en-US" b="0" dirty="0" smtClean="0">
                <a:solidFill>
                  <a:schemeClr val="tx2"/>
                </a:solidFill>
              </a:rPr>
              <a:t>flow</a:t>
            </a:r>
            <a:r>
              <a:rPr lang="en-US" b="0" dirty="0">
                <a:solidFill>
                  <a:schemeClr val="tx2"/>
                </a:solidFill>
              </a:rPr>
              <a:t>, through the HOM dampers on the </a:t>
            </a:r>
            <a:r>
              <a:rPr lang="en-US" b="0" dirty="0" smtClean="0">
                <a:solidFill>
                  <a:schemeClr val="tx2"/>
                </a:solidFill>
              </a:rPr>
              <a:t>cavity 23-2</a:t>
            </a:r>
            <a:r>
              <a:rPr lang="en-US" b="0" dirty="0">
                <a:solidFill>
                  <a:schemeClr val="tx2"/>
                </a:solidFill>
              </a:rPr>
              <a:t>, has been planned and performed during a run in 16 bunches</a:t>
            </a:r>
            <a:r>
              <a:rPr lang="en-US" b="0" dirty="0" smtClean="0">
                <a:solidFill>
                  <a:schemeClr val="tx2"/>
                </a:solidFill>
              </a:rPr>
              <a:t>.</a:t>
            </a:r>
            <a:endParaRPr lang="en-GB" dirty="0">
              <a:solidFill>
                <a:schemeClr val="tx2"/>
              </a:solidFill>
            </a:endParaRPr>
          </a:p>
        </p:txBody>
      </p:sp>
      <p:sp>
        <p:nvSpPr>
          <p:cNvPr id="4" name="Slide Number Placeholder 3"/>
          <p:cNvSpPr>
            <a:spLocks noGrp="1"/>
          </p:cNvSpPr>
          <p:nvPr>
            <p:ph type="sldNum" sz="quarter" idx="11"/>
          </p:nvPr>
        </p:nvSpPr>
        <p:spPr/>
        <p:txBody>
          <a:bodyPr/>
          <a:lstStyle/>
          <a:p>
            <a:r>
              <a:rPr lang="fr-FR" smtClean="0"/>
              <a:t>Page </a:t>
            </a:r>
            <a:fld id="{733122C9-A0B9-462F-8757-0847AD287B63}" type="slidenum">
              <a:rPr lang="fr-FR" smtClean="0"/>
              <a:pPr/>
              <a:t>9</a:t>
            </a:fld>
            <a:endParaRPr lang="fr-FR" dirty="0"/>
          </a:p>
        </p:txBody>
      </p:sp>
      <p:sp>
        <p:nvSpPr>
          <p:cNvPr id="5" name="Footer Placeholder 4"/>
          <p:cNvSpPr>
            <a:spLocks noGrp="1"/>
          </p:cNvSpPr>
          <p:nvPr>
            <p:ph type="ftr" sz="quarter" idx="12"/>
          </p:nvPr>
        </p:nvSpPr>
        <p:spPr/>
        <p:txBody>
          <a:bodyPr/>
          <a:lstStyle/>
          <a:p>
            <a:r>
              <a:rPr lang="en-US" smtClean="0"/>
              <a:t>22nd ESLS RF Meeting - SOLEIL l 8-9 November 2018 l A. D'Elia</a:t>
            </a:r>
            <a:endParaRPr lang="fr-FR" dirty="0"/>
          </a:p>
        </p:txBody>
      </p:sp>
      <p:pic>
        <p:nvPicPr>
          <p:cNvPr id="6" name="Picture 5"/>
          <p:cNvPicPr>
            <a:picLocks noChangeAspect="1"/>
          </p:cNvPicPr>
          <p:nvPr/>
        </p:nvPicPr>
        <p:blipFill>
          <a:blip r:embed="rId2"/>
          <a:stretch>
            <a:fillRect/>
          </a:stretch>
        </p:blipFill>
        <p:spPr>
          <a:xfrm>
            <a:off x="697443" y="2190053"/>
            <a:ext cx="7740352" cy="1325766"/>
          </a:xfrm>
          <a:prstGeom prst="rect">
            <a:avLst/>
          </a:prstGeom>
        </p:spPr>
      </p:pic>
      <p:sp>
        <p:nvSpPr>
          <p:cNvPr id="7" name="Rectangle 6"/>
          <p:cNvSpPr/>
          <p:nvPr/>
        </p:nvSpPr>
        <p:spPr>
          <a:xfrm>
            <a:off x="593071" y="4077072"/>
            <a:ext cx="8136904" cy="2031325"/>
          </a:xfrm>
          <a:prstGeom prst="rect">
            <a:avLst/>
          </a:prstGeom>
        </p:spPr>
        <p:txBody>
          <a:bodyPr wrap="square">
            <a:spAutoFit/>
          </a:bodyPr>
          <a:lstStyle/>
          <a:p>
            <a:r>
              <a:rPr lang="en-US" sz="1400" b="1" dirty="0" smtClean="0">
                <a:solidFill>
                  <a:schemeClr val="tx2"/>
                </a:solidFill>
                <a:latin typeface="CMR12"/>
              </a:rPr>
              <a:t>Some remarks:</a:t>
            </a:r>
          </a:p>
          <a:p>
            <a:r>
              <a:rPr lang="en-US" sz="1400" dirty="0" smtClean="0">
                <a:solidFill>
                  <a:schemeClr val="tx2"/>
                </a:solidFill>
                <a:latin typeface="CMR12"/>
              </a:rPr>
              <a:t>The </a:t>
            </a:r>
            <a:r>
              <a:rPr lang="en-US" sz="1400" dirty="0">
                <a:solidFill>
                  <a:schemeClr val="tx2"/>
                </a:solidFill>
                <a:latin typeface="CMR12"/>
              </a:rPr>
              <a:t>power in </a:t>
            </a:r>
            <a:r>
              <a:rPr lang="en-US" sz="1400" dirty="0" err="1" smtClean="0">
                <a:solidFill>
                  <a:schemeClr val="tx2"/>
                </a:solidFill>
                <a:latin typeface="CMR12"/>
              </a:rPr>
              <a:t>GdfidL</a:t>
            </a:r>
            <a:r>
              <a:rPr lang="en-US" sz="1400" dirty="0" smtClean="0">
                <a:solidFill>
                  <a:schemeClr val="tx2"/>
                </a:solidFill>
                <a:latin typeface="CMR12"/>
              </a:rPr>
              <a:t> </a:t>
            </a:r>
            <a:r>
              <a:rPr lang="en-US" sz="1400" dirty="0">
                <a:solidFill>
                  <a:schemeClr val="tx2"/>
                </a:solidFill>
                <a:latin typeface="CMR12"/>
              </a:rPr>
              <a:t>is a power per bunch per cavity, this means that, to compare </a:t>
            </a:r>
            <a:r>
              <a:rPr lang="en-US" sz="1400" dirty="0" smtClean="0">
                <a:solidFill>
                  <a:schemeClr val="tx2"/>
                </a:solidFill>
                <a:latin typeface="CMR12"/>
              </a:rPr>
              <a:t>the results</a:t>
            </a:r>
            <a:r>
              <a:rPr lang="en-US" sz="1400" dirty="0">
                <a:solidFill>
                  <a:schemeClr val="tx2"/>
                </a:solidFill>
                <a:latin typeface="CMR12"/>
              </a:rPr>
              <a:t>, also </a:t>
            </a:r>
            <a:r>
              <a:rPr lang="en-US" sz="1400" dirty="0" smtClean="0">
                <a:solidFill>
                  <a:schemeClr val="tx2"/>
                </a:solidFill>
                <a:latin typeface="CMMI12"/>
              </a:rPr>
              <a:t>the measured beam power </a:t>
            </a:r>
            <a:r>
              <a:rPr lang="en-US" sz="1400" dirty="0" smtClean="0">
                <a:solidFill>
                  <a:schemeClr val="tx2"/>
                </a:solidFill>
                <a:latin typeface="CMR12"/>
              </a:rPr>
              <a:t>must </a:t>
            </a:r>
            <a:r>
              <a:rPr lang="en-US" sz="1400" dirty="0">
                <a:solidFill>
                  <a:schemeClr val="tx2"/>
                </a:solidFill>
                <a:latin typeface="CMR12"/>
              </a:rPr>
              <a:t>be scaled per bunch and per cavity. Scaling the power per </a:t>
            </a:r>
            <a:r>
              <a:rPr lang="en-US" sz="1400" dirty="0" smtClean="0">
                <a:solidFill>
                  <a:schemeClr val="tx2"/>
                </a:solidFill>
                <a:latin typeface="CMR12"/>
              </a:rPr>
              <a:t>bunch is </a:t>
            </a:r>
            <a:r>
              <a:rPr lang="en-US" sz="1400" dirty="0">
                <a:solidFill>
                  <a:schemeClr val="tx2"/>
                </a:solidFill>
                <a:latin typeface="CMR12"/>
              </a:rPr>
              <a:t>trivial, scaling the power per cavity is less trivial as the storage ring install </a:t>
            </a:r>
            <a:r>
              <a:rPr lang="en-US" sz="1400" dirty="0" smtClean="0">
                <a:solidFill>
                  <a:schemeClr val="tx2"/>
                </a:solidFill>
                <a:latin typeface="CMR12"/>
              </a:rPr>
              <a:t>5 X 5-cell cavities </a:t>
            </a:r>
            <a:r>
              <a:rPr lang="en-US" sz="1400" dirty="0">
                <a:solidFill>
                  <a:schemeClr val="tx2"/>
                </a:solidFill>
                <a:latin typeface="CMR12"/>
              </a:rPr>
              <a:t>and </a:t>
            </a:r>
            <a:r>
              <a:rPr lang="en-US" sz="1400" dirty="0" smtClean="0">
                <a:solidFill>
                  <a:schemeClr val="tx2"/>
                </a:solidFill>
                <a:latin typeface="CMR12"/>
              </a:rPr>
              <a:t>2 </a:t>
            </a:r>
            <a:r>
              <a:rPr lang="en-US" sz="1400" dirty="0" err="1" smtClean="0">
                <a:solidFill>
                  <a:schemeClr val="tx2"/>
                </a:solidFill>
                <a:latin typeface="CMR12"/>
              </a:rPr>
              <a:t>Monocell</a:t>
            </a:r>
            <a:r>
              <a:rPr lang="en-US" sz="1400" dirty="0" smtClean="0">
                <a:solidFill>
                  <a:schemeClr val="tx2"/>
                </a:solidFill>
                <a:latin typeface="CMR12"/>
              </a:rPr>
              <a:t> </a:t>
            </a:r>
            <a:r>
              <a:rPr lang="en-US" sz="1400" dirty="0">
                <a:solidFill>
                  <a:schemeClr val="tx2"/>
                </a:solidFill>
                <a:latin typeface="CMR12"/>
              </a:rPr>
              <a:t>cavities. For the sake of the simplicity, each 5-cell cavity </a:t>
            </a:r>
            <a:r>
              <a:rPr lang="en-US" sz="1400" dirty="0" smtClean="0">
                <a:solidFill>
                  <a:schemeClr val="tx2"/>
                </a:solidFill>
                <a:latin typeface="CMR12"/>
              </a:rPr>
              <a:t>has been </a:t>
            </a:r>
            <a:r>
              <a:rPr lang="en-US" sz="1400" dirty="0">
                <a:solidFill>
                  <a:schemeClr val="tx2"/>
                </a:solidFill>
                <a:latin typeface="CMR12"/>
              </a:rPr>
              <a:t>considered </a:t>
            </a:r>
            <a:r>
              <a:rPr lang="en-US" sz="1400" dirty="0" smtClean="0">
                <a:solidFill>
                  <a:schemeClr val="tx2"/>
                </a:solidFill>
                <a:latin typeface="CMR12"/>
              </a:rPr>
              <a:t>equivalent </a:t>
            </a:r>
            <a:r>
              <a:rPr lang="en-US" sz="1400" dirty="0">
                <a:solidFill>
                  <a:schemeClr val="tx2"/>
                </a:solidFill>
                <a:latin typeface="CMR12"/>
              </a:rPr>
              <a:t>to </a:t>
            </a:r>
            <a:r>
              <a:rPr lang="en-US" sz="1400" dirty="0" smtClean="0">
                <a:solidFill>
                  <a:schemeClr val="tx2"/>
                </a:solidFill>
                <a:latin typeface="CMR12"/>
              </a:rPr>
              <a:t>5 </a:t>
            </a:r>
            <a:r>
              <a:rPr lang="en-US" sz="1400" dirty="0" err="1">
                <a:solidFill>
                  <a:schemeClr val="tx2"/>
                </a:solidFill>
                <a:latin typeface="CMR12"/>
              </a:rPr>
              <a:t>Monocell</a:t>
            </a:r>
            <a:r>
              <a:rPr lang="en-US" sz="1400" dirty="0">
                <a:solidFill>
                  <a:schemeClr val="tx2"/>
                </a:solidFill>
                <a:latin typeface="CMR12"/>
              </a:rPr>
              <a:t> </a:t>
            </a:r>
            <a:r>
              <a:rPr lang="en-US" sz="1400" dirty="0" smtClean="0">
                <a:solidFill>
                  <a:schemeClr val="tx2"/>
                </a:solidFill>
                <a:latin typeface="CMR12"/>
              </a:rPr>
              <a:t>cavities. </a:t>
            </a:r>
          </a:p>
          <a:p>
            <a:r>
              <a:rPr lang="en-US" sz="1400" dirty="0" smtClean="0">
                <a:solidFill>
                  <a:schemeClr val="tx2"/>
                </a:solidFill>
                <a:latin typeface="CMR12"/>
              </a:rPr>
              <a:t>Furthermore t</a:t>
            </a:r>
            <a:r>
              <a:rPr lang="en-US" sz="1400" dirty="0" smtClean="0">
                <a:solidFill>
                  <a:schemeClr val="tx2"/>
                </a:solidFill>
              </a:rPr>
              <a:t>he </a:t>
            </a:r>
            <a:r>
              <a:rPr lang="en-US" sz="1400" dirty="0">
                <a:solidFill>
                  <a:schemeClr val="tx2"/>
                </a:solidFill>
              </a:rPr>
              <a:t>water </a:t>
            </a:r>
            <a:r>
              <a:rPr lang="en-US" sz="1400" dirty="0" smtClean="0">
                <a:solidFill>
                  <a:schemeClr val="tx2"/>
                </a:solidFill>
              </a:rPr>
              <a:t>flow </a:t>
            </a:r>
            <a:r>
              <a:rPr lang="en-US" sz="1400" dirty="0">
                <a:solidFill>
                  <a:schemeClr val="tx2"/>
                </a:solidFill>
              </a:rPr>
              <a:t>rate must be strongly reduced to measure decent temperature variations from input </a:t>
            </a:r>
            <a:r>
              <a:rPr lang="en-US" sz="1400" dirty="0" smtClean="0">
                <a:solidFill>
                  <a:schemeClr val="tx2"/>
                </a:solidFill>
              </a:rPr>
              <a:t>to output </a:t>
            </a:r>
            <a:r>
              <a:rPr lang="en-US" sz="1400" dirty="0">
                <a:solidFill>
                  <a:schemeClr val="tx2"/>
                </a:solidFill>
              </a:rPr>
              <a:t>(&lt;1degC); dealing with these small quantities induces </a:t>
            </a:r>
            <a:r>
              <a:rPr lang="en-US" sz="1400" dirty="0" smtClean="0">
                <a:solidFill>
                  <a:schemeClr val="tx2"/>
                </a:solidFill>
              </a:rPr>
              <a:t>an uncertainty </a:t>
            </a:r>
            <a:r>
              <a:rPr lang="en-US" sz="1400" dirty="0">
                <a:solidFill>
                  <a:schemeClr val="tx2"/>
                </a:solidFill>
              </a:rPr>
              <a:t>in the </a:t>
            </a:r>
            <a:r>
              <a:rPr lang="en-US" sz="1400" dirty="0" smtClean="0">
                <a:solidFill>
                  <a:schemeClr val="tx2"/>
                </a:solidFill>
              </a:rPr>
              <a:t>measurements, estimated </a:t>
            </a:r>
            <a:r>
              <a:rPr lang="en-US" sz="1400" dirty="0">
                <a:solidFill>
                  <a:schemeClr val="tx2"/>
                </a:solidFill>
              </a:rPr>
              <a:t>to be around 10</a:t>
            </a:r>
            <a:r>
              <a:rPr lang="en-US" sz="1400" dirty="0" smtClean="0">
                <a:solidFill>
                  <a:schemeClr val="tx2"/>
                </a:solidFill>
              </a:rPr>
              <a:t>%.</a:t>
            </a:r>
            <a:endParaRPr lang="en-GB" sz="1400" dirty="0">
              <a:solidFill>
                <a:schemeClr val="tx2"/>
              </a:solidFill>
            </a:endParaRPr>
          </a:p>
        </p:txBody>
      </p:sp>
    </p:spTree>
    <p:extLst>
      <p:ext uri="{BB962C8B-B14F-4D97-AF65-F5344CB8AC3E}">
        <p14:creationId xmlns:p14="http://schemas.microsoft.com/office/powerpoint/2010/main" val="83853730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ESRF-default">
  <a:themeElements>
    <a:clrScheme name="ESRF-LightBlue">
      <a:dk1>
        <a:sysClr val="windowText" lastClr="000000"/>
      </a:dk1>
      <a:lt1>
        <a:sysClr val="window" lastClr="FFFFFF"/>
      </a:lt1>
      <a:dk2>
        <a:srgbClr val="132577"/>
      </a:dk2>
      <a:lt2>
        <a:srgbClr val="51A026"/>
      </a:lt2>
      <a:accent1>
        <a:srgbClr val="132577"/>
      </a:accent1>
      <a:accent2>
        <a:srgbClr val="ED7703"/>
      </a:accent2>
      <a:accent3>
        <a:srgbClr val="F4A300"/>
      </a:accent3>
      <a:accent4>
        <a:srgbClr val="FFDD00"/>
      </a:accent4>
      <a:accent5>
        <a:srgbClr val="AF007C"/>
      </a:accent5>
      <a:accent6>
        <a:srgbClr val="0098D4"/>
      </a:accent6>
      <a:hlink>
        <a:srgbClr val="000000"/>
      </a:hlink>
      <a:folHlink>
        <a:srgbClr val="000000"/>
      </a:folHlink>
    </a:clrScheme>
    <a:fontScheme name="Solocal_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Blank.potx" id="{67C11CAC-9023-4D7C-A201-0E73168C1C5C}" vid="{657381B9-D2A2-47F3-8C63-832BC4565506}"/>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Blank</Template>
  <TotalTime>74682</TotalTime>
  <Words>1642</Words>
  <Application>Microsoft Office PowerPoint</Application>
  <PresentationFormat>On-screen Show (4:3)</PresentationFormat>
  <Paragraphs>180</Paragraphs>
  <Slides>30</Slides>
  <Notes>6</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30</vt:i4>
      </vt:variant>
    </vt:vector>
  </HeadingPairs>
  <TitlesOfParts>
    <vt:vector size="40" baseType="lpstr">
      <vt:lpstr>Arial Unicode MS</vt:lpstr>
      <vt:lpstr>Arial</vt:lpstr>
      <vt:lpstr>Calibri</vt:lpstr>
      <vt:lpstr>CMMI12</vt:lpstr>
      <vt:lpstr>CMR12</vt:lpstr>
      <vt:lpstr>ITCOfficinaSans LT Book</vt:lpstr>
      <vt:lpstr>Times New Roman</vt:lpstr>
      <vt:lpstr>Wingdings</vt:lpstr>
      <vt:lpstr>ESRF-default</vt:lpstr>
      <vt:lpstr>MathType 6.0 Equation</vt:lpstr>
      <vt:lpstr>22nd – ESLS RF Meeting - soleil</vt:lpstr>
      <vt:lpstr>contents</vt:lpstr>
      <vt:lpstr>motivations</vt:lpstr>
      <vt:lpstr>Possible Consequences of falling tiles </vt:lpstr>
      <vt:lpstr>HOM absorbers – the new design</vt:lpstr>
      <vt:lpstr>contents</vt:lpstr>
      <vt:lpstr>Longitudinal impedance: ideal structure with PML, gdfidl</vt:lpstr>
      <vt:lpstr>Power flow through the coupling sections: gdfidl</vt:lpstr>
      <vt:lpstr>Power flow through the coupling sections: measurements vs gdfidl</vt:lpstr>
      <vt:lpstr>Full structure Simulations</vt:lpstr>
      <vt:lpstr>Reconstructed wakepotential using HFSS</vt:lpstr>
      <vt:lpstr>FFT: Reconstructed Impedance using HFSS </vt:lpstr>
      <vt:lpstr>Removal of the small damper</vt:lpstr>
      <vt:lpstr>Removal of the small damper: no coupling sections</vt:lpstr>
      <vt:lpstr>Looking at the fields: all dampers</vt:lpstr>
      <vt:lpstr>Looking at the fields: no small damper</vt:lpstr>
      <vt:lpstr>Removal of the small damper: ion pump</vt:lpstr>
      <vt:lpstr>Again the fields: with and without the ion pump</vt:lpstr>
      <vt:lpstr>Removal of the small damper: ion pump + tuner</vt:lpstr>
      <vt:lpstr>contents</vt:lpstr>
      <vt:lpstr>Transverse plane: all dampers</vt:lpstr>
      <vt:lpstr>Transverse plane: no small damper</vt:lpstr>
      <vt:lpstr>Transverse plane: no small damper + tuner</vt:lpstr>
      <vt:lpstr>Conclusion: the small damper will not be installed</vt:lpstr>
      <vt:lpstr>Thanks for your attention!!!</vt:lpstr>
      <vt:lpstr>Additional slides</vt:lpstr>
      <vt:lpstr>Hom absorbers – Ultrasonic tests of ferrite brazing at the “Institut de Soudure” (IS)</vt:lpstr>
      <vt:lpstr>Hom absorbers – Microscopic cut analysis at the IS</vt:lpstr>
      <vt:lpstr>Ageing tests</vt:lpstr>
      <vt:lpstr>Deeper analysis: 0-padding</vt:lpstr>
    </vt:vector>
  </TitlesOfParts>
  <Company>ESRF</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D'ELIA Alessandro</dc:creator>
  <cp:lastModifiedBy>D'ELIA Alessandro</cp:lastModifiedBy>
  <cp:revision>517</cp:revision>
  <dcterms:created xsi:type="dcterms:W3CDTF">2015-01-19T13:36:50Z</dcterms:created>
  <dcterms:modified xsi:type="dcterms:W3CDTF">2018-11-07T09:07:24Z</dcterms:modified>
</cp:coreProperties>
</file>