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2" r:id="rId3"/>
    <p:sldId id="268" r:id="rId4"/>
    <p:sldId id="270" r:id="rId5"/>
    <p:sldId id="269" r:id="rId6"/>
    <p:sldId id="259" r:id="rId7"/>
    <p:sldId id="266" r:id="rId8"/>
    <p:sldId id="267" r:id="rId9"/>
    <p:sldId id="263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702" y="1124744"/>
            <a:ext cx="5707546" cy="3967760"/>
          </a:xfrm>
          <a:gradFill flip="none" rotWithShape="1"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j-lt"/>
              </a:defRPr>
            </a:lvl1pPr>
          </a:lstStyle>
          <a:p>
            <a:r>
              <a:rPr lang="en-US" dirty="0" smtClean="0"/>
              <a:t>POSTER 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REFERENCE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799343" y="6320316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Accelerator</a:t>
            </a:r>
            <a:b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Large Experimental Physics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7406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1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10/5/2019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>
                <a:solidFill>
                  <a:srgbClr val="545255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5452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calepcs2019.bnl.gov/img/BB-header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3999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C292858B-0F2E-4BA2-9CDC-5AFB3A48EF5E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fld id="{9082D9EA-D590-4770-822C-F3C47D17B7B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8" name="Picture 4" descr="https://icalepcs2019.bnl.gov/img/BB-header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calepcs2019.bnl.gov/img/ICALEPCS_LOGO_white_final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005"/>
            <a:ext cx="25478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856984" cy="396776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Metrology</a:t>
            </a:r>
            <a:r>
              <a:rPr lang="fr-FR" sz="3600" dirty="0" smtClean="0"/>
              <a:t> in High-</a:t>
            </a:r>
            <a:r>
              <a:rPr lang="fr-FR" sz="3600" dirty="0" err="1" smtClean="0"/>
              <a:t>precision</a:t>
            </a:r>
            <a:r>
              <a:rPr lang="fr-FR" sz="3600" dirty="0" smtClean="0"/>
              <a:t> </a:t>
            </a:r>
            <a:r>
              <a:rPr lang="fr-FR" sz="3600" dirty="0" err="1" smtClean="0"/>
              <a:t>Systems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6901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656657"/>
            <a:ext cx="3240360" cy="3240360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4" b="6373"/>
          <a:stretch/>
        </p:blipFill>
        <p:spPr>
          <a:xfrm>
            <a:off x="3069513" y="2743563"/>
            <a:ext cx="2895337" cy="2880281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8011" y="1749672"/>
            <a:ext cx="8836477" cy="3263504"/>
          </a:xfrm>
        </p:spPr>
        <p:txBody>
          <a:bodyPr>
            <a:noAutofit/>
          </a:bodyPr>
          <a:lstStyle/>
          <a:p>
            <a:r>
              <a:rPr lang="en-US" dirty="0"/>
              <a:t>Trajectory errors </a:t>
            </a:r>
            <a:r>
              <a:rPr lang="en-US" dirty="0" smtClean="0"/>
              <a:t>during 360° sample rotation scan</a:t>
            </a:r>
            <a:endParaRPr lang="en-US" dirty="0"/>
          </a:p>
        </p:txBody>
      </p:sp>
      <p:sp>
        <p:nvSpPr>
          <p:cNvPr id="10" name="TextBox 2"/>
          <p:cNvSpPr txBox="1"/>
          <p:nvPr/>
        </p:nvSpPr>
        <p:spPr>
          <a:xfrm>
            <a:off x="539552" y="2060848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sv-SE" sz="1400" b="1" dirty="0" smtClean="0">
                <a:latin typeface="+mj-lt"/>
              </a:rPr>
              <a:t>Encoder feedback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XY-feedforward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no interferometer feedback</a:t>
            </a:r>
          </a:p>
        </p:txBody>
      </p:sp>
      <p:pic>
        <p:nvPicPr>
          <p:cNvPr id="8" name="Picture 2" descr="Relaterad bil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656657"/>
            <a:ext cx="3240360" cy="3240360"/>
          </a:xfrm>
          <a:prstGeom prst="rect">
            <a:avLst/>
          </a:prstGeom>
        </p:spPr>
      </p:pic>
      <p:pic>
        <p:nvPicPr>
          <p:cNvPr id="5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6" b="6480"/>
          <a:stretch/>
        </p:blipFill>
        <p:spPr>
          <a:xfrm>
            <a:off x="3070411" y="2702289"/>
            <a:ext cx="2945377" cy="292494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011" y="1749672"/>
            <a:ext cx="8836477" cy="3263504"/>
          </a:xfrm>
        </p:spPr>
        <p:txBody>
          <a:bodyPr>
            <a:noAutofit/>
          </a:bodyPr>
          <a:lstStyle/>
          <a:p>
            <a:r>
              <a:rPr lang="en-US" dirty="0"/>
              <a:t>Trajectory errors </a:t>
            </a:r>
            <a:r>
              <a:rPr lang="en-US" dirty="0" smtClean="0"/>
              <a:t>during 360° sample rotation scan</a:t>
            </a:r>
            <a:endParaRPr 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539552" y="2041103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sv-SE" sz="1400" b="1" dirty="0" smtClean="0">
                <a:latin typeface="+mj-lt"/>
              </a:rPr>
              <a:t>Encoder feedback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XY-feedforward</a:t>
            </a:r>
            <a:r>
              <a:rPr lang="sv-SE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XY-interferometer feedback</a:t>
            </a:r>
          </a:p>
        </p:txBody>
      </p:sp>
      <p:pic>
        <p:nvPicPr>
          <p:cNvPr id="7" name="Picture 2" descr="Relaterad bil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5167" y="2420888"/>
            <a:ext cx="9138833" cy="3456384"/>
            <a:chOff x="587621" y="2780928"/>
            <a:chExt cx="8304859" cy="3140968"/>
          </a:xfrm>
        </p:grpSpPr>
        <p:pic>
          <p:nvPicPr>
            <p:cNvPr id="9" name="Picture 2" descr="C:\Users\engblom\Google Drive\ICALEPCS2017\img\conclusionXZ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21" y="2780928"/>
              <a:ext cx="3860273" cy="314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engblom\Google Drive\ICALEPCS2017\img\conclusionR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566" y="2780928"/>
              <a:ext cx="3881914" cy="314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1" y="162880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 smtClean="0"/>
              <a:t>Sample</a:t>
            </a:r>
            <a:r>
              <a:rPr lang="fr-FR" sz="3200" dirty="0" smtClean="0"/>
              <a:t> Stage </a:t>
            </a:r>
            <a:r>
              <a:rPr lang="fr-FR" sz="3200" dirty="0" err="1" smtClean="0"/>
              <a:t>Results</a:t>
            </a:r>
            <a:endParaRPr lang="fr-FR" dirty="0"/>
          </a:p>
        </p:txBody>
      </p:sp>
      <p:pic>
        <p:nvPicPr>
          <p:cNvPr id="6" name="Picture 2" descr="Relaterad bil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71408" y="1700808"/>
            <a:ext cx="8893080" cy="486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Mostly “off the shelf” metrology solutions are used</a:t>
            </a:r>
          </a:p>
          <a:p>
            <a:r>
              <a:rPr lang="en-US" dirty="0" smtClean="0"/>
              <a:t> </a:t>
            </a:r>
            <a:r>
              <a:rPr lang="en-US" dirty="0"/>
              <a:t>“Precision, Dynamics &amp; Mechatronics Team” within the Mechanical Engineering Group of the Instrumentation Division</a:t>
            </a:r>
          </a:p>
          <a:p>
            <a:r>
              <a:rPr lang="en-US" dirty="0" smtClean="0"/>
              <a:t>A </a:t>
            </a:r>
            <a:r>
              <a:rPr lang="en-US" dirty="0"/>
              <a:t>laboratory (Precision Engineering Lab) dedicated to Performance Checks on mechanical instruments - dedicated human resources and equipment.</a:t>
            </a:r>
          </a:p>
          <a:p>
            <a:pPr lvl="3">
              <a:buFontTx/>
              <a:buChar char="-"/>
            </a:pPr>
            <a:r>
              <a:rPr lang="en-US" dirty="0"/>
              <a:t>Typically: Commissioning / Acceptance of instrumentation received from </a:t>
            </a:r>
            <a:r>
              <a:rPr lang="en-US" dirty="0" smtClean="0"/>
              <a:t>subcontractors</a:t>
            </a:r>
            <a:endParaRPr lang="en-US" dirty="0"/>
          </a:p>
          <a:p>
            <a:r>
              <a:rPr lang="en-US" dirty="0"/>
              <a:t> An engineer developing advanced solution for online metrology – optical based systems. </a:t>
            </a:r>
          </a:p>
          <a:p>
            <a:pPr lvl="3">
              <a:buFontTx/>
              <a:buChar char="-"/>
            </a:pPr>
            <a:r>
              <a:rPr lang="en-US" dirty="0"/>
              <a:t>Ex: Interferometer based systems</a:t>
            </a:r>
          </a:p>
          <a:p>
            <a:pPr lvl="1"/>
            <a:endParaRPr lang="sv-SE" dirty="0" smtClean="0"/>
          </a:p>
          <a:p>
            <a:endParaRPr lang="sv-SE" dirty="0" smtClean="0"/>
          </a:p>
          <a:p>
            <a:endParaRPr lang="fr-FR" dirty="0"/>
          </a:p>
        </p:txBody>
      </p:sp>
      <p:pic>
        <p:nvPicPr>
          <p:cNvPr id="4" name="Picture 4" descr="Bildresultat för es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51037" cy="13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5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rad b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" y="1628800"/>
            <a:ext cx="91440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 smtClean="0"/>
              <a:t>Nanoprobe</a:t>
            </a:r>
            <a:r>
              <a:rPr lang="fr-FR" sz="3200" dirty="0" smtClean="0"/>
              <a:t> Prototype (ICALEPCS 2017, WEAPL04)</a:t>
            </a:r>
          </a:p>
          <a:p>
            <a:pPr algn="ctr"/>
            <a:r>
              <a:rPr lang="fr-FR" dirty="0" err="1" smtClean="0"/>
              <a:t>Metrology</a:t>
            </a:r>
            <a:r>
              <a:rPr lang="fr-FR" dirty="0" smtClean="0"/>
              <a:t> in </a:t>
            </a:r>
            <a:r>
              <a:rPr lang="fr-FR" dirty="0" err="1" smtClean="0"/>
              <a:t>Sample</a:t>
            </a:r>
            <a:r>
              <a:rPr lang="fr-FR" dirty="0" smtClean="0"/>
              <a:t> Stage 2D-scans</a:t>
            </a:r>
            <a:r>
              <a:rPr lang="fr-FR" sz="3200" dirty="0" smtClean="0"/>
              <a:t> </a:t>
            </a:r>
            <a:r>
              <a:rPr lang="fr-FR" dirty="0"/>
              <a:t>&amp; rotation</a:t>
            </a:r>
          </a:p>
        </p:txBody>
      </p:sp>
    </p:spTree>
    <p:extLst>
      <p:ext uri="{BB962C8B-B14F-4D97-AF65-F5344CB8AC3E}">
        <p14:creationId xmlns:p14="http://schemas.microsoft.com/office/powerpoint/2010/main" val="33582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rad b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71409" y="6133582"/>
            <a:ext cx="1403648" cy="6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1409" y="2601448"/>
            <a:ext cx="4860631" cy="4860000"/>
          </a:xfrm>
        </p:spPr>
        <p:txBody>
          <a:bodyPr>
            <a:normAutofit/>
          </a:bodyPr>
          <a:lstStyle/>
          <a:p>
            <a:r>
              <a:rPr lang="sv-SE" dirty="0" smtClean="0"/>
              <a:t>Stacked design</a:t>
            </a:r>
          </a:p>
          <a:p>
            <a:pPr lvl="1"/>
            <a:r>
              <a:rPr lang="sv-SE" dirty="0" smtClean="0"/>
              <a:t>1 (X): flyscan </a:t>
            </a:r>
          </a:p>
          <a:p>
            <a:pPr lvl="1"/>
            <a:r>
              <a:rPr lang="sv-SE" dirty="0" smtClean="0"/>
              <a:t>2-4 (Y, Z, Rz): stepscans</a:t>
            </a:r>
          </a:p>
          <a:p>
            <a:pPr lvl="1"/>
            <a:r>
              <a:rPr lang="sv-SE" dirty="0" smtClean="0"/>
              <a:t>5 (x,y): sample alignment</a:t>
            </a:r>
          </a:p>
          <a:p>
            <a:pPr lvl="1"/>
            <a:r>
              <a:rPr lang="sv-SE" dirty="0" smtClean="0"/>
              <a:t>6: Sample holder + interferometry reflector (sample tracking)</a:t>
            </a:r>
          </a:p>
          <a:p>
            <a:pPr lvl="1"/>
            <a:endParaRPr lang="sv-SE" dirty="0" smtClean="0"/>
          </a:p>
          <a:p>
            <a:endParaRPr lang="sv-SE" dirty="0"/>
          </a:p>
          <a:p>
            <a:endParaRPr lang="fr-FR" dirty="0"/>
          </a:p>
        </p:txBody>
      </p:sp>
      <p:pic>
        <p:nvPicPr>
          <p:cNvPr id="6" name="Picture 2" descr="C:\Users\engblom\Google Drive\ICALEPCS2017\img\NP_sampleSt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390575" cy="27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" y="162880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 smtClean="0"/>
              <a:t>Sample</a:t>
            </a:r>
            <a:r>
              <a:rPr lang="fr-FR" sz="3200" dirty="0" smtClean="0"/>
              <a:t> Stage Setup</a:t>
            </a:r>
            <a:endParaRPr lang="fr-FR" dirty="0"/>
          </a:p>
        </p:txBody>
      </p:sp>
      <p:pic>
        <p:nvPicPr>
          <p:cNvPr id="8" name="Picture 2" descr="Relaterad b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1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rad b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71409" y="6133582"/>
            <a:ext cx="1403648" cy="6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28464" y="4833696"/>
            <a:ext cx="7920000" cy="4860000"/>
          </a:xfrm>
        </p:spPr>
        <p:txBody>
          <a:bodyPr>
            <a:normAutofit/>
          </a:bodyPr>
          <a:lstStyle/>
          <a:p>
            <a:r>
              <a:rPr lang="sv-SE" b="1" dirty="0" smtClean="0"/>
              <a:t>Control </a:t>
            </a:r>
            <a:r>
              <a:rPr lang="sv-SE" b="1" dirty="0" smtClean="0">
                <a:sym typeface="Wingdings" panose="05000000000000000000" pitchFamily="2" charset="2"/>
              </a:rPr>
              <a:t>Cascaded</a:t>
            </a:r>
          </a:p>
          <a:p>
            <a:r>
              <a:rPr lang="sv-SE" b="1" dirty="0" smtClean="0"/>
              <a:t>Compensation Tables (feedforward) </a:t>
            </a:r>
            <a:r>
              <a:rPr lang="sv-SE" b="1" dirty="0" smtClean="0">
                <a:sym typeface="Wingdings" panose="05000000000000000000" pitchFamily="2" charset="2"/>
              </a:rPr>
              <a:t> Need repeatable errore</a:t>
            </a:r>
            <a:endParaRPr lang="sv-SE" b="1" dirty="0" smtClean="0"/>
          </a:p>
          <a:p>
            <a:r>
              <a:rPr lang="sv-SE" b="1" dirty="0" smtClean="0"/>
              <a:t>Interferometry feedback control</a:t>
            </a:r>
          </a:p>
          <a:p>
            <a:pPr lvl="1"/>
            <a:endParaRPr lang="sv-SE" dirty="0" smtClean="0"/>
          </a:p>
          <a:p>
            <a:endParaRPr lang="sv-SE" dirty="0"/>
          </a:p>
          <a:p>
            <a:endParaRPr lang="fr-FR" dirty="0"/>
          </a:p>
        </p:txBody>
      </p:sp>
      <p:pic>
        <p:nvPicPr>
          <p:cNvPr id="8" name="Picture 2" descr="C:\Users\engblom\Google Drive\ICALEPCS2017\img\NP_sampleStageContr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46" y="2337211"/>
            <a:ext cx="4646509" cy="23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" y="1628800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 smtClean="0"/>
              <a:t>Sample</a:t>
            </a:r>
            <a:r>
              <a:rPr lang="fr-FR" sz="3200" dirty="0" smtClean="0"/>
              <a:t> Stage Control Setup</a:t>
            </a:r>
            <a:endParaRPr lang="fr-FR" dirty="0"/>
          </a:p>
        </p:txBody>
      </p:sp>
      <p:pic>
        <p:nvPicPr>
          <p:cNvPr id="6" name="Picture 2" descr="Relaterad b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9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8011" y="1749672"/>
            <a:ext cx="8836477" cy="3263504"/>
          </a:xfrm>
        </p:spPr>
        <p:txBody>
          <a:bodyPr>
            <a:noAutofit/>
          </a:bodyPr>
          <a:lstStyle/>
          <a:p>
            <a:r>
              <a:rPr lang="en-US" dirty="0"/>
              <a:t>Trajectory errors </a:t>
            </a:r>
            <a:r>
              <a:rPr lang="en-US" dirty="0" smtClean="0"/>
              <a:t>during 1x1 µm 2D-scan</a:t>
            </a:r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539552" y="2065365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sv-SE" sz="1400" b="1" dirty="0" smtClean="0">
                <a:latin typeface="+mj-lt"/>
              </a:rPr>
              <a:t>Encoder feedback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no feedforward, no interferometer feedback</a:t>
            </a:r>
          </a:p>
        </p:txBody>
      </p:sp>
      <p:pic>
        <p:nvPicPr>
          <p:cNvPr id="9" name="officeArt obje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1387" y="2564904"/>
            <a:ext cx="9531323" cy="31341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2" descr="Relaterad b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2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8011" y="1749672"/>
            <a:ext cx="8836477" cy="3263504"/>
          </a:xfrm>
        </p:spPr>
        <p:txBody>
          <a:bodyPr>
            <a:noAutofit/>
          </a:bodyPr>
          <a:lstStyle/>
          <a:p>
            <a:r>
              <a:rPr lang="en-US" dirty="0"/>
              <a:t>Trajectory errors </a:t>
            </a:r>
            <a:r>
              <a:rPr lang="en-US" dirty="0" smtClean="0"/>
              <a:t>during 1x1 µm 2D-scan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9552" y="2060848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sv-SE" sz="1400" b="1" dirty="0" smtClean="0">
                <a:latin typeface="+mj-lt"/>
              </a:rPr>
              <a:t>Encoder feedback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XY-feedforward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, no interferometer feedback</a:t>
            </a:r>
          </a:p>
        </p:txBody>
      </p:sp>
      <p:pic>
        <p:nvPicPr>
          <p:cNvPr id="7" name="officeArt obje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884" y="2433283"/>
            <a:ext cx="10009112" cy="329124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2" descr="Relaterad b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1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8011" y="1749672"/>
            <a:ext cx="8836477" cy="3263504"/>
          </a:xfrm>
        </p:spPr>
        <p:txBody>
          <a:bodyPr>
            <a:noAutofit/>
          </a:bodyPr>
          <a:lstStyle/>
          <a:p>
            <a:r>
              <a:rPr lang="en-US" dirty="0"/>
              <a:t>Trajectory errors </a:t>
            </a:r>
            <a:r>
              <a:rPr lang="en-US" dirty="0" smtClean="0"/>
              <a:t>during 1x1 µm 2D-scan</a:t>
            </a:r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539552" y="2041103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sv-SE" sz="1400" b="1" dirty="0" smtClean="0">
                <a:latin typeface="+mj-lt"/>
              </a:rPr>
              <a:t>Encoder feedback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XY-feedforward</a:t>
            </a:r>
            <a:r>
              <a:rPr lang="sv-SE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XY-interferometer feedback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90" y="2348880"/>
            <a:ext cx="7900016" cy="3385721"/>
          </a:xfrm>
          <a:prstGeom prst="rect">
            <a:avLst/>
          </a:prstGeom>
        </p:spPr>
      </p:pic>
      <p:pic>
        <p:nvPicPr>
          <p:cNvPr id="6" name="Picture 2" descr="Relaterad b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8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8011" y="1749672"/>
            <a:ext cx="8836477" cy="3263504"/>
          </a:xfrm>
        </p:spPr>
        <p:txBody>
          <a:bodyPr>
            <a:noAutofit/>
          </a:bodyPr>
          <a:lstStyle/>
          <a:p>
            <a:r>
              <a:rPr lang="en-US" dirty="0"/>
              <a:t>Trajectory errors </a:t>
            </a:r>
            <a:r>
              <a:rPr lang="en-US" dirty="0" smtClean="0"/>
              <a:t>during 360° sample rotation scan</a:t>
            </a:r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539552" y="2065365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sv-SE" sz="1400" b="1" dirty="0" smtClean="0">
                <a:latin typeface="+mj-lt"/>
              </a:rPr>
              <a:t>Encoder feedback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no feedforward, no interferometer feedback</a:t>
            </a: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656657"/>
            <a:ext cx="3240360" cy="3240360"/>
          </a:xfrm>
          <a:prstGeom prst="rect">
            <a:avLst/>
          </a:prstGeom>
        </p:spPr>
      </p:pic>
      <p:pic>
        <p:nvPicPr>
          <p:cNvPr id="7" name="Picture 2" descr="Relaterad b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4" b="29819"/>
          <a:stretch/>
        </p:blipFill>
        <p:spPr bwMode="auto">
          <a:xfrm>
            <a:off x="6659544" y="260648"/>
            <a:ext cx="234043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530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CALEPCS">
      <a:dk1>
        <a:srgbClr val="545255"/>
      </a:dk1>
      <a:lt1>
        <a:srgbClr val="AFAEB4"/>
      </a:lt1>
      <a:dk2>
        <a:srgbClr val="86858B"/>
      </a:dk2>
      <a:lt2>
        <a:srgbClr val="009CD9"/>
      </a:lt2>
      <a:accent1>
        <a:srgbClr val="EDC50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246</Words>
  <Application>Microsoft Office PowerPoint</Application>
  <PresentationFormat>Affichage à l'écran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1_Office Theme</vt:lpstr>
      <vt:lpstr>Metrology in High-precision Systems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Diamond Light Source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Workshop summary</dc:title>
  <dc:creator>wwg72992</dc:creator>
  <cp:lastModifiedBy>ENGBLOM Christer</cp:lastModifiedBy>
  <cp:revision>44</cp:revision>
  <dcterms:created xsi:type="dcterms:W3CDTF">2017-10-06T18:02:36Z</dcterms:created>
  <dcterms:modified xsi:type="dcterms:W3CDTF">2019-10-05T21:23:31Z</dcterms:modified>
</cp:coreProperties>
</file>