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7"/>
  </p:notesMasterIdLst>
  <p:handoutMasterIdLst>
    <p:handoutMasterId r:id="rId8"/>
  </p:handoutMasterIdLst>
  <p:sldIdLst>
    <p:sldId id="1234" r:id="rId2"/>
    <p:sldId id="1235" r:id="rId3"/>
    <p:sldId id="1185" r:id="rId4"/>
    <p:sldId id="1226" r:id="rId5"/>
    <p:sldId id="1227" r:id="rId6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6BA16"/>
    <a:srgbClr val="0070C0"/>
    <a:srgbClr val="FF9900"/>
    <a:srgbClr val="EFEFEF"/>
    <a:srgbClr val="FFAEAE"/>
    <a:srgbClr val="FF9999"/>
    <a:srgbClr val="FF5050"/>
    <a:srgbClr val="D5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7" autoAdjust="0"/>
    <p:restoredTop sz="77560" autoAdjust="0"/>
  </p:normalViewPr>
  <p:slideViewPr>
    <p:cSldViewPr>
      <p:cViewPr varScale="1">
        <p:scale>
          <a:sx n="94" d="100"/>
          <a:sy n="94" d="100"/>
        </p:scale>
        <p:origin x="2070" y="90"/>
      </p:cViewPr>
      <p:guideLst>
        <p:guide orient="horz" pos="527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19550" y="0"/>
            <a:ext cx="3076575" cy="511175"/>
          </a:xfrm>
          <a:prstGeom prst="rect">
            <a:avLst/>
          </a:prstGeom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AAB7FD3-DF57-464E-91E3-56C344BF92A2}" type="datetimeFigureOut">
              <a:rPr lang="de-DE" altLang="de-DE"/>
              <a:pPr>
                <a:defRPr/>
              </a:pPr>
              <a:t>05.10.2017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1175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0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19550" y="0"/>
            <a:ext cx="3076575" cy="511175"/>
          </a:xfrm>
          <a:prstGeom prst="rect">
            <a:avLst/>
          </a:prstGeom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DB245D8-E5FE-4C76-9B92-385C301F6221}" type="datetimeFigureOut">
              <a:rPr lang="de-DE" altLang="de-DE"/>
              <a:pPr>
                <a:defRPr/>
              </a:pPr>
              <a:t>05.10.2017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8" tIns="47379" rIns="94758" bIns="4737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8025" y="4860925"/>
            <a:ext cx="5683250" cy="4605338"/>
          </a:xfrm>
          <a:prstGeom prst="rect">
            <a:avLst/>
          </a:prstGeom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1175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19550" y="9720263"/>
            <a:ext cx="3076575" cy="511175"/>
          </a:xfrm>
          <a:prstGeom prst="rect">
            <a:avLst/>
          </a:prstGeom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8302DE-F624-471E-A9A1-41807D7B01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15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83266B-C77C-42C3-8117-B4E561197E5D}" type="slidenum">
              <a:rPr lang="de-DE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de-DE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3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64942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A327ED-3744-4AD6-BB6C-4DD18CD31C59}" type="slidenum">
              <a:rPr lang="de-DE" altLang="de-DE" smtClean="0">
                <a:latin typeface="Calibri" panose="020F0502020204030204" pitchFamily="34" charset="0"/>
              </a:rPr>
              <a:pPr/>
              <a:t>4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0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406400" indent="-155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625475" indent="-1238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876300" indent="-1238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127125" indent="-1238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584325" indent="-123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041525" indent="-123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498725" indent="-123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55925" indent="-123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B78A5B-AC6E-4DB3-893C-DE2B153B5C11}" type="slidenum">
              <a:rPr lang="de-DE" altLang="de-DE" sz="600" smtClean="0"/>
              <a:pPr>
                <a:spcBef>
                  <a:spcPct val="0"/>
                </a:spcBef>
              </a:pPr>
              <a:t>5</a:t>
            </a:fld>
            <a:endParaRPr lang="de-DE" altLang="de-DE" sz="600" smtClean="0"/>
          </a:p>
        </p:txBody>
      </p:sp>
    </p:spTree>
    <p:extLst>
      <p:ext uri="{BB962C8B-B14F-4D97-AF65-F5344CB8AC3E}">
        <p14:creationId xmlns:p14="http://schemas.microsoft.com/office/powerpoint/2010/main" val="380573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POSITIONI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platzhalter 9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3579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95536" y="1"/>
            <a:ext cx="8286779" cy="476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588" indent="-1588">
              <a:buNone/>
              <a:tabLst/>
              <a:defRPr lang="de-DE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400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ttoSENSO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30037" y="158139"/>
            <a:ext cx="8812212" cy="33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</a:defRPr>
            </a:lvl1pPr>
            <a:lvl2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30188" y="495149"/>
            <a:ext cx="8812212" cy="3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105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ttoSENSO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30037" y="158139"/>
            <a:ext cx="8812212" cy="33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</a:defRPr>
            </a:lvl1pPr>
            <a:lvl2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30188" y="495149"/>
            <a:ext cx="8812212" cy="3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889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ttoSENSO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30037" y="158139"/>
            <a:ext cx="8812212" cy="33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</a:defRPr>
            </a:lvl1pPr>
            <a:lvl2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30188" y="495149"/>
            <a:ext cx="8812212" cy="3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696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ttoSENSO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30037" y="158139"/>
            <a:ext cx="8812212" cy="33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</a:defRPr>
            </a:lvl1pPr>
            <a:lvl2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30188" y="495149"/>
            <a:ext cx="8812212" cy="3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7832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ttoSENSO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30037" y="158139"/>
            <a:ext cx="8812212" cy="33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</a:defRPr>
            </a:lvl1pPr>
            <a:lvl2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30188" y="495149"/>
            <a:ext cx="8812212" cy="3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2878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to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platzhalter 9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3579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95536" y="1"/>
            <a:ext cx="8286779" cy="476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588" indent="-1588">
              <a:buNone/>
              <a:tabLst/>
              <a:defRPr lang="de-DE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395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toUNI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6059488"/>
            <a:ext cx="16589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04800"/>
            <a:ext cx="16589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4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RY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CRY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platzhalter 9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3579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95536" y="1"/>
            <a:ext cx="8286779" cy="476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588" indent="-1588">
              <a:buNone/>
              <a:tabLst/>
              <a:defRPr lang="de-DE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569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 noChangeArrowheads="1"/>
          </p:cNvSpPr>
          <p:nvPr userDrawn="1"/>
        </p:nvSpPr>
        <p:spPr bwMode="auto">
          <a:xfrm>
            <a:off x="3113088" y="6675438"/>
            <a:ext cx="2895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mtClean="0">
                <a:ea typeface="+mn-ea"/>
              </a:rPr>
              <a:t>atto</a:t>
            </a:r>
            <a:r>
              <a:rPr lang="de-DE" b="1" smtClean="0">
                <a:ea typeface="+mn-ea"/>
              </a:rPr>
              <a:t>cube</a:t>
            </a:r>
            <a:r>
              <a:rPr lang="de-DE" smtClean="0">
                <a:ea typeface="+mn-ea"/>
              </a:rPr>
              <a:t> systems</a:t>
            </a:r>
            <a:endParaRPr lang="de-DE" dirty="0">
              <a:ea typeface="+mn-ea"/>
            </a:endParaRPr>
          </a:p>
        </p:txBody>
      </p:sp>
      <p:sp>
        <p:nvSpPr>
          <p:cNvPr id="5" name="Rectangle 22"/>
          <p:cNvSpPr txBox="1">
            <a:spLocks noChangeArrowheads="1"/>
          </p:cNvSpPr>
          <p:nvPr userDrawn="1"/>
        </p:nvSpPr>
        <p:spPr bwMode="auto">
          <a:xfrm>
            <a:off x="6542088" y="6675438"/>
            <a:ext cx="2133600" cy="1857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A872C67-DAB3-412B-9664-0A9207358674}" type="slidenum">
              <a:rPr lang="de-DE" altLang="de-DE" sz="900" smtClean="0">
                <a:solidFill>
                  <a:schemeClr val="bg1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900" smtClean="0">
              <a:solidFill>
                <a:schemeClr val="bg1"/>
              </a:solidFill>
            </a:endParaRPr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 bwMode="auto">
          <a:xfrm>
            <a:off x="446088" y="6675438"/>
            <a:ext cx="2133600" cy="1857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A6142AD-70A0-4CE6-A9D3-C5B88F6D17CC}" type="datetime1">
              <a:rPr lang="de-DE" altLang="de-DE" sz="900" smtClean="0">
                <a:solidFill>
                  <a:schemeClr val="bg1"/>
                </a:solidFill>
              </a:rPr>
              <a:pPr eaLnBrk="1" hangingPunct="1">
                <a:defRPr/>
              </a:pPr>
              <a:t>05.10.2017</a:t>
            </a:fld>
            <a:endParaRPr lang="de-DE" altLang="de-DE" sz="900" smtClean="0">
              <a:solidFill>
                <a:schemeClr val="bg1"/>
              </a:solidFill>
            </a:endParaRPr>
          </a:p>
        </p:txBody>
      </p:sp>
      <p:pic>
        <p:nvPicPr>
          <p:cNvPr id="9" name="Bild 4" descr="CONTR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platzhalter 9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3579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95536" y="1"/>
            <a:ext cx="8286779" cy="476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588" indent="-1588">
              <a:buNone/>
              <a:tabLst/>
              <a:defRPr lang="de-DE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357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noS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S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platzhalter 9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3579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95536" y="1"/>
            <a:ext cx="8286779" cy="476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588" indent="-1588">
              <a:buNone/>
              <a:tabLst/>
              <a:defRPr lang="de-DE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636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ttoMETR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METROLOG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platzhalter 9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35792" cy="3571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95536" y="1"/>
            <a:ext cx="8286779" cy="476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588" indent="-1588">
              <a:buNone/>
              <a:tabLst/>
              <a:defRPr lang="de-DE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56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64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97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25320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8DBED25-42DD-4080-BD6A-0173E00A694B}" type="datetimeFigureOut">
              <a:rPr lang="de-DE" altLang="de-DE"/>
              <a:pPr>
                <a:defRPr/>
              </a:pPr>
              <a:t>05.10.2017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5700DA7-7C25-483C-A545-6F674B5ABE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54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BDBAD0A-AAB0-45C5-9320-B1AC798C92B2}" type="datetimeFigureOut">
              <a:rPr lang="de-DE" altLang="de-DE"/>
              <a:pPr>
                <a:defRPr/>
              </a:pPr>
              <a:t>05.10.2017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2103B20-1D1B-426B-99C6-17E93BE925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40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to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98438" y="6540500"/>
            <a:ext cx="16668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de-DE" altLang="de-DE" sz="800" smtClean="0">
                <a:solidFill>
                  <a:srgbClr val="B1B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attocube systems AG  | </a:t>
            </a:r>
            <a:fld id="{E2CE6420-9A88-4FF5-9EC5-F3C0DDFEACF0}" type="slidenum">
              <a:rPr lang="de-DE" altLang="de-DE" sz="800" smtClean="0">
                <a:solidFill>
                  <a:srgbClr val="B1B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r>
              <a:rPr lang="de-DE" altLang="de-DE" sz="800" smtClean="0">
                <a:solidFill>
                  <a:srgbClr val="B1B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30037" y="158139"/>
            <a:ext cx="8812212" cy="33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</a:defRPr>
            </a:lvl1pPr>
            <a:lvl2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30188" y="495149"/>
            <a:ext cx="8812212" cy="3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B1BA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766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221" r:id="rId1"/>
    <p:sldLayoutId id="2147486222" r:id="rId2"/>
    <p:sldLayoutId id="2147486223" r:id="rId3"/>
    <p:sldLayoutId id="2147486224" r:id="rId4"/>
    <p:sldLayoutId id="2147486225" r:id="rId5"/>
    <p:sldLayoutId id="2147486220" r:id="rId6"/>
    <p:sldLayoutId id="2147486226" r:id="rId7"/>
    <p:sldLayoutId id="2147486227" r:id="rId8"/>
    <p:sldLayoutId id="2147486228" r:id="rId9"/>
    <p:sldLayoutId id="2147486229" r:id="rId10"/>
    <p:sldLayoutId id="2147486230" r:id="rId11"/>
    <p:sldLayoutId id="2147486231" r:id="rId12"/>
    <p:sldLayoutId id="2147486232" r:id="rId13"/>
    <p:sldLayoutId id="2147486233" r:id="rId14"/>
    <p:sldLayoutId id="2147486234" r:id="rId15"/>
    <p:sldLayoutId id="2147486235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ＭＳ Ｐゴシック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4.png"/><Relationship Id="rId50" Type="http://schemas.openxmlformats.org/officeDocument/2006/relationships/image" Target="../media/image67.png"/><Relationship Id="rId55" Type="http://schemas.openxmlformats.org/officeDocument/2006/relationships/image" Target="../media/image72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59" Type="http://schemas.openxmlformats.org/officeDocument/2006/relationships/image" Target="../media/image7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54" Type="http://schemas.openxmlformats.org/officeDocument/2006/relationships/image" Target="../media/image7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3" Type="http://schemas.openxmlformats.org/officeDocument/2006/relationships/image" Target="../media/image70.png"/><Relationship Id="rId58" Type="http://schemas.openxmlformats.org/officeDocument/2006/relationships/image" Target="../media/image75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6.png"/><Relationship Id="rId57" Type="http://schemas.openxmlformats.org/officeDocument/2006/relationships/image" Target="../media/image74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52" Type="http://schemas.openxmlformats.org/officeDocument/2006/relationships/image" Target="../media/image69.png"/><Relationship Id="rId60" Type="http://schemas.openxmlformats.org/officeDocument/2006/relationships/image" Target="../media/image7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65.png"/><Relationship Id="rId56" Type="http://schemas.openxmlformats.org/officeDocument/2006/relationships/image" Target="../media/image73.png"/><Relationship Id="rId8" Type="http://schemas.openxmlformats.org/officeDocument/2006/relationships/image" Target="../media/image25.jpeg"/><Relationship Id="rId51" Type="http://schemas.openxmlformats.org/officeDocument/2006/relationships/image" Target="../media/image68.png"/><Relationship Id="rId3" Type="http://schemas.openxmlformats.org/officeDocument/2006/relationships/hyperlink" Target="http://www.ibm.com/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4"/>
          <p:cNvSpPr txBox="1">
            <a:spLocks/>
          </p:cNvSpPr>
          <p:nvPr/>
        </p:nvSpPr>
        <p:spPr bwMode="auto">
          <a:xfrm>
            <a:off x="827088" y="1268413"/>
            <a:ext cx="46101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12763" indent="-169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5663" indent="-169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198563" indent="-169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1463" indent="-169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998663" indent="-16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5863" indent="-16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3063" indent="-16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0263" indent="-16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000">
                <a:cs typeface="Arial" panose="020B0604020202020204" pitchFamily="34" charset="0"/>
              </a:rPr>
              <a:t>Cooling, scanning, sensing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400">
                <a:solidFill>
                  <a:srgbClr val="B1BABF"/>
                </a:solidFill>
                <a:cs typeface="Arial" panose="020B0604020202020204" pitchFamily="34" charset="0"/>
              </a:rPr>
              <a:t>MOCRAF, Barcelona 08.10.2017</a:t>
            </a:r>
          </a:p>
        </p:txBody>
      </p:sp>
      <p:sp>
        <p:nvSpPr>
          <p:cNvPr id="18435" name="Rechteck 5"/>
          <p:cNvSpPr>
            <a:spLocks noChangeArrowheads="1"/>
          </p:cNvSpPr>
          <p:nvPr/>
        </p:nvSpPr>
        <p:spPr bwMode="auto">
          <a:xfrm>
            <a:off x="7397750" y="6080125"/>
            <a:ext cx="174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</a:pPr>
            <a:r>
              <a:rPr lang="de-DE" altLang="de-DE" sz="1200">
                <a:solidFill>
                  <a:srgbClr val="5F5F5F"/>
                </a:solidFill>
                <a:cs typeface="Arial" panose="020B0604020202020204" pitchFamily="34" charset="0"/>
              </a:rPr>
              <a:t>attocube systems AG</a:t>
            </a:r>
          </a:p>
          <a:p>
            <a:pPr>
              <a:spcBef>
                <a:spcPct val="20000"/>
              </a:spcBef>
              <a:buClr>
                <a:srgbClr val="FF9900"/>
              </a:buClr>
            </a:pPr>
            <a:r>
              <a:rPr lang="de-DE" altLang="de-DE" sz="1000">
                <a:solidFill>
                  <a:srgbClr val="777777"/>
                </a:solidFill>
                <a:cs typeface="Arial" panose="020B0604020202020204" pitchFamily="34" charset="0"/>
              </a:rPr>
              <a:t>Königinstr.11a</a:t>
            </a:r>
          </a:p>
          <a:p>
            <a:pPr>
              <a:spcBef>
                <a:spcPct val="20000"/>
              </a:spcBef>
              <a:buClr>
                <a:srgbClr val="FF9900"/>
              </a:buClr>
            </a:pPr>
            <a:r>
              <a:rPr lang="de-DE" altLang="de-DE" sz="1000">
                <a:solidFill>
                  <a:srgbClr val="777777"/>
                </a:solidFill>
                <a:cs typeface="Arial" panose="020B0604020202020204" pitchFamily="34" charset="0"/>
              </a:rPr>
              <a:t>D-80539 Munich</a:t>
            </a:r>
          </a:p>
        </p:txBody>
      </p:sp>
      <p:sp>
        <p:nvSpPr>
          <p:cNvPr id="18436" name="Rechteck 5"/>
          <p:cNvSpPr>
            <a:spLocks noChangeArrowheads="1"/>
          </p:cNvSpPr>
          <p:nvPr/>
        </p:nvSpPr>
        <p:spPr bwMode="auto">
          <a:xfrm>
            <a:off x="184150" y="6402388"/>
            <a:ext cx="174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</a:pPr>
            <a:r>
              <a:rPr lang="de-DE" altLang="de-DE" sz="1200">
                <a:solidFill>
                  <a:srgbClr val="5F5F5F"/>
                </a:solidFill>
                <a:cs typeface="Arial" panose="020B0604020202020204" pitchFamily="34" charset="0"/>
              </a:rPr>
              <a:t>Dr. Ida Simson</a:t>
            </a:r>
            <a:endParaRPr lang="de-DE" altLang="de-DE" sz="1000">
              <a:solidFill>
                <a:srgbClr val="77777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230188" y="158750"/>
            <a:ext cx="8812212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b="1" smtClean="0"/>
              <a:t>Overview</a:t>
            </a:r>
            <a:endParaRPr lang="en-US" altLang="en-US" b="1" smtClean="0"/>
          </a:p>
        </p:txBody>
      </p:sp>
      <p:sp>
        <p:nvSpPr>
          <p:cNvPr id="19459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230188" y="495300"/>
            <a:ext cx="8812212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mtClean="0"/>
              <a:t>attocube systems product range</a:t>
            </a:r>
          </a:p>
        </p:txBody>
      </p:sp>
      <p:pic>
        <p:nvPicPr>
          <p:cNvPr id="19460" name="Bild 1" descr="Übersichtschart_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5866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395288" y="215900"/>
            <a:ext cx="82867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de-DE" sz="1800"/>
              <a:t>Everything is connected:</a:t>
            </a:r>
            <a:endParaRPr lang="en-US" altLang="de-DE" sz="1800">
              <a:solidFill>
                <a:srgbClr val="0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86" y="3937062"/>
            <a:ext cx="4581503" cy="27372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30188" y="6529388"/>
            <a:ext cx="142240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182688"/>
            <a:ext cx="18240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b="10335"/>
          <a:stretch>
            <a:fillRect/>
          </a:stretch>
        </p:blipFill>
        <p:spPr bwMode="auto">
          <a:xfrm>
            <a:off x="8100392" y="3267075"/>
            <a:ext cx="1008062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6" descr="C:\Users\huber\Desktop\FPS Manual\Winkel-alex phi 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862013"/>
            <a:ext cx="24923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7" descr="C:\Users\huber\Desktop\FPS Manual\Winkelmessung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613025"/>
            <a:ext cx="25209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5" b="10608"/>
          <a:stretch>
            <a:fillRect/>
          </a:stretch>
        </p:blipFill>
        <p:spPr bwMode="auto">
          <a:xfrm>
            <a:off x="2703513" y="862013"/>
            <a:ext cx="168275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1290638"/>
            <a:ext cx="392588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Grafik 8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616450"/>
            <a:ext cx="25495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Grafik 8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3" t="44287" r="6267" b="16563"/>
          <a:stretch>
            <a:fillRect/>
          </a:stretch>
        </p:blipFill>
        <p:spPr bwMode="auto">
          <a:xfrm>
            <a:off x="1652588" y="5373688"/>
            <a:ext cx="1435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IBM®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5621338"/>
            <a:ext cx="9667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12"/>
          <p:cNvGrpSpPr>
            <a:grpSpLocks/>
          </p:cNvGrpSpPr>
          <p:nvPr/>
        </p:nvGrpSpPr>
        <p:grpSpPr bwMode="auto">
          <a:xfrm>
            <a:off x="4902200" y="5805488"/>
            <a:ext cx="1050925" cy="234950"/>
            <a:chOff x="3857" y="2175"/>
            <a:chExt cx="938" cy="297"/>
          </a:xfrm>
        </p:grpSpPr>
        <p:sp>
          <p:nvSpPr>
            <p:cNvPr id="23613" name="Rectangle 13"/>
            <p:cNvSpPr>
              <a:spLocks noChangeArrowheads="1"/>
            </p:cNvSpPr>
            <p:nvPr/>
          </p:nvSpPr>
          <p:spPr bwMode="auto">
            <a:xfrm>
              <a:off x="3857" y="2175"/>
              <a:ext cx="938" cy="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pic>
          <p:nvPicPr>
            <p:cNvPr id="23614" name="Picture 14" descr="toshiba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" y="2208"/>
              <a:ext cx="89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15" descr="logo_hitachi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37575" r="7999" b="37575"/>
          <a:stretch>
            <a:fillRect/>
          </a:stretch>
        </p:blipFill>
        <p:spPr bwMode="auto">
          <a:xfrm>
            <a:off x="744538" y="56721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7" descr="JEO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1D2EE"/>
              </a:clrFrom>
              <a:clrTo>
                <a:srgbClr val="C1D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6086475"/>
            <a:ext cx="11017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CCLRC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470525"/>
            <a:ext cx="1162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index_ger_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6"/>
          <a:stretch>
            <a:fillRect/>
          </a:stretch>
        </p:blipFill>
        <p:spPr bwMode="auto">
          <a:xfrm>
            <a:off x="8299450" y="3811588"/>
            <a:ext cx="7651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itel 54"/>
          <p:cNvSpPr>
            <a:spLocks noGrp="1"/>
          </p:cNvSpPr>
          <p:nvPr>
            <p:ph type="title"/>
          </p:nvPr>
        </p:nvSpPr>
        <p:spPr bwMode="auto">
          <a:xfrm>
            <a:off x="395288" y="476250"/>
            <a:ext cx="6735762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mtClean="0">
                <a:solidFill>
                  <a:srgbClr val="7F7F7F"/>
                </a:solidFill>
              </a:rPr>
              <a:t>The world</a:t>
            </a:r>
            <a:r>
              <a:rPr lang="ja-JP" altLang="de-DE" smtClean="0">
                <a:solidFill>
                  <a:srgbClr val="7F7F7F"/>
                </a:solidFill>
              </a:rPr>
              <a:t>‘</a:t>
            </a:r>
            <a:r>
              <a:rPr lang="de-DE" altLang="ja-JP" smtClean="0">
                <a:solidFill>
                  <a:srgbClr val="7F7F7F"/>
                </a:solidFill>
              </a:rPr>
              <a:t>s leading scientists and innovators trust attocube‘s products</a:t>
            </a:r>
            <a:endParaRPr lang="de-DE" altLang="de-DE" smtClean="0">
              <a:solidFill>
                <a:srgbClr val="7F7F7F"/>
              </a:solidFill>
            </a:endParaRPr>
          </a:p>
        </p:txBody>
      </p:sp>
      <p:sp>
        <p:nvSpPr>
          <p:cNvPr id="23561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5288" y="0"/>
            <a:ext cx="828675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de-DE">
                <a:ea typeface="ＭＳ Ｐゴシック" panose="020B0600070205080204" pitchFamily="34" charset="-128"/>
              </a:rPr>
              <a:t>Just to name a few…</a:t>
            </a:r>
          </a:p>
        </p:txBody>
      </p:sp>
      <p:pic>
        <p:nvPicPr>
          <p:cNvPr id="2356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651000"/>
            <a:ext cx="5984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651000"/>
            <a:ext cx="1079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009650"/>
            <a:ext cx="1093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663700"/>
            <a:ext cx="1441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651000"/>
            <a:ext cx="6477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1025525"/>
            <a:ext cx="14160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1663700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647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7921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389188"/>
            <a:ext cx="10080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436813"/>
            <a:ext cx="15081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273300"/>
            <a:ext cx="9366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41475"/>
            <a:ext cx="1008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584325"/>
            <a:ext cx="1238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5032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2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022600"/>
            <a:ext cx="8937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2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827588"/>
            <a:ext cx="10017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3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33850"/>
            <a:ext cx="160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3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4781550"/>
            <a:ext cx="7540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3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10125"/>
            <a:ext cx="1150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4767263"/>
            <a:ext cx="10795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5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43338"/>
            <a:ext cx="7207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17588"/>
            <a:ext cx="10556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7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663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38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5513388"/>
            <a:ext cx="12144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39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141663"/>
            <a:ext cx="12239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4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797300"/>
            <a:ext cx="5921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0" name="Picture 41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3825875"/>
            <a:ext cx="863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42"/>
          <p:cNvPicPr>
            <a:picLocks noChangeAspect="1" noChangeArrowheads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044825"/>
            <a:ext cx="64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Picture 45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6116638"/>
            <a:ext cx="15446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Picture 55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5594350"/>
            <a:ext cx="835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4" name="Picture 58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025525"/>
            <a:ext cx="12969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59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981075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60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993775"/>
            <a:ext cx="1663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61"/>
          <p:cNvPicPr>
            <a:picLocks noChangeAspect="1" noChangeArrowheads="1"/>
          </p:cNvPicPr>
          <p:nvPr/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1411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62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3084513"/>
            <a:ext cx="804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Bild 1" descr="image003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997200"/>
            <a:ext cx="7889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Picture 2" descr="logo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428875"/>
            <a:ext cx="965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1" name="Picture 4" descr="http://congresses.icmab.es/htsmodelling2012/images/stories/logos/logo_icmab_back.pn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3079750"/>
            <a:ext cx="1017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2" name="Grafik 1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665538"/>
            <a:ext cx="13319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3" name="Picture 9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16175"/>
            <a:ext cx="792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4" name="Picture 16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403475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18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417763"/>
            <a:ext cx="7191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Grafik 1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00300"/>
            <a:ext cx="1181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8" descr="UCSD Seal.sv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263775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Grafik 2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4864100"/>
            <a:ext cx="9699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Grafik 3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40163"/>
            <a:ext cx="758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Grafik 4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4779963"/>
            <a:ext cx="1670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1" name="Grafik 5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3805238"/>
            <a:ext cx="823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2" name="Grafik 8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5637213"/>
            <a:ext cx="1150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36613"/>
            <a:ext cx="86963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73063" y="3644900"/>
            <a:ext cx="2922587" cy="287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95288" y="0"/>
            <a:ext cx="8286750" cy="476250"/>
          </a:xfrm>
        </p:spPr>
        <p:txBody>
          <a:bodyPr/>
          <a:lstStyle/>
          <a:p>
            <a:pPr eaLnBrk="1" hangingPunct="1">
              <a:defRPr/>
            </a:pPr>
            <a:r>
              <a:rPr err="1"/>
              <a:t>Our</a:t>
            </a:r>
            <a:r>
              <a:rPr/>
              <a:t> </a:t>
            </a:r>
            <a:r>
              <a:rPr err="1"/>
              <a:t>mission</a:t>
            </a:r>
            <a:r>
              <a:rPr/>
              <a:t>: </a:t>
            </a:r>
            <a:r>
              <a:rPr err="1"/>
              <a:t>Creating</a:t>
            </a:r>
            <a:r>
              <a:rPr/>
              <a:t> Scientific Impact.</a:t>
            </a:r>
          </a:p>
        </p:txBody>
      </p:sp>
      <p:sp>
        <p:nvSpPr>
          <p:cNvPr id="25605" name="Titel 3"/>
          <p:cNvSpPr>
            <a:spLocks noGrp="1"/>
          </p:cNvSpPr>
          <p:nvPr/>
        </p:nvSpPr>
        <p:spPr bwMode="auto">
          <a:xfrm>
            <a:off x="431800" y="450850"/>
            <a:ext cx="67357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1600">
                <a:solidFill>
                  <a:srgbClr val="7F7F7F"/>
                </a:solidFill>
                <a:cs typeface="Arial" panose="020B0604020202020204" pitchFamily="34" charset="0"/>
              </a:rPr>
              <a:t>Selected customer publications 2011 - 2015</a:t>
            </a:r>
            <a:endParaRPr lang="de-DE" altLang="de-DE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504825" y="882650"/>
            <a:ext cx="8207375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a-DK" altLang="en-US" sz="1150" dirty="0"/>
              <a:t>F. Najafi </a:t>
            </a:r>
            <a:r>
              <a:rPr lang="da-DK" altLang="en-US" sz="1150" i="1" dirty="0"/>
              <a:t>et al</a:t>
            </a:r>
            <a:r>
              <a:rPr lang="da-DK" altLang="en-US" sz="1150" dirty="0"/>
              <a:t>., </a:t>
            </a:r>
            <a:r>
              <a:rPr lang="da-DK" altLang="en-US" sz="1150" b="1" dirty="0"/>
              <a:t>Nature Communications </a:t>
            </a:r>
            <a:r>
              <a:rPr lang="da-DK" altLang="en-US" sz="1150" dirty="0"/>
              <a:t>6, 5873 (2015)</a:t>
            </a:r>
          </a:p>
          <a:p>
            <a:pPr eaLnBrk="1" hangingPunct="1">
              <a:defRPr/>
            </a:pPr>
            <a:r>
              <a:rPr lang="da-DK" altLang="en-US" sz="1150" dirty="0" smtClean="0"/>
              <a:t>	B</a:t>
            </a:r>
            <a:r>
              <a:rPr lang="da-DK" altLang="en-US" sz="1150" dirty="0"/>
              <a:t>. Bryant </a:t>
            </a:r>
            <a:r>
              <a:rPr lang="da-DK" altLang="en-US" sz="1150" i="1" dirty="0"/>
              <a:t>et al</a:t>
            </a:r>
            <a:r>
              <a:rPr lang="da-DK" altLang="en-US" sz="1150" dirty="0"/>
              <a:t>., </a:t>
            </a:r>
            <a:r>
              <a:rPr lang="da-DK" altLang="en-US" sz="1150" b="1" dirty="0"/>
              <a:t>Phys. Rev. B </a:t>
            </a:r>
            <a:r>
              <a:rPr lang="da-DK" altLang="en-US" sz="1150" dirty="0"/>
              <a:t>91, 134408 (2015)</a:t>
            </a:r>
          </a:p>
          <a:p>
            <a:pPr eaLnBrk="1" hangingPunct="1">
              <a:defRPr/>
            </a:pPr>
            <a:r>
              <a:rPr lang="da-DK" altLang="en-US" sz="1150" dirty="0" smtClean="0"/>
              <a:t>		</a:t>
            </a:r>
            <a:r>
              <a:rPr lang="da-DK" altLang="en-US" sz="1150" dirty="0"/>
              <a:t>	J. Herranz </a:t>
            </a:r>
            <a:r>
              <a:rPr lang="da-DK" altLang="en-US" sz="1150" i="1" dirty="0"/>
              <a:t>et al</a:t>
            </a:r>
            <a:r>
              <a:rPr lang="da-DK" altLang="en-US" sz="1150" dirty="0" smtClean="0"/>
              <a:t>., </a:t>
            </a:r>
            <a:r>
              <a:rPr lang="da-DK" altLang="en-US" sz="1150" b="1" dirty="0" smtClean="0"/>
              <a:t>Nanotechnology</a:t>
            </a:r>
            <a:r>
              <a:rPr lang="da-DK" altLang="en-US" sz="1150" dirty="0"/>
              <a:t> </a:t>
            </a:r>
            <a:r>
              <a:rPr lang="da-DK" altLang="en-US" sz="1150" dirty="0" smtClean="0"/>
              <a:t>29, 195301 </a:t>
            </a:r>
            <a:r>
              <a:rPr lang="da-DK" altLang="en-US" sz="1150" dirty="0"/>
              <a:t>(2015) </a:t>
            </a:r>
          </a:p>
          <a:p>
            <a:pPr eaLnBrk="1" hangingPunct="1">
              <a:defRPr/>
            </a:pPr>
            <a:r>
              <a:rPr lang="da-DK" altLang="en-US" sz="1150" dirty="0" smtClean="0"/>
              <a:t>				T</a:t>
            </a:r>
            <a:r>
              <a:rPr lang="da-DK" altLang="en-US" sz="1150" dirty="0"/>
              <a:t>. S. Jespersen </a:t>
            </a:r>
            <a:r>
              <a:rPr lang="da-DK" altLang="en-US" sz="1150" i="1" dirty="0"/>
              <a:t>et al</a:t>
            </a:r>
            <a:r>
              <a:rPr lang="da-DK" altLang="en-US" sz="1150" dirty="0"/>
              <a:t>., </a:t>
            </a:r>
            <a:r>
              <a:rPr lang="da-DK" altLang="en-US" sz="1150" b="1" dirty="0"/>
              <a:t>Phys. Rev. B </a:t>
            </a:r>
            <a:r>
              <a:rPr lang="da-DK" altLang="en-US" sz="1150" dirty="0"/>
              <a:t>91, 041302 (2015)</a:t>
            </a:r>
          </a:p>
          <a:p>
            <a:pPr eaLnBrk="1" hangingPunct="1">
              <a:defRPr/>
            </a:pPr>
            <a:r>
              <a:rPr lang="da-DK" altLang="en-US" sz="1150" dirty="0"/>
              <a:t>C. Neumann </a:t>
            </a:r>
            <a:r>
              <a:rPr lang="da-DK" altLang="en-US" sz="1150" i="1" dirty="0"/>
              <a:t>et al</a:t>
            </a:r>
            <a:r>
              <a:rPr lang="da-DK" altLang="en-US" sz="1150" dirty="0"/>
              <a:t>., </a:t>
            </a:r>
            <a:r>
              <a:rPr lang="da-DK" altLang="en-US" sz="1150" b="1" dirty="0"/>
              <a:t>Nano Lett. </a:t>
            </a:r>
            <a:r>
              <a:rPr lang="da-DK" altLang="en-US" sz="1150" dirty="0"/>
              <a:t>15, 1547–1552 (2015)</a:t>
            </a:r>
          </a:p>
          <a:p>
            <a:pPr eaLnBrk="1" hangingPunct="1">
              <a:defRPr/>
            </a:pPr>
            <a:r>
              <a:rPr lang="da-DK" altLang="en-US" sz="1150" dirty="0" smtClean="0"/>
              <a:t>	V</a:t>
            </a:r>
            <a:r>
              <a:rPr lang="da-DK" altLang="en-US" sz="1150" dirty="0"/>
              <a:t>. Stepanov </a:t>
            </a:r>
            <a:r>
              <a:rPr lang="da-DK" altLang="en-US" sz="1150" i="1" dirty="0"/>
              <a:t>et al</a:t>
            </a:r>
            <a:r>
              <a:rPr lang="da-DK" altLang="en-US" sz="1150" dirty="0"/>
              <a:t>., </a:t>
            </a:r>
            <a:r>
              <a:rPr lang="da-DK" altLang="en-US" sz="1150" b="1" dirty="0"/>
              <a:t>Appl. Phys. Lett. </a:t>
            </a:r>
            <a:r>
              <a:rPr lang="da-DK" altLang="en-US" sz="1150" dirty="0"/>
              <a:t>106, 063111 (2015)</a:t>
            </a:r>
          </a:p>
          <a:p>
            <a:pPr eaLnBrk="1" hangingPunct="1">
              <a:defRPr/>
            </a:pPr>
            <a:r>
              <a:rPr lang="fr-FR" altLang="en-US" sz="1150" dirty="0" smtClean="0"/>
              <a:t>		T</a:t>
            </a:r>
            <a:r>
              <a:rPr lang="fr-FR" altLang="en-US" sz="1150" dirty="0"/>
              <a:t>. </a:t>
            </a:r>
            <a:r>
              <a:rPr lang="fr-FR" altLang="en-US" sz="1150" dirty="0" err="1"/>
              <a:t>Häberle</a:t>
            </a:r>
            <a:r>
              <a:rPr lang="fr-FR" altLang="en-US" sz="1150" dirty="0"/>
              <a:t> </a:t>
            </a:r>
            <a:r>
              <a:rPr lang="fr-FR" altLang="en-US" sz="1150" i="1" dirty="0"/>
              <a:t>et al.</a:t>
            </a:r>
            <a:r>
              <a:rPr lang="fr-FR" altLang="en-US" sz="1150" dirty="0"/>
              <a:t>, </a:t>
            </a:r>
            <a:r>
              <a:rPr lang="fr-FR" altLang="en-US" sz="1150" b="1" dirty="0"/>
              <a:t>Nature </a:t>
            </a:r>
            <a:r>
              <a:rPr lang="fr-FR" altLang="en-US" sz="1150" b="1" dirty="0" err="1"/>
              <a:t>Nanotechnology</a:t>
            </a:r>
            <a:r>
              <a:rPr lang="fr-FR" altLang="en-US" sz="1150" b="1" dirty="0"/>
              <a:t> </a:t>
            </a:r>
            <a:r>
              <a:rPr lang="fr-FR" altLang="en-US" sz="1150" dirty="0"/>
              <a:t>10, 125–128 (2015</a:t>
            </a:r>
            <a:r>
              <a:rPr lang="fr-FR" altLang="en-US" sz="1150" dirty="0" smtClean="0"/>
              <a:t>)</a:t>
            </a:r>
          </a:p>
          <a:p>
            <a:pPr eaLnBrk="1" hangingPunct="1">
              <a:defRPr/>
            </a:pPr>
            <a:r>
              <a:rPr lang="fr-FR" altLang="en-US" sz="1150" dirty="0" smtClean="0"/>
              <a:t>			D</a:t>
            </a:r>
            <a:r>
              <a:rPr lang="fr-FR" altLang="en-US" sz="1150" dirty="0"/>
              <a:t>. </a:t>
            </a:r>
            <a:r>
              <a:rPr lang="fr-FR" altLang="en-US" sz="1150" dirty="0" err="1"/>
              <a:t>Rugar</a:t>
            </a:r>
            <a:r>
              <a:rPr lang="fr-FR" altLang="en-US" sz="1150" dirty="0"/>
              <a:t> </a:t>
            </a:r>
            <a:r>
              <a:rPr lang="fr-FR" altLang="en-US" sz="1150" i="1" dirty="0"/>
              <a:t>et </a:t>
            </a:r>
            <a:r>
              <a:rPr lang="fr-FR" altLang="en-US" sz="1150" i="1" dirty="0" smtClean="0"/>
              <a:t>al.</a:t>
            </a:r>
            <a:r>
              <a:rPr lang="fr-FR" altLang="en-US" sz="1150" dirty="0" smtClean="0"/>
              <a:t>, </a:t>
            </a:r>
            <a:r>
              <a:rPr lang="fr-FR" altLang="en-US" sz="1150" b="1" dirty="0" smtClean="0"/>
              <a:t>Nature </a:t>
            </a:r>
            <a:r>
              <a:rPr lang="fr-FR" altLang="en-US" sz="1150" b="1" dirty="0" err="1"/>
              <a:t>Nanotechnology</a:t>
            </a:r>
            <a:r>
              <a:rPr lang="fr-FR" altLang="en-US" sz="1150" b="1" dirty="0"/>
              <a:t> </a:t>
            </a:r>
            <a:r>
              <a:rPr lang="fr-FR" altLang="en-US" sz="1150" dirty="0"/>
              <a:t>10, 120–124 (</a:t>
            </a:r>
            <a:r>
              <a:rPr lang="fr-FR" altLang="en-US" sz="1150" dirty="0" smtClean="0"/>
              <a:t>2015)</a:t>
            </a:r>
            <a:endParaRPr lang="fr-FR" altLang="en-US" sz="1150" dirty="0"/>
          </a:p>
          <a:p>
            <a:pPr eaLnBrk="1" hangingPunct="1">
              <a:defRPr/>
            </a:pPr>
            <a:r>
              <a:rPr lang="fr-FR" altLang="en-US" sz="1150" dirty="0" smtClean="0">
                <a:solidFill>
                  <a:prstClr val="black"/>
                </a:solidFill>
              </a:rPr>
              <a:t>J</a:t>
            </a:r>
            <a:r>
              <a:rPr lang="fr-FR" altLang="en-US" sz="1150" dirty="0">
                <a:solidFill>
                  <a:prstClr val="black"/>
                </a:solidFill>
              </a:rPr>
              <a:t>.-P. </a:t>
            </a:r>
            <a:r>
              <a:rPr lang="fr-FR" altLang="en-US" sz="1150" dirty="0" err="1">
                <a:solidFill>
                  <a:prstClr val="black"/>
                </a:solidFill>
              </a:rPr>
              <a:t>Tetienne</a:t>
            </a:r>
            <a:r>
              <a:rPr lang="fr-FR" altLang="en-US" sz="1150" dirty="0">
                <a:solidFill>
                  <a:prstClr val="black"/>
                </a:solidFill>
              </a:rPr>
              <a:t> </a:t>
            </a:r>
            <a:r>
              <a:rPr lang="fr-FR" altLang="en-US" sz="1150" i="1" dirty="0">
                <a:solidFill>
                  <a:prstClr val="black"/>
                </a:solidFill>
              </a:rPr>
              <a:t>et al.</a:t>
            </a:r>
            <a:r>
              <a:rPr lang="fr-FR" altLang="en-US" sz="1150" dirty="0">
                <a:solidFill>
                  <a:prstClr val="black"/>
                </a:solidFill>
              </a:rPr>
              <a:t>, </a:t>
            </a:r>
            <a:r>
              <a:rPr lang="fr-FR" altLang="en-US" sz="1150" b="1" dirty="0">
                <a:solidFill>
                  <a:prstClr val="black"/>
                </a:solidFill>
              </a:rPr>
              <a:t>Science </a:t>
            </a:r>
            <a:r>
              <a:rPr lang="fr-FR" altLang="en-US" sz="1150" dirty="0">
                <a:solidFill>
                  <a:prstClr val="black"/>
                </a:solidFill>
              </a:rPr>
              <a:t>344, 1366-1369 (2014)</a:t>
            </a:r>
            <a:endParaRPr lang="fr-FR" altLang="en-US" sz="1150" dirty="0" smtClean="0"/>
          </a:p>
          <a:p>
            <a:pPr eaLnBrk="1" hangingPunct="1">
              <a:defRPr/>
            </a:pPr>
            <a:r>
              <a:rPr lang="it-IT" altLang="en-US" sz="1150" dirty="0" smtClean="0"/>
              <a:t>	M</a:t>
            </a:r>
            <a:r>
              <a:rPr lang="it-IT" altLang="en-US" sz="1150" dirty="0"/>
              <a:t>. </a:t>
            </a:r>
            <a:r>
              <a:rPr lang="it-IT" altLang="en-US" sz="1150" dirty="0" err="1"/>
              <a:t>Montinaro</a:t>
            </a:r>
            <a:r>
              <a:rPr lang="it-IT" altLang="en-US" sz="1150" dirty="0"/>
              <a:t> </a:t>
            </a:r>
            <a:r>
              <a:rPr lang="it-IT" altLang="en-US" sz="1150" i="1" dirty="0" smtClean="0"/>
              <a:t>et al.</a:t>
            </a:r>
            <a:r>
              <a:rPr lang="it-IT" altLang="en-US" sz="1150" dirty="0" smtClean="0"/>
              <a:t>, </a:t>
            </a:r>
            <a:r>
              <a:rPr lang="it-IT" altLang="en-US" sz="1150" b="1" dirty="0" smtClean="0"/>
              <a:t>Nano </a:t>
            </a:r>
            <a:r>
              <a:rPr lang="it-IT" altLang="en-US" sz="1150" b="1" dirty="0" err="1"/>
              <a:t>Letters</a:t>
            </a:r>
            <a:r>
              <a:rPr lang="it-IT" altLang="en-US" sz="1150" b="1" dirty="0"/>
              <a:t> </a:t>
            </a:r>
            <a:r>
              <a:rPr lang="it-IT" altLang="en-US" sz="1150" dirty="0"/>
              <a:t>14 (8), 4454–4460 (2014</a:t>
            </a:r>
            <a:r>
              <a:rPr lang="it-IT" altLang="en-US" sz="1150" dirty="0" smtClean="0"/>
              <a:t>)</a:t>
            </a:r>
            <a:endParaRPr lang="fr-FR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J</a:t>
            </a:r>
            <a:r>
              <a:rPr lang="de-DE" altLang="en-US" sz="1150" dirty="0"/>
              <a:t>. Rieger </a:t>
            </a:r>
            <a:r>
              <a:rPr lang="de-DE" altLang="en-US" sz="1150" i="1" dirty="0"/>
              <a:t>et al</a:t>
            </a:r>
            <a:r>
              <a:rPr lang="de-DE" altLang="en-US" sz="1150" i="1" dirty="0" smtClean="0"/>
              <a:t>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 </a:t>
            </a:r>
            <a:r>
              <a:rPr lang="de-DE" altLang="en-US" sz="1150" b="1" dirty="0"/>
              <a:t>Communications </a:t>
            </a:r>
            <a:r>
              <a:rPr lang="de-DE" altLang="en-US" sz="1150" dirty="0"/>
              <a:t>5 3345 (2014</a:t>
            </a:r>
            <a:r>
              <a:rPr lang="de-DE" altLang="en-US" sz="1150" dirty="0" smtClean="0"/>
              <a:t>),</a:t>
            </a:r>
          </a:p>
          <a:p>
            <a:pPr eaLnBrk="1" hangingPunct="1">
              <a:defRPr/>
            </a:pPr>
            <a:r>
              <a:rPr lang="de-DE" altLang="en-US" sz="1150" dirty="0" smtClean="0"/>
              <a:t>			M.G</a:t>
            </a:r>
            <a:r>
              <a:rPr lang="de-DE" altLang="en-US" sz="1150" dirty="0"/>
              <a:t>. Tanner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Applied </a:t>
            </a:r>
            <a:r>
              <a:rPr lang="de-DE" altLang="en-US" sz="1150" b="1" dirty="0" err="1"/>
              <a:t>Physics</a:t>
            </a:r>
            <a:r>
              <a:rPr lang="de-DE" altLang="en-US" sz="1150" b="1" dirty="0"/>
              <a:t> Letters </a:t>
            </a:r>
            <a:r>
              <a:rPr lang="de-DE" altLang="en-US" sz="1150" dirty="0"/>
              <a:t>104 063503 (2014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err="1" smtClean="0"/>
              <a:t>A.K</a:t>
            </a:r>
            <a:r>
              <a:rPr lang="de-DE" altLang="en-US" sz="1150" dirty="0"/>
              <a:t>. Nowak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 </a:t>
            </a:r>
            <a:r>
              <a:rPr lang="de-DE" altLang="en-US" sz="1150" b="1" dirty="0"/>
              <a:t>Communications </a:t>
            </a:r>
            <a:r>
              <a:rPr lang="de-DE" altLang="en-US" sz="1150" dirty="0"/>
              <a:t>5 3240 (</a:t>
            </a:r>
            <a:r>
              <a:rPr lang="de-DE" altLang="en-US" sz="1150" dirty="0" smtClean="0"/>
              <a:t>2014) 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M</a:t>
            </a:r>
            <a:r>
              <a:rPr lang="de-DE" altLang="en-US" sz="1150" dirty="0"/>
              <a:t>. </a:t>
            </a:r>
            <a:r>
              <a:rPr lang="de-DE" altLang="en-US" sz="1150" dirty="0" err="1"/>
              <a:t>Timmermans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ACS </a:t>
            </a:r>
            <a:r>
              <a:rPr lang="de-DE" altLang="en-US" sz="1150" b="1" dirty="0"/>
              <a:t>Nano </a:t>
            </a:r>
            <a:r>
              <a:rPr lang="de-DE" altLang="en-US" sz="1150" dirty="0"/>
              <a:t>8 2782 (2014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</a:t>
            </a:r>
            <a:r>
              <a:rPr lang="de-DE" altLang="en-US" sz="1150" dirty="0" err="1" smtClean="0"/>
              <a:t>P.J.W</a:t>
            </a:r>
            <a:r>
              <a:rPr lang="de-DE" altLang="en-US" sz="1150" dirty="0"/>
              <a:t>. Moll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 </a:t>
            </a:r>
            <a:r>
              <a:rPr lang="de-DE" altLang="en-US" sz="1150" b="1" dirty="0"/>
              <a:t>Materials </a:t>
            </a:r>
            <a:r>
              <a:rPr lang="de-DE" altLang="en-US" sz="1150" dirty="0"/>
              <a:t>12, 134–138 (2013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	O</a:t>
            </a:r>
            <a:r>
              <a:rPr lang="de-DE" altLang="en-US" sz="1150" dirty="0"/>
              <a:t>. </a:t>
            </a:r>
            <a:r>
              <a:rPr lang="de-DE" altLang="en-US" sz="1150" dirty="0" err="1"/>
              <a:t>Gazzanoet</a:t>
            </a:r>
            <a:r>
              <a:rPr lang="de-DE" altLang="en-US" sz="1150" dirty="0"/>
              <a:t> </a:t>
            </a:r>
            <a:r>
              <a:rPr lang="de-DE" altLang="en-US" sz="1150" i="1" dirty="0" smtClean="0"/>
              <a:t>et 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 </a:t>
            </a:r>
            <a:r>
              <a:rPr lang="de-DE" altLang="en-US" sz="1150" b="1" dirty="0"/>
              <a:t>Communications </a:t>
            </a:r>
            <a:r>
              <a:rPr lang="de-DE" altLang="en-US" sz="1150" dirty="0"/>
              <a:t>4, 1425 (</a:t>
            </a:r>
            <a:r>
              <a:rPr lang="de-DE" altLang="en-US" sz="1150" dirty="0" smtClean="0"/>
              <a:t>2013)</a:t>
            </a:r>
          </a:p>
          <a:p>
            <a:pPr eaLnBrk="1" hangingPunct="1">
              <a:defRPr/>
            </a:pPr>
            <a:r>
              <a:rPr lang="de-DE" altLang="en-US" sz="1150" dirty="0" smtClean="0"/>
              <a:t>W</a:t>
            </a:r>
            <a:r>
              <a:rPr lang="de-DE" altLang="en-US" sz="1150" dirty="0"/>
              <a:t>. E. </a:t>
            </a:r>
            <a:r>
              <a:rPr lang="de-DE" altLang="en-US" sz="1150" dirty="0" err="1"/>
              <a:t>Shankset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 </a:t>
            </a:r>
            <a:r>
              <a:rPr lang="de-DE" altLang="en-US" sz="1150" b="1" dirty="0"/>
              <a:t>Communications </a:t>
            </a:r>
            <a:r>
              <a:rPr lang="de-DE" altLang="en-US" sz="1150" dirty="0"/>
              <a:t>4, 1991 (2013</a:t>
            </a:r>
            <a:r>
              <a:rPr lang="de-DE" altLang="en-US" sz="1150" dirty="0" smtClean="0"/>
              <a:t>)</a:t>
            </a:r>
          </a:p>
          <a:p>
            <a:pPr eaLnBrk="1" hangingPunct="1">
              <a:defRPr/>
            </a:pPr>
            <a:r>
              <a:rPr lang="de-DE" altLang="en-US" sz="1150" dirty="0" smtClean="0"/>
              <a:t>	E</a:t>
            </a:r>
            <a:r>
              <a:rPr lang="de-DE" altLang="en-US" sz="1150" dirty="0"/>
              <a:t>. Gil-</a:t>
            </a:r>
            <a:r>
              <a:rPr lang="de-DE" altLang="en-US" sz="1150" dirty="0" err="1"/>
              <a:t>Santoset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New </a:t>
            </a:r>
            <a:r>
              <a:rPr lang="de-DE" altLang="en-US" sz="1150" b="1" dirty="0"/>
              <a:t>Journal </a:t>
            </a:r>
            <a:r>
              <a:rPr lang="de-DE" altLang="en-US" sz="1150" b="1" dirty="0" err="1"/>
              <a:t>of</a:t>
            </a:r>
            <a:r>
              <a:rPr lang="de-DE" altLang="en-US" sz="1150" b="1" dirty="0"/>
              <a:t> </a:t>
            </a:r>
            <a:r>
              <a:rPr lang="de-DE" altLang="en-US" sz="1150" b="1" dirty="0" err="1"/>
              <a:t>Physics</a:t>
            </a:r>
            <a:r>
              <a:rPr lang="de-DE" altLang="en-US" sz="1150" dirty="0"/>
              <a:t> 15, 035001 (</a:t>
            </a:r>
            <a:r>
              <a:rPr lang="de-DE" altLang="en-US" sz="1150" dirty="0" smtClean="0"/>
              <a:t>2013)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L</a:t>
            </a:r>
            <a:r>
              <a:rPr lang="de-DE" altLang="en-US" sz="1150" dirty="0"/>
              <a:t>. </a:t>
            </a:r>
            <a:r>
              <a:rPr lang="de-DE" altLang="en-US" sz="1150" dirty="0" err="1" smtClean="0"/>
              <a:t>Rondin</a:t>
            </a:r>
            <a:r>
              <a:rPr lang="de-DE" altLang="en-US" sz="1150" dirty="0" smtClean="0"/>
              <a:t> </a:t>
            </a:r>
            <a:r>
              <a:rPr lang="de-DE" altLang="en-US" sz="1150" i="1" dirty="0" smtClean="0"/>
              <a:t>et 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 </a:t>
            </a:r>
            <a:r>
              <a:rPr lang="de-DE" altLang="en-US" sz="1150" b="1" dirty="0"/>
              <a:t>Communications</a:t>
            </a:r>
            <a:r>
              <a:rPr lang="de-DE" altLang="en-US" sz="1150" dirty="0"/>
              <a:t> 4, 2279 (2013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	T</a:t>
            </a:r>
            <a:r>
              <a:rPr lang="de-DE" altLang="en-US" sz="1150" dirty="0"/>
              <a:t>. </a:t>
            </a:r>
            <a:r>
              <a:rPr lang="de-DE" altLang="en-US" sz="1150" dirty="0" err="1"/>
              <a:t>Baroiset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Nano </a:t>
            </a:r>
            <a:r>
              <a:rPr lang="de-DE" altLang="en-US" sz="1150" b="1" dirty="0" err="1"/>
              <a:t>Lett</a:t>
            </a:r>
            <a:r>
              <a:rPr lang="de-DE" altLang="en-US" sz="1150" b="1" dirty="0"/>
              <a:t>. </a:t>
            </a:r>
            <a:r>
              <a:rPr lang="de-DE" altLang="en-US" sz="1150" dirty="0" smtClean="0"/>
              <a:t>13</a:t>
            </a:r>
            <a:r>
              <a:rPr lang="de-DE" altLang="en-US" sz="1150" dirty="0"/>
              <a:t>, </a:t>
            </a:r>
            <a:r>
              <a:rPr lang="de-DE" altLang="en-US" sz="1150" dirty="0" smtClean="0"/>
              <a:t>1451-1456 (2013)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M</a:t>
            </a:r>
            <a:r>
              <a:rPr lang="de-DE" altLang="en-US" sz="1150" dirty="0"/>
              <a:t>. </a:t>
            </a:r>
            <a:r>
              <a:rPr lang="de-DE" altLang="en-US" sz="1150" dirty="0" err="1"/>
              <a:t>Sabooniet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Phys</a:t>
            </a:r>
            <a:r>
              <a:rPr lang="de-DE" altLang="en-US" sz="1150" b="1" dirty="0"/>
              <a:t>. </a:t>
            </a:r>
            <a:r>
              <a:rPr lang="de-DE" altLang="en-US" sz="1150" b="1" dirty="0" err="1"/>
              <a:t>Rev</a:t>
            </a:r>
            <a:r>
              <a:rPr lang="de-DE" altLang="en-US" sz="1150" b="1" dirty="0"/>
              <a:t>. </a:t>
            </a:r>
            <a:r>
              <a:rPr lang="de-DE" altLang="en-US" sz="1150" b="1" dirty="0" err="1"/>
              <a:t>Lett</a:t>
            </a:r>
            <a:r>
              <a:rPr lang="de-DE" altLang="en-US" sz="1150" b="1" dirty="0"/>
              <a:t>.</a:t>
            </a:r>
            <a:r>
              <a:rPr lang="de-DE" altLang="en-US" sz="1150" dirty="0"/>
              <a:t> 110, 133604 (2013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R.J</a:t>
            </a:r>
            <a:r>
              <a:rPr lang="de-DE" altLang="en-US" sz="1150" dirty="0"/>
              <a:t>. </a:t>
            </a:r>
            <a:r>
              <a:rPr lang="de-DE" altLang="en-US" sz="1150" dirty="0" err="1" smtClean="0"/>
              <a:t>Warburton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 </a:t>
            </a:r>
            <a:r>
              <a:rPr lang="de-DE" altLang="en-US" sz="1150" b="1" dirty="0"/>
              <a:t>Materials </a:t>
            </a:r>
            <a:r>
              <a:rPr lang="de-DE" altLang="en-US" sz="1150" dirty="0"/>
              <a:t>12, 483–493 (2013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Y</a:t>
            </a:r>
            <a:r>
              <a:rPr lang="de-DE" altLang="en-US" sz="1150" dirty="0"/>
              <a:t>.-M. </a:t>
            </a:r>
            <a:r>
              <a:rPr lang="de-DE" altLang="en-US" sz="1150" dirty="0" err="1"/>
              <a:t>Heet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al</a:t>
            </a:r>
            <a:r>
              <a:rPr lang="de-DE" altLang="en-US" sz="1150" i="1" dirty="0" smtClean="0"/>
              <a:t>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 </a:t>
            </a:r>
            <a:r>
              <a:rPr lang="de-DE" altLang="en-US" sz="1150" b="1" dirty="0"/>
              <a:t>Nanotechnology</a:t>
            </a:r>
            <a:r>
              <a:rPr lang="de-DE" altLang="en-US" sz="1150" dirty="0"/>
              <a:t> 8, 213-217 (2013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	P</a:t>
            </a:r>
            <a:r>
              <a:rPr lang="de-DE" altLang="en-US" sz="1150" dirty="0"/>
              <a:t>. </a:t>
            </a:r>
            <a:r>
              <a:rPr lang="de-DE" altLang="en-US" sz="1150" dirty="0" err="1"/>
              <a:t>Maletinskyet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 </a:t>
            </a:r>
            <a:r>
              <a:rPr lang="de-DE" altLang="en-US" sz="1150" b="1" dirty="0"/>
              <a:t>Nanotechnology </a:t>
            </a:r>
            <a:r>
              <a:rPr lang="de-DE" altLang="en-US" sz="1150" dirty="0"/>
              <a:t>7, 320–324 (2012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A</a:t>
            </a:r>
            <a:r>
              <a:rPr lang="de-DE" altLang="en-US" sz="1150" dirty="0"/>
              <a:t>. </a:t>
            </a:r>
            <a:r>
              <a:rPr lang="de-DE" altLang="en-US" sz="1150" dirty="0" err="1"/>
              <a:t>Schumannet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New </a:t>
            </a:r>
            <a:r>
              <a:rPr lang="de-DE" altLang="en-US" sz="1150" b="1" dirty="0"/>
              <a:t>Journal </a:t>
            </a:r>
            <a:r>
              <a:rPr lang="de-DE" altLang="en-US" sz="1150" b="1" dirty="0" err="1"/>
              <a:t>of</a:t>
            </a:r>
            <a:r>
              <a:rPr lang="de-DE" altLang="en-US" sz="1150" b="1" dirty="0"/>
              <a:t> </a:t>
            </a:r>
            <a:r>
              <a:rPr lang="de-DE" altLang="en-US" sz="1150" b="1" dirty="0" err="1"/>
              <a:t>Physics</a:t>
            </a:r>
            <a:r>
              <a:rPr lang="de-DE" altLang="en-US" sz="1150" b="1" dirty="0"/>
              <a:t> </a:t>
            </a:r>
            <a:r>
              <a:rPr lang="de-DE" altLang="en-US" sz="1150" dirty="0"/>
              <a:t>14, 035015 (2012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S.T</a:t>
            </a:r>
            <a:r>
              <a:rPr lang="de-DE" altLang="en-US" sz="1150" dirty="0"/>
              <a:t>. </a:t>
            </a:r>
            <a:r>
              <a:rPr lang="de-DE" altLang="en-US" sz="1150" dirty="0" err="1"/>
              <a:t>Boles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err="1" smtClean="0"/>
              <a:t>Appl</a:t>
            </a:r>
            <a:r>
              <a:rPr lang="de-DE" altLang="en-US" sz="1150" b="1" dirty="0"/>
              <a:t>. Phys. </a:t>
            </a:r>
            <a:r>
              <a:rPr lang="de-DE" altLang="en-US" sz="1150" b="1" dirty="0" err="1"/>
              <a:t>Lett</a:t>
            </a:r>
            <a:r>
              <a:rPr lang="de-DE" altLang="en-US" sz="1150" b="1" dirty="0"/>
              <a:t>. </a:t>
            </a:r>
            <a:r>
              <a:rPr lang="de-DE" altLang="en-US" sz="1150" dirty="0"/>
              <a:t>100, 243901 (2012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W</a:t>
            </a:r>
            <a:r>
              <a:rPr lang="de-DE" altLang="en-US" sz="1150" dirty="0"/>
              <a:t>. Walden-Newman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Nano </a:t>
            </a:r>
            <a:r>
              <a:rPr lang="de-DE" altLang="en-US" sz="1150" b="1" dirty="0" err="1"/>
              <a:t>Lett</a:t>
            </a:r>
            <a:r>
              <a:rPr lang="de-DE" altLang="en-US" sz="1150" b="1" dirty="0"/>
              <a:t>. </a:t>
            </a:r>
            <a:r>
              <a:rPr lang="de-DE" altLang="en-US" sz="1150" dirty="0" smtClean="0"/>
              <a:t>12</a:t>
            </a:r>
            <a:r>
              <a:rPr lang="de-DE" altLang="en-US" sz="1150" dirty="0"/>
              <a:t>, </a:t>
            </a:r>
            <a:r>
              <a:rPr lang="de-DE" altLang="en-US" sz="1150" dirty="0" smtClean="0"/>
              <a:t>1934-1941 (2012)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	L</a:t>
            </a:r>
            <a:r>
              <a:rPr lang="de-DE" altLang="en-US" sz="1150" dirty="0"/>
              <a:t>. </a:t>
            </a:r>
            <a:r>
              <a:rPr lang="de-DE" altLang="en-US" sz="1150" dirty="0" err="1"/>
              <a:t>Rondin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al</a:t>
            </a:r>
            <a:r>
              <a:rPr lang="de-DE" altLang="en-US" sz="1150" i="1" dirty="0" smtClean="0"/>
              <a:t>.</a:t>
            </a:r>
            <a:r>
              <a:rPr lang="de-DE" altLang="en-US" sz="1150" dirty="0" smtClean="0"/>
              <a:t>, </a:t>
            </a:r>
            <a:r>
              <a:rPr lang="de-DE" altLang="en-US" sz="1150" b="1" dirty="0" err="1" smtClean="0"/>
              <a:t>Appl</a:t>
            </a:r>
            <a:r>
              <a:rPr lang="de-DE" altLang="en-US" sz="1150" b="1" dirty="0"/>
              <a:t>. Phys. </a:t>
            </a:r>
            <a:r>
              <a:rPr lang="de-DE" altLang="en-US" sz="1150" b="1" dirty="0" err="1"/>
              <a:t>Lett</a:t>
            </a:r>
            <a:r>
              <a:rPr lang="de-DE" altLang="en-US" sz="1150" b="1" dirty="0"/>
              <a:t>. </a:t>
            </a:r>
            <a:r>
              <a:rPr lang="de-DE" altLang="en-US" sz="1150" dirty="0"/>
              <a:t>100, 153118 (2012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J</a:t>
            </a:r>
            <a:r>
              <a:rPr lang="de-DE" altLang="en-US" sz="1150" dirty="0"/>
              <a:t>.-P. </a:t>
            </a:r>
            <a:r>
              <a:rPr lang="de-DE" altLang="en-US" sz="1150" dirty="0" err="1"/>
              <a:t>Tetienne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al</a:t>
            </a:r>
            <a:r>
              <a:rPr lang="de-DE" altLang="en-US" sz="1150" i="1" dirty="0" smtClean="0"/>
              <a:t>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New </a:t>
            </a:r>
            <a:r>
              <a:rPr lang="de-DE" altLang="en-US" sz="1150" b="1" dirty="0"/>
              <a:t>J. Phys. </a:t>
            </a:r>
            <a:r>
              <a:rPr lang="de-DE" altLang="en-US" sz="1150" dirty="0"/>
              <a:t>14, 103033 (2012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A</a:t>
            </a:r>
            <a:r>
              <a:rPr lang="de-DE" altLang="en-US" sz="1150" dirty="0"/>
              <a:t>. Finkler </a:t>
            </a:r>
            <a:r>
              <a:rPr lang="de-DE" altLang="en-US" sz="1150" i="1" dirty="0"/>
              <a:t>et al</a:t>
            </a:r>
            <a:r>
              <a:rPr lang="de-DE" altLang="en-US" sz="1150" i="1" dirty="0" smtClean="0"/>
              <a:t>.</a:t>
            </a:r>
            <a:r>
              <a:rPr lang="de-DE" altLang="en-US" sz="1150" dirty="0" smtClean="0"/>
              <a:t>, </a:t>
            </a:r>
            <a:r>
              <a:rPr lang="de-DE" altLang="en-US" sz="1150" b="1" dirty="0" err="1" smtClean="0"/>
              <a:t>Rev</a:t>
            </a:r>
            <a:r>
              <a:rPr lang="de-DE" altLang="en-US" sz="1150" b="1" dirty="0"/>
              <a:t>. </a:t>
            </a:r>
            <a:r>
              <a:rPr lang="de-DE" altLang="en-US" sz="1150" b="1" dirty="0" err="1"/>
              <a:t>Sci</a:t>
            </a:r>
            <a:r>
              <a:rPr lang="de-DE" altLang="en-US" sz="1150" b="1" dirty="0"/>
              <a:t>. </a:t>
            </a:r>
            <a:r>
              <a:rPr lang="de-DE" altLang="en-US" sz="1150" b="1" dirty="0" err="1"/>
              <a:t>Instrum</a:t>
            </a:r>
            <a:r>
              <a:rPr lang="de-DE" altLang="en-US" sz="1150" b="1" dirty="0"/>
              <a:t>. </a:t>
            </a:r>
            <a:r>
              <a:rPr lang="de-DE" altLang="en-US" sz="1150" dirty="0"/>
              <a:t>83, 073702 (2012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L</a:t>
            </a:r>
            <a:r>
              <a:rPr lang="de-DE" altLang="en-US" sz="1150" dirty="0"/>
              <a:t>. Robledo </a:t>
            </a:r>
            <a:r>
              <a:rPr lang="de-DE" altLang="en-US" sz="1150" i="1" dirty="0"/>
              <a:t>et </a:t>
            </a:r>
            <a:r>
              <a:rPr lang="de-DE" altLang="en-US" sz="1150" i="1" dirty="0" smtClean="0"/>
              <a:t>al.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</a:t>
            </a:r>
            <a:r>
              <a:rPr lang="de-DE" altLang="en-US" sz="1150" dirty="0" smtClean="0"/>
              <a:t> </a:t>
            </a:r>
            <a:r>
              <a:rPr lang="de-DE" altLang="en-US" sz="1150" dirty="0"/>
              <a:t>477, 574 (2011</a:t>
            </a:r>
            <a:r>
              <a:rPr lang="de-DE" altLang="en-US" sz="1150" dirty="0" smtClean="0"/>
              <a:t>)</a:t>
            </a:r>
            <a:endParaRPr lang="de-DE" altLang="en-US" sz="1150" dirty="0"/>
          </a:p>
          <a:p>
            <a:pPr eaLnBrk="1" hangingPunct="1">
              <a:defRPr/>
            </a:pPr>
            <a:r>
              <a:rPr lang="de-DE" altLang="en-US" sz="1150" dirty="0" smtClean="0"/>
              <a:t>			C</a:t>
            </a:r>
            <a:r>
              <a:rPr lang="de-DE" altLang="en-US" sz="1150" dirty="0"/>
              <a:t>. </a:t>
            </a:r>
            <a:r>
              <a:rPr lang="de-DE" altLang="en-US" sz="1150" dirty="0" err="1"/>
              <a:t>Latta</a:t>
            </a:r>
            <a:r>
              <a:rPr lang="de-DE" altLang="en-US" sz="1150" dirty="0"/>
              <a:t> </a:t>
            </a:r>
            <a:r>
              <a:rPr lang="de-DE" altLang="en-US" sz="1150" i="1" dirty="0"/>
              <a:t>et al</a:t>
            </a:r>
            <a:r>
              <a:rPr lang="de-DE" altLang="en-US" sz="1150" i="1" dirty="0" smtClean="0"/>
              <a:t>.</a:t>
            </a:r>
            <a:r>
              <a:rPr lang="de-DE" altLang="en-US" sz="1150" dirty="0" smtClean="0"/>
              <a:t>, </a:t>
            </a:r>
            <a:r>
              <a:rPr lang="de-DE" altLang="en-US" sz="1150" b="1" dirty="0" smtClean="0"/>
              <a:t>Nature</a:t>
            </a:r>
            <a:r>
              <a:rPr lang="de-DE" altLang="en-US" sz="1150" dirty="0" smtClean="0"/>
              <a:t> </a:t>
            </a:r>
            <a:r>
              <a:rPr lang="de-DE" altLang="en-US" sz="1150" dirty="0"/>
              <a:t>474, 627 (</a:t>
            </a:r>
            <a:r>
              <a:rPr lang="de-DE" altLang="en-US" sz="1150" dirty="0" smtClean="0"/>
              <a:t>2011)</a:t>
            </a:r>
          </a:p>
        </p:txBody>
      </p:sp>
      <p:sp>
        <p:nvSpPr>
          <p:cNvPr id="10" name="Rechteck 9"/>
          <p:cNvSpPr/>
          <p:nvPr/>
        </p:nvSpPr>
        <p:spPr>
          <a:xfrm>
            <a:off x="323850" y="6237288"/>
            <a:ext cx="7151688" cy="620712"/>
          </a:xfrm>
          <a:prstGeom prst="rect">
            <a:avLst/>
          </a:prstGeom>
          <a:gradFill>
            <a:gsLst>
              <a:gs pos="0">
                <a:schemeClr val="bg1">
                  <a:alpha val="16000"/>
                </a:schemeClr>
              </a:gs>
              <a:gs pos="40000">
                <a:schemeClr val="bg1">
                  <a:alpha val="51000"/>
                </a:schemeClr>
              </a:gs>
              <a:gs pos="72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</Words>
  <Application>Microsoft Office PowerPoint</Application>
  <PresentationFormat>Bildschirmpräsentation (4:3)</PresentationFormat>
  <Paragraphs>48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MS PGothic</vt:lpstr>
      <vt:lpstr>MS PGothic</vt:lpstr>
      <vt:lpstr>Arial</vt:lpstr>
      <vt:lpstr>Calibri</vt:lpstr>
      <vt:lpstr>1_Benutzerdefiniertes Design</vt:lpstr>
      <vt:lpstr>PowerPoint-Präsentation</vt:lpstr>
      <vt:lpstr>PowerPoint-Präsentation</vt:lpstr>
      <vt:lpstr>PowerPoint-Präsentation</vt:lpstr>
      <vt:lpstr>The world‘s leading scientists and innovators trust attocube‘s products</vt:lpstr>
      <vt:lpstr>PowerPoint-Präsentation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FO;AW;CB;MZ;SF</dc:creator>
  <cp:lastModifiedBy>Ida Simson</cp:lastModifiedBy>
  <cp:revision>1054</cp:revision>
  <cp:lastPrinted>2014-01-31T10:19:58Z</cp:lastPrinted>
  <dcterms:created xsi:type="dcterms:W3CDTF">2009-06-24T12:45:40Z</dcterms:created>
  <dcterms:modified xsi:type="dcterms:W3CDTF">2017-10-05T16:39:55Z</dcterms:modified>
</cp:coreProperties>
</file>