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avi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84" r:id="rId4"/>
    <p:sldId id="283" r:id="rId5"/>
    <p:sldId id="272" r:id="rId6"/>
    <p:sldId id="290" r:id="rId7"/>
    <p:sldId id="285" r:id="rId8"/>
    <p:sldId id="286" r:id="rId9"/>
    <p:sldId id="265" r:id="rId10"/>
    <p:sldId id="289" r:id="rId11"/>
    <p:sldId id="293" r:id="rId12"/>
    <p:sldId id="291" r:id="rId13"/>
    <p:sldId id="292" r:id="rId14"/>
    <p:sldId id="294" r:id="rId15"/>
    <p:sldId id="296" r:id="rId16"/>
    <p:sldId id="267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2580" autoAdjust="0"/>
  </p:normalViewPr>
  <p:slideViewPr>
    <p:cSldViewPr>
      <p:cViewPr>
        <p:scale>
          <a:sx n="100" d="100"/>
          <a:sy n="100" d="100"/>
        </p:scale>
        <p:origin x="-7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7DC44C-068E-436B-A49C-DA3449C45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13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172E1B-90ED-4111-9A8C-751325A3F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0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B74EC3-969B-45A3-A5E6-CA88CEE2E8AA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</a:t>
            </a:r>
            <a:r>
              <a:rPr lang="en-US" baseline="0" dirty="0" smtClean="0"/>
              <a:t> animated showing a movie of an on the fly measurement of the 00L rod Goethite.  The movie is 6 sec long but the scan was 39 sec.  In the last slide I have the same movie but time scaled to 60 sec.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6D103-6311-47B0-975B-AF70FE0A0A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82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D67295-0FA8-4743-BF39-857AD3567B6E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694D1E-C655-49AA-8A93-5377888433EF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87026F-E223-41F6-8A6C-19B25C3622D2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4B1915-06AB-48AA-9F6B-22DC263E42E1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A8A593-DD09-4E39-B4CF-5E4760B81424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A8A593-DD09-4E39-B4CF-5E4760B81424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8E7E6F-820C-43B8-82E7-703465896097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F265D1-40CD-48C4-8F03-1B114A1A786D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A4D78B-4BAC-4ACC-9985-934A686CC5B0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1A46-F1F9-4A57-99FE-126565C67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27834-F818-418D-A7BB-11018E0CE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7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BCA92-CD75-4759-B6B8-CA291232B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2FE6-493A-446D-8FF1-FF1A22711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2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F2679-D790-4029-A93F-0C012F63B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5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D7E6-62A0-4CFF-B70B-5EF3B1294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5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2789-2683-431D-89A8-2AD17A606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ACD9-2AC2-4F55-BF27-6C98BF2C2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7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AAC5-05AF-40A2-ACF4-5660A7797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A52C-E2AE-45B1-8BCD-3DA7E3B1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F6A64-2E0A-46D8-9963-F0996F399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8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27F7-ED1E-4701-920D-FF9AF4EA2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2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E2C588-70AA-45CF-98C4-3C7AD7098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l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2"/>
                </a:solidFill>
              </a:rPr>
              <a:t>asynMotor: Support For Coordinated Multi-Axis Motion In EPICS</a:t>
            </a:r>
            <a:br>
              <a:rPr lang="en-US" altLang="en-US" b="1" smtClean="0">
                <a:solidFill>
                  <a:schemeClr val="accent2"/>
                </a:solidFill>
              </a:rPr>
            </a:br>
            <a:endParaRPr lang="en-US" altLang="en-US" b="1" smtClean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2"/>
                </a:solidFill>
              </a:rPr>
              <a:t>Mark Rivers</a:t>
            </a:r>
          </a:p>
          <a:p>
            <a:pPr eaLnBrk="1" hangingPunct="1"/>
            <a:r>
              <a:rPr lang="en-US" altLang="en-US" b="1" smtClean="0">
                <a:solidFill>
                  <a:schemeClr val="accent2"/>
                </a:solidFill>
              </a:rPr>
              <a:t>University of Chicago</a:t>
            </a:r>
          </a:p>
          <a:p>
            <a:pPr eaLnBrk="1" hangingPunct="1"/>
            <a:endParaRPr lang="en-US" altLang="en-US" b="1" smtClean="0">
              <a:solidFill>
                <a:schemeClr val="accent2"/>
              </a:solidFill>
            </a:endParaRPr>
          </a:p>
        </p:txBody>
      </p:sp>
      <p:pic>
        <p:nvPicPr>
          <p:cNvPr id="2052" name="Picture 5" descr="Argonne National Laborato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24500"/>
            <a:ext cx="21240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Users\miley\AppData\Local\Microsoft\Windows\Temporary Internet Files\Content.Word\UChicago_RGB_MAR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562600"/>
            <a:ext cx="2468563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6"/>
          <p:cNvSpPr>
            <a:spLocks noGrp="1"/>
          </p:cNvSpPr>
          <p:nvPr>
            <p:ph type="subTitle" idx="1"/>
          </p:nvPr>
        </p:nvSpPr>
        <p:spPr>
          <a:xfrm>
            <a:off x="4724400" y="838200"/>
            <a:ext cx="4267200" cy="2133600"/>
          </a:xfrm>
        </p:spPr>
        <p:txBody>
          <a:bodyPr/>
          <a:lstStyle/>
          <a:p>
            <a:pPr marL="114300" indent="-1143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Newport XPS is used to drive 6-circle diffractometers at APS (3), SLS</a:t>
            </a:r>
          </a:p>
          <a:p>
            <a:pPr marL="114300" indent="-1143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SPEC is the control software</a:t>
            </a:r>
          </a:p>
          <a:p>
            <a:pPr marL="114300" indent="-1143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Use Profile Moves both for initial alignment and for data collection</a:t>
            </a:r>
          </a:p>
          <a:p>
            <a:pPr marL="114300" indent="-1143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Pilatus 100K is typically used for collecting crystal truncation rod data</a:t>
            </a:r>
          </a:p>
          <a:p>
            <a:pPr marL="114300" indent="-1143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Up to 200 frames/s</a:t>
            </a:r>
          </a:p>
          <a:p>
            <a:pPr marL="114300" indent="-1143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Use counts in </a:t>
            </a:r>
            <a:r>
              <a:rPr lang="en-US" altLang="en-US" sz="2000" dirty="0" err="1" smtClean="0"/>
              <a:t>areaDetector</a:t>
            </a:r>
            <a:r>
              <a:rPr lang="en-US" altLang="en-US" sz="2000" dirty="0" smtClean="0"/>
              <a:t> ROI and statistics plugins as a SPEC counter</a:t>
            </a:r>
          </a:p>
          <a:p>
            <a:pPr marL="114300" indent="-1143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Pilatus TIFF files are saved for use with later data analysis</a:t>
            </a:r>
            <a:endParaRPr lang="en-US" altLang="en-US" sz="2000" dirty="0" smtClean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SPEC Scan Using </a:t>
            </a:r>
            <a:r>
              <a:rPr lang="en-US" sz="2800" b="1" dirty="0" smtClean="0">
                <a:solidFill>
                  <a:schemeClr val="accent6"/>
                </a:solidFill>
              </a:rPr>
              <a:t>Newport 6-Circle </a:t>
            </a:r>
            <a:r>
              <a:rPr lang="en-US" sz="2800" b="1" dirty="0" smtClean="0">
                <a:solidFill>
                  <a:schemeClr val="accent6"/>
                </a:solidFill>
              </a:rPr>
              <a:t>Diffractometer</a:t>
            </a:r>
          </a:p>
        </p:txBody>
      </p:sp>
      <p:pic>
        <p:nvPicPr>
          <p:cNvPr id="10246" name="Picture 6" descr="C:\Talks\MOCRAF 2017\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751" y="9236"/>
            <a:ext cx="3426249" cy="230448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67645" y="4006481"/>
            <a:ext cx="2743200" cy="1313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Newport XPS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142207" y="181563"/>
            <a:ext cx="533400" cy="1600200"/>
            <a:chOff x="4034219" y="793472"/>
            <a:chExt cx="533400" cy="1600200"/>
          </a:xfrm>
        </p:grpSpPr>
        <p:sp>
          <p:nvSpPr>
            <p:cNvPr id="5" name="Rectangle 4"/>
            <p:cNvSpPr/>
            <p:nvPr/>
          </p:nvSpPr>
          <p:spPr>
            <a:xfrm>
              <a:off x="4034219" y="793472"/>
              <a:ext cx="533400" cy="1600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3527595" y="1382131"/>
              <a:ext cx="154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Struck Scaler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47969" y="181563"/>
            <a:ext cx="2743200" cy="2238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SPEC 6-Circle Diffractometer Control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45011" y="2819400"/>
            <a:ext cx="2743200" cy="714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EPICS Trajectory Scanning Support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238730" y="4385648"/>
            <a:ext cx="1773538" cy="386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sz="1400" dirty="0" smtClean="0"/>
              <a:t>Complex Coordinated Trajectory Using </a:t>
            </a:r>
            <a:r>
              <a:rPr lang="en-US" sz="1400" dirty="0" err="1" smtClean="0"/>
              <a:t>PVT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40" y="3581715"/>
            <a:ext cx="3785944" cy="282878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012268" y="732801"/>
            <a:ext cx="1129321" cy="3808619"/>
          </a:xfrm>
          <a:custGeom>
            <a:avLst/>
            <a:gdLst>
              <a:gd name="connsiteX0" fmla="*/ 0 w 1046376"/>
              <a:gd name="connsiteY0" fmla="*/ 2262739 h 2373568"/>
              <a:gd name="connsiteX1" fmla="*/ 480767 w 1046376"/>
              <a:gd name="connsiteY1" fmla="*/ 2243886 h 2373568"/>
              <a:gd name="connsiteX2" fmla="*/ 754145 w 1046376"/>
              <a:gd name="connsiteY2" fmla="*/ 961840 h 2373568"/>
              <a:gd name="connsiteX3" fmla="*/ 933254 w 1046376"/>
              <a:gd name="connsiteY3" fmla="*/ 151135 h 2373568"/>
              <a:gd name="connsiteX4" fmla="*/ 1046376 w 1046376"/>
              <a:gd name="connsiteY4" fmla="*/ 104001 h 2373568"/>
              <a:gd name="connsiteX0" fmla="*/ 0 w 1054846"/>
              <a:gd name="connsiteY0" fmla="*/ 2302471 h 2413300"/>
              <a:gd name="connsiteX1" fmla="*/ 480767 w 1054846"/>
              <a:gd name="connsiteY1" fmla="*/ 2283618 h 2413300"/>
              <a:gd name="connsiteX2" fmla="*/ 754145 w 1054846"/>
              <a:gd name="connsiteY2" fmla="*/ 1001572 h 2413300"/>
              <a:gd name="connsiteX3" fmla="*/ 933254 w 1054846"/>
              <a:gd name="connsiteY3" fmla="*/ 190867 h 2413300"/>
              <a:gd name="connsiteX4" fmla="*/ 1054846 w 1054846"/>
              <a:gd name="connsiteY4" fmla="*/ 89248 h 2413300"/>
              <a:gd name="connsiteX0" fmla="*/ 0 w 1054846"/>
              <a:gd name="connsiteY0" fmla="*/ 2229164 h 2339993"/>
              <a:gd name="connsiteX1" fmla="*/ 480767 w 1054846"/>
              <a:gd name="connsiteY1" fmla="*/ 2210311 h 2339993"/>
              <a:gd name="connsiteX2" fmla="*/ 754145 w 1054846"/>
              <a:gd name="connsiteY2" fmla="*/ 928265 h 2339993"/>
              <a:gd name="connsiteX3" fmla="*/ 933254 w 1054846"/>
              <a:gd name="connsiteY3" fmla="*/ 117560 h 2339993"/>
              <a:gd name="connsiteX4" fmla="*/ 1054846 w 1054846"/>
              <a:gd name="connsiteY4" fmla="*/ 15941 h 2339993"/>
              <a:gd name="connsiteX0" fmla="*/ 0 w 1054846"/>
              <a:gd name="connsiteY0" fmla="*/ 2214109 h 2324938"/>
              <a:gd name="connsiteX1" fmla="*/ 480767 w 1054846"/>
              <a:gd name="connsiteY1" fmla="*/ 2195256 h 2324938"/>
              <a:gd name="connsiteX2" fmla="*/ 754145 w 1054846"/>
              <a:gd name="connsiteY2" fmla="*/ 913210 h 2324938"/>
              <a:gd name="connsiteX3" fmla="*/ 876091 w 1054846"/>
              <a:gd name="connsiteY3" fmla="*/ 401085 h 2324938"/>
              <a:gd name="connsiteX4" fmla="*/ 1054846 w 1054846"/>
              <a:gd name="connsiteY4" fmla="*/ 886 h 2324938"/>
              <a:gd name="connsiteX0" fmla="*/ 0 w 1054846"/>
              <a:gd name="connsiteY0" fmla="*/ 2214144 h 2324973"/>
              <a:gd name="connsiteX1" fmla="*/ 480767 w 1054846"/>
              <a:gd name="connsiteY1" fmla="*/ 2195291 h 2324973"/>
              <a:gd name="connsiteX2" fmla="*/ 754145 w 1054846"/>
              <a:gd name="connsiteY2" fmla="*/ 913245 h 2324973"/>
              <a:gd name="connsiteX3" fmla="*/ 861271 w 1054846"/>
              <a:gd name="connsiteY3" fmla="*/ 390222 h 2324973"/>
              <a:gd name="connsiteX4" fmla="*/ 1054846 w 1054846"/>
              <a:gd name="connsiteY4" fmla="*/ 921 h 2324973"/>
              <a:gd name="connsiteX0" fmla="*/ 0 w 1054846"/>
              <a:gd name="connsiteY0" fmla="*/ 2214359 h 2325188"/>
              <a:gd name="connsiteX1" fmla="*/ 480767 w 1054846"/>
              <a:gd name="connsiteY1" fmla="*/ 2195506 h 2325188"/>
              <a:gd name="connsiteX2" fmla="*/ 754145 w 1054846"/>
              <a:gd name="connsiteY2" fmla="*/ 913460 h 2325188"/>
              <a:gd name="connsiteX3" fmla="*/ 861271 w 1054846"/>
              <a:gd name="connsiteY3" fmla="*/ 390437 h 2325188"/>
              <a:gd name="connsiteX4" fmla="*/ 1054846 w 1054846"/>
              <a:gd name="connsiteY4" fmla="*/ 1136 h 2325188"/>
              <a:gd name="connsiteX0" fmla="*/ 0 w 1054846"/>
              <a:gd name="connsiteY0" fmla="*/ 2214359 h 2246488"/>
              <a:gd name="connsiteX1" fmla="*/ 546435 w 1054846"/>
              <a:gd name="connsiteY1" fmla="*/ 1954681 h 2246488"/>
              <a:gd name="connsiteX2" fmla="*/ 754145 w 1054846"/>
              <a:gd name="connsiteY2" fmla="*/ 913460 h 2246488"/>
              <a:gd name="connsiteX3" fmla="*/ 861271 w 1054846"/>
              <a:gd name="connsiteY3" fmla="*/ 390437 h 2246488"/>
              <a:gd name="connsiteX4" fmla="*/ 1054846 w 1054846"/>
              <a:gd name="connsiteY4" fmla="*/ 1136 h 2246488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142 h 2234850"/>
              <a:gd name="connsiteX1" fmla="*/ 591583 w 1054846"/>
              <a:gd name="connsiteY1" fmla="*/ 1819264 h 2234850"/>
              <a:gd name="connsiteX2" fmla="*/ 786980 w 1054846"/>
              <a:gd name="connsiteY2" fmla="*/ 909019 h 2234850"/>
              <a:gd name="connsiteX3" fmla="*/ 861271 w 1054846"/>
              <a:gd name="connsiteY3" fmla="*/ 390220 h 2234850"/>
              <a:gd name="connsiteX4" fmla="*/ 1054846 w 1054846"/>
              <a:gd name="connsiteY4" fmla="*/ 919 h 2234850"/>
              <a:gd name="connsiteX0" fmla="*/ 0 w 1054846"/>
              <a:gd name="connsiteY0" fmla="*/ 2214142 h 2240535"/>
              <a:gd name="connsiteX1" fmla="*/ 591583 w 1054846"/>
              <a:gd name="connsiteY1" fmla="*/ 1819264 h 2240535"/>
              <a:gd name="connsiteX2" fmla="*/ 861271 w 1054846"/>
              <a:gd name="connsiteY2" fmla="*/ 390220 h 2240535"/>
              <a:gd name="connsiteX3" fmla="*/ 1054846 w 1054846"/>
              <a:gd name="connsiteY3" fmla="*/ 919 h 2240535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4846" h="2213223">
                <a:moveTo>
                  <a:pt x="0" y="2213223"/>
                </a:moveTo>
                <a:cubicBezTo>
                  <a:pt x="589664" y="2210636"/>
                  <a:pt x="-264708" y="36388"/>
                  <a:pt x="1054846" y="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19600" y="2419812"/>
            <a:ext cx="762000" cy="3995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8200" y="2434940"/>
            <a:ext cx="4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419600" y="3020117"/>
            <a:ext cx="762000" cy="3995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648200" y="3035245"/>
            <a:ext cx="4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sz="1050" dirty="0" smtClean="0"/>
              <a:t>1</a:t>
            </a:r>
            <a:endParaRPr lang="en-US" dirty="0"/>
          </a:p>
        </p:txBody>
      </p:sp>
      <p:sp>
        <p:nvSpPr>
          <p:cNvPr id="62" name="Freeform 61"/>
          <p:cNvSpPr/>
          <p:nvPr/>
        </p:nvSpPr>
        <p:spPr>
          <a:xfrm>
            <a:off x="3839635" y="1332778"/>
            <a:ext cx="584728" cy="1302770"/>
          </a:xfrm>
          <a:custGeom>
            <a:avLst/>
            <a:gdLst>
              <a:gd name="connsiteX0" fmla="*/ 0 w 1046376"/>
              <a:gd name="connsiteY0" fmla="*/ 2262739 h 2373568"/>
              <a:gd name="connsiteX1" fmla="*/ 480767 w 1046376"/>
              <a:gd name="connsiteY1" fmla="*/ 2243886 h 2373568"/>
              <a:gd name="connsiteX2" fmla="*/ 754145 w 1046376"/>
              <a:gd name="connsiteY2" fmla="*/ 961840 h 2373568"/>
              <a:gd name="connsiteX3" fmla="*/ 933254 w 1046376"/>
              <a:gd name="connsiteY3" fmla="*/ 151135 h 2373568"/>
              <a:gd name="connsiteX4" fmla="*/ 1046376 w 1046376"/>
              <a:gd name="connsiteY4" fmla="*/ 104001 h 2373568"/>
              <a:gd name="connsiteX0" fmla="*/ 0 w 1054846"/>
              <a:gd name="connsiteY0" fmla="*/ 2302471 h 2413300"/>
              <a:gd name="connsiteX1" fmla="*/ 480767 w 1054846"/>
              <a:gd name="connsiteY1" fmla="*/ 2283618 h 2413300"/>
              <a:gd name="connsiteX2" fmla="*/ 754145 w 1054846"/>
              <a:gd name="connsiteY2" fmla="*/ 1001572 h 2413300"/>
              <a:gd name="connsiteX3" fmla="*/ 933254 w 1054846"/>
              <a:gd name="connsiteY3" fmla="*/ 190867 h 2413300"/>
              <a:gd name="connsiteX4" fmla="*/ 1054846 w 1054846"/>
              <a:gd name="connsiteY4" fmla="*/ 89248 h 2413300"/>
              <a:gd name="connsiteX0" fmla="*/ 0 w 1054846"/>
              <a:gd name="connsiteY0" fmla="*/ 2229164 h 2339993"/>
              <a:gd name="connsiteX1" fmla="*/ 480767 w 1054846"/>
              <a:gd name="connsiteY1" fmla="*/ 2210311 h 2339993"/>
              <a:gd name="connsiteX2" fmla="*/ 754145 w 1054846"/>
              <a:gd name="connsiteY2" fmla="*/ 928265 h 2339993"/>
              <a:gd name="connsiteX3" fmla="*/ 933254 w 1054846"/>
              <a:gd name="connsiteY3" fmla="*/ 117560 h 2339993"/>
              <a:gd name="connsiteX4" fmla="*/ 1054846 w 1054846"/>
              <a:gd name="connsiteY4" fmla="*/ 15941 h 2339993"/>
              <a:gd name="connsiteX0" fmla="*/ 0 w 1054846"/>
              <a:gd name="connsiteY0" fmla="*/ 2214109 h 2324938"/>
              <a:gd name="connsiteX1" fmla="*/ 480767 w 1054846"/>
              <a:gd name="connsiteY1" fmla="*/ 2195256 h 2324938"/>
              <a:gd name="connsiteX2" fmla="*/ 754145 w 1054846"/>
              <a:gd name="connsiteY2" fmla="*/ 913210 h 2324938"/>
              <a:gd name="connsiteX3" fmla="*/ 876091 w 1054846"/>
              <a:gd name="connsiteY3" fmla="*/ 401085 h 2324938"/>
              <a:gd name="connsiteX4" fmla="*/ 1054846 w 1054846"/>
              <a:gd name="connsiteY4" fmla="*/ 886 h 2324938"/>
              <a:gd name="connsiteX0" fmla="*/ 0 w 1054846"/>
              <a:gd name="connsiteY0" fmla="*/ 2214144 h 2324973"/>
              <a:gd name="connsiteX1" fmla="*/ 480767 w 1054846"/>
              <a:gd name="connsiteY1" fmla="*/ 2195291 h 2324973"/>
              <a:gd name="connsiteX2" fmla="*/ 754145 w 1054846"/>
              <a:gd name="connsiteY2" fmla="*/ 913245 h 2324973"/>
              <a:gd name="connsiteX3" fmla="*/ 861271 w 1054846"/>
              <a:gd name="connsiteY3" fmla="*/ 390222 h 2324973"/>
              <a:gd name="connsiteX4" fmla="*/ 1054846 w 1054846"/>
              <a:gd name="connsiteY4" fmla="*/ 921 h 2324973"/>
              <a:gd name="connsiteX0" fmla="*/ 0 w 1054846"/>
              <a:gd name="connsiteY0" fmla="*/ 2214359 h 2325188"/>
              <a:gd name="connsiteX1" fmla="*/ 480767 w 1054846"/>
              <a:gd name="connsiteY1" fmla="*/ 2195506 h 2325188"/>
              <a:gd name="connsiteX2" fmla="*/ 754145 w 1054846"/>
              <a:gd name="connsiteY2" fmla="*/ 913460 h 2325188"/>
              <a:gd name="connsiteX3" fmla="*/ 861271 w 1054846"/>
              <a:gd name="connsiteY3" fmla="*/ 390437 h 2325188"/>
              <a:gd name="connsiteX4" fmla="*/ 1054846 w 1054846"/>
              <a:gd name="connsiteY4" fmla="*/ 1136 h 2325188"/>
              <a:gd name="connsiteX0" fmla="*/ 0 w 1054846"/>
              <a:gd name="connsiteY0" fmla="*/ 2214359 h 2246488"/>
              <a:gd name="connsiteX1" fmla="*/ 546435 w 1054846"/>
              <a:gd name="connsiteY1" fmla="*/ 1954681 h 2246488"/>
              <a:gd name="connsiteX2" fmla="*/ 754145 w 1054846"/>
              <a:gd name="connsiteY2" fmla="*/ 913460 h 2246488"/>
              <a:gd name="connsiteX3" fmla="*/ 861271 w 1054846"/>
              <a:gd name="connsiteY3" fmla="*/ 390437 h 2246488"/>
              <a:gd name="connsiteX4" fmla="*/ 1054846 w 1054846"/>
              <a:gd name="connsiteY4" fmla="*/ 1136 h 2246488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142 h 2234850"/>
              <a:gd name="connsiteX1" fmla="*/ 591583 w 1054846"/>
              <a:gd name="connsiteY1" fmla="*/ 1819264 h 2234850"/>
              <a:gd name="connsiteX2" fmla="*/ 786980 w 1054846"/>
              <a:gd name="connsiteY2" fmla="*/ 909019 h 2234850"/>
              <a:gd name="connsiteX3" fmla="*/ 861271 w 1054846"/>
              <a:gd name="connsiteY3" fmla="*/ 390220 h 2234850"/>
              <a:gd name="connsiteX4" fmla="*/ 1054846 w 1054846"/>
              <a:gd name="connsiteY4" fmla="*/ 919 h 2234850"/>
              <a:gd name="connsiteX0" fmla="*/ 0 w 1054846"/>
              <a:gd name="connsiteY0" fmla="*/ 2214142 h 2240535"/>
              <a:gd name="connsiteX1" fmla="*/ 591583 w 1054846"/>
              <a:gd name="connsiteY1" fmla="*/ 1819264 h 2240535"/>
              <a:gd name="connsiteX2" fmla="*/ 861271 w 1054846"/>
              <a:gd name="connsiteY2" fmla="*/ 390220 h 2240535"/>
              <a:gd name="connsiteX3" fmla="*/ 1054846 w 1054846"/>
              <a:gd name="connsiteY3" fmla="*/ 919 h 2240535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460421 w 597503"/>
              <a:gd name="connsiteY0" fmla="*/ 1372444 h 1372444"/>
              <a:gd name="connsiteX1" fmla="*/ 169055 w 597503"/>
              <a:gd name="connsiteY1" fmla="*/ 0 h 1372444"/>
              <a:gd name="connsiteX0" fmla="*/ 616719 w 616719"/>
              <a:gd name="connsiteY0" fmla="*/ 1372444 h 1372444"/>
              <a:gd name="connsiteX1" fmla="*/ 325353 w 616719"/>
              <a:gd name="connsiteY1" fmla="*/ 0 h 1372444"/>
              <a:gd name="connsiteX0" fmla="*/ 462334 w 462334"/>
              <a:gd name="connsiteY0" fmla="*/ 1372554 h 1372554"/>
              <a:gd name="connsiteX1" fmla="*/ 170968 w 462334"/>
              <a:gd name="connsiteY1" fmla="*/ 110 h 1372554"/>
              <a:gd name="connsiteX0" fmla="*/ 462334 w 462334"/>
              <a:gd name="connsiteY0" fmla="*/ 1372444 h 1372444"/>
              <a:gd name="connsiteX1" fmla="*/ 170968 w 462334"/>
              <a:gd name="connsiteY1" fmla="*/ 0 h 1372444"/>
              <a:gd name="connsiteX0" fmla="*/ 456539 w 456539"/>
              <a:gd name="connsiteY0" fmla="*/ 1372444 h 1372444"/>
              <a:gd name="connsiteX1" fmla="*/ 165173 w 456539"/>
              <a:gd name="connsiteY1" fmla="*/ 0 h 1372444"/>
              <a:gd name="connsiteX0" fmla="*/ 583255 w 583255"/>
              <a:gd name="connsiteY0" fmla="*/ 1373230 h 1373230"/>
              <a:gd name="connsiteX1" fmla="*/ 291889 w 583255"/>
              <a:gd name="connsiteY1" fmla="*/ 786 h 1373230"/>
              <a:gd name="connsiteX0" fmla="*/ 598401 w 598401"/>
              <a:gd name="connsiteY0" fmla="*/ 1372444 h 1372444"/>
              <a:gd name="connsiteX1" fmla="*/ 307035 w 598401"/>
              <a:gd name="connsiteY1" fmla="*/ 0 h 137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8401" h="1372444">
                <a:moveTo>
                  <a:pt x="598401" y="1372444"/>
                </a:moveTo>
                <a:cubicBezTo>
                  <a:pt x="125051" y="1361407"/>
                  <a:pt x="-315188" y="20864"/>
                  <a:pt x="307035" y="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726333" y="1116959"/>
            <a:ext cx="673604" cy="2112980"/>
          </a:xfrm>
          <a:custGeom>
            <a:avLst/>
            <a:gdLst>
              <a:gd name="connsiteX0" fmla="*/ 0 w 1046376"/>
              <a:gd name="connsiteY0" fmla="*/ 2262739 h 2373568"/>
              <a:gd name="connsiteX1" fmla="*/ 480767 w 1046376"/>
              <a:gd name="connsiteY1" fmla="*/ 2243886 h 2373568"/>
              <a:gd name="connsiteX2" fmla="*/ 754145 w 1046376"/>
              <a:gd name="connsiteY2" fmla="*/ 961840 h 2373568"/>
              <a:gd name="connsiteX3" fmla="*/ 933254 w 1046376"/>
              <a:gd name="connsiteY3" fmla="*/ 151135 h 2373568"/>
              <a:gd name="connsiteX4" fmla="*/ 1046376 w 1046376"/>
              <a:gd name="connsiteY4" fmla="*/ 104001 h 2373568"/>
              <a:gd name="connsiteX0" fmla="*/ 0 w 1054846"/>
              <a:gd name="connsiteY0" fmla="*/ 2302471 h 2413300"/>
              <a:gd name="connsiteX1" fmla="*/ 480767 w 1054846"/>
              <a:gd name="connsiteY1" fmla="*/ 2283618 h 2413300"/>
              <a:gd name="connsiteX2" fmla="*/ 754145 w 1054846"/>
              <a:gd name="connsiteY2" fmla="*/ 1001572 h 2413300"/>
              <a:gd name="connsiteX3" fmla="*/ 933254 w 1054846"/>
              <a:gd name="connsiteY3" fmla="*/ 190867 h 2413300"/>
              <a:gd name="connsiteX4" fmla="*/ 1054846 w 1054846"/>
              <a:gd name="connsiteY4" fmla="*/ 89248 h 2413300"/>
              <a:gd name="connsiteX0" fmla="*/ 0 w 1054846"/>
              <a:gd name="connsiteY0" fmla="*/ 2229164 h 2339993"/>
              <a:gd name="connsiteX1" fmla="*/ 480767 w 1054846"/>
              <a:gd name="connsiteY1" fmla="*/ 2210311 h 2339993"/>
              <a:gd name="connsiteX2" fmla="*/ 754145 w 1054846"/>
              <a:gd name="connsiteY2" fmla="*/ 928265 h 2339993"/>
              <a:gd name="connsiteX3" fmla="*/ 933254 w 1054846"/>
              <a:gd name="connsiteY3" fmla="*/ 117560 h 2339993"/>
              <a:gd name="connsiteX4" fmla="*/ 1054846 w 1054846"/>
              <a:gd name="connsiteY4" fmla="*/ 15941 h 2339993"/>
              <a:gd name="connsiteX0" fmla="*/ 0 w 1054846"/>
              <a:gd name="connsiteY0" fmla="*/ 2214109 h 2324938"/>
              <a:gd name="connsiteX1" fmla="*/ 480767 w 1054846"/>
              <a:gd name="connsiteY1" fmla="*/ 2195256 h 2324938"/>
              <a:gd name="connsiteX2" fmla="*/ 754145 w 1054846"/>
              <a:gd name="connsiteY2" fmla="*/ 913210 h 2324938"/>
              <a:gd name="connsiteX3" fmla="*/ 876091 w 1054846"/>
              <a:gd name="connsiteY3" fmla="*/ 401085 h 2324938"/>
              <a:gd name="connsiteX4" fmla="*/ 1054846 w 1054846"/>
              <a:gd name="connsiteY4" fmla="*/ 886 h 2324938"/>
              <a:gd name="connsiteX0" fmla="*/ 0 w 1054846"/>
              <a:gd name="connsiteY0" fmla="*/ 2214144 h 2324973"/>
              <a:gd name="connsiteX1" fmla="*/ 480767 w 1054846"/>
              <a:gd name="connsiteY1" fmla="*/ 2195291 h 2324973"/>
              <a:gd name="connsiteX2" fmla="*/ 754145 w 1054846"/>
              <a:gd name="connsiteY2" fmla="*/ 913245 h 2324973"/>
              <a:gd name="connsiteX3" fmla="*/ 861271 w 1054846"/>
              <a:gd name="connsiteY3" fmla="*/ 390222 h 2324973"/>
              <a:gd name="connsiteX4" fmla="*/ 1054846 w 1054846"/>
              <a:gd name="connsiteY4" fmla="*/ 921 h 2324973"/>
              <a:gd name="connsiteX0" fmla="*/ 0 w 1054846"/>
              <a:gd name="connsiteY0" fmla="*/ 2214359 h 2325188"/>
              <a:gd name="connsiteX1" fmla="*/ 480767 w 1054846"/>
              <a:gd name="connsiteY1" fmla="*/ 2195506 h 2325188"/>
              <a:gd name="connsiteX2" fmla="*/ 754145 w 1054846"/>
              <a:gd name="connsiteY2" fmla="*/ 913460 h 2325188"/>
              <a:gd name="connsiteX3" fmla="*/ 861271 w 1054846"/>
              <a:gd name="connsiteY3" fmla="*/ 390437 h 2325188"/>
              <a:gd name="connsiteX4" fmla="*/ 1054846 w 1054846"/>
              <a:gd name="connsiteY4" fmla="*/ 1136 h 2325188"/>
              <a:gd name="connsiteX0" fmla="*/ 0 w 1054846"/>
              <a:gd name="connsiteY0" fmla="*/ 2214359 h 2246488"/>
              <a:gd name="connsiteX1" fmla="*/ 546435 w 1054846"/>
              <a:gd name="connsiteY1" fmla="*/ 1954681 h 2246488"/>
              <a:gd name="connsiteX2" fmla="*/ 754145 w 1054846"/>
              <a:gd name="connsiteY2" fmla="*/ 913460 h 2246488"/>
              <a:gd name="connsiteX3" fmla="*/ 861271 w 1054846"/>
              <a:gd name="connsiteY3" fmla="*/ 390437 h 2246488"/>
              <a:gd name="connsiteX4" fmla="*/ 1054846 w 1054846"/>
              <a:gd name="connsiteY4" fmla="*/ 1136 h 2246488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142 h 2234850"/>
              <a:gd name="connsiteX1" fmla="*/ 591583 w 1054846"/>
              <a:gd name="connsiteY1" fmla="*/ 1819264 h 2234850"/>
              <a:gd name="connsiteX2" fmla="*/ 786980 w 1054846"/>
              <a:gd name="connsiteY2" fmla="*/ 909019 h 2234850"/>
              <a:gd name="connsiteX3" fmla="*/ 861271 w 1054846"/>
              <a:gd name="connsiteY3" fmla="*/ 390220 h 2234850"/>
              <a:gd name="connsiteX4" fmla="*/ 1054846 w 1054846"/>
              <a:gd name="connsiteY4" fmla="*/ 919 h 2234850"/>
              <a:gd name="connsiteX0" fmla="*/ 0 w 1054846"/>
              <a:gd name="connsiteY0" fmla="*/ 2214142 h 2240535"/>
              <a:gd name="connsiteX1" fmla="*/ 591583 w 1054846"/>
              <a:gd name="connsiteY1" fmla="*/ 1819264 h 2240535"/>
              <a:gd name="connsiteX2" fmla="*/ 861271 w 1054846"/>
              <a:gd name="connsiteY2" fmla="*/ 390220 h 2240535"/>
              <a:gd name="connsiteX3" fmla="*/ 1054846 w 1054846"/>
              <a:gd name="connsiteY3" fmla="*/ 919 h 2240535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460421 w 597503"/>
              <a:gd name="connsiteY0" fmla="*/ 1372444 h 1372444"/>
              <a:gd name="connsiteX1" fmla="*/ 169055 w 597503"/>
              <a:gd name="connsiteY1" fmla="*/ 0 h 1372444"/>
              <a:gd name="connsiteX0" fmla="*/ 616719 w 616719"/>
              <a:gd name="connsiteY0" fmla="*/ 1372444 h 1372444"/>
              <a:gd name="connsiteX1" fmla="*/ 325353 w 616719"/>
              <a:gd name="connsiteY1" fmla="*/ 0 h 1372444"/>
              <a:gd name="connsiteX0" fmla="*/ 462334 w 462334"/>
              <a:gd name="connsiteY0" fmla="*/ 1372554 h 1372554"/>
              <a:gd name="connsiteX1" fmla="*/ 170968 w 462334"/>
              <a:gd name="connsiteY1" fmla="*/ 110 h 1372554"/>
              <a:gd name="connsiteX0" fmla="*/ 442740 w 442739"/>
              <a:gd name="connsiteY0" fmla="*/ 2225966 h 2225966"/>
              <a:gd name="connsiteX1" fmla="*/ 180104 w 442739"/>
              <a:gd name="connsiteY1" fmla="*/ 69 h 2225966"/>
              <a:gd name="connsiteX0" fmla="*/ 609054 w 609054"/>
              <a:gd name="connsiteY0" fmla="*/ 2225898 h 2225898"/>
              <a:gd name="connsiteX1" fmla="*/ 346418 w 609054"/>
              <a:gd name="connsiteY1" fmla="*/ 1 h 2225898"/>
              <a:gd name="connsiteX0" fmla="*/ 706825 w 706825"/>
              <a:gd name="connsiteY0" fmla="*/ 2226247 h 2226247"/>
              <a:gd name="connsiteX1" fmla="*/ 444189 w 706825"/>
              <a:gd name="connsiteY1" fmla="*/ 350 h 2226247"/>
              <a:gd name="connsiteX0" fmla="*/ 689355 w 689355"/>
              <a:gd name="connsiteY0" fmla="*/ 2225987 h 2225987"/>
              <a:gd name="connsiteX1" fmla="*/ 426719 w 689355"/>
              <a:gd name="connsiteY1" fmla="*/ 90 h 222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9355" h="2225987">
                <a:moveTo>
                  <a:pt x="689355" y="2225987"/>
                </a:moveTo>
                <a:cubicBezTo>
                  <a:pt x="216005" y="2214950"/>
                  <a:pt x="-446928" y="-16262"/>
                  <a:pt x="426719" y="9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4675607" y="62883"/>
            <a:ext cx="4146283" cy="441841"/>
          </a:xfrm>
          <a:custGeom>
            <a:avLst/>
            <a:gdLst>
              <a:gd name="connsiteX0" fmla="*/ 0 w 1046376"/>
              <a:gd name="connsiteY0" fmla="*/ 2262739 h 2373568"/>
              <a:gd name="connsiteX1" fmla="*/ 480767 w 1046376"/>
              <a:gd name="connsiteY1" fmla="*/ 2243886 h 2373568"/>
              <a:gd name="connsiteX2" fmla="*/ 754145 w 1046376"/>
              <a:gd name="connsiteY2" fmla="*/ 961840 h 2373568"/>
              <a:gd name="connsiteX3" fmla="*/ 933254 w 1046376"/>
              <a:gd name="connsiteY3" fmla="*/ 151135 h 2373568"/>
              <a:gd name="connsiteX4" fmla="*/ 1046376 w 1046376"/>
              <a:gd name="connsiteY4" fmla="*/ 104001 h 2373568"/>
              <a:gd name="connsiteX0" fmla="*/ 0 w 1054846"/>
              <a:gd name="connsiteY0" fmla="*/ 2302471 h 2413300"/>
              <a:gd name="connsiteX1" fmla="*/ 480767 w 1054846"/>
              <a:gd name="connsiteY1" fmla="*/ 2283618 h 2413300"/>
              <a:gd name="connsiteX2" fmla="*/ 754145 w 1054846"/>
              <a:gd name="connsiteY2" fmla="*/ 1001572 h 2413300"/>
              <a:gd name="connsiteX3" fmla="*/ 933254 w 1054846"/>
              <a:gd name="connsiteY3" fmla="*/ 190867 h 2413300"/>
              <a:gd name="connsiteX4" fmla="*/ 1054846 w 1054846"/>
              <a:gd name="connsiteY4" fmla="*/ 89248 h 2413300"/>
              <a:gd name="connsiteX0" fmla="*/ 0 w 1054846"/>
              <a:gd name="connsiteY0" fmla="*/ 2229164 h 2339993"/>
              <a:gd name="connsiteX1" fmla="*/ 480767 w 1054846"/>
              <a:gd name="connsiteY1" fmla="*/ 2210311 h 2339993"/>
              <a:gd name="connsiteX2" fmla="*/ 754145 w 1054846"/>
              <a:gd name="connsiteY2" fmla="*/ 928265 h 2339993"/>
              <a:gd name="connsiteX3" fmla="*/ 933254 w 1054846"/>
              <a:gd name="connsiteY3" fmla="*/ 117560 h 2339993"/>
              <a:gd name="connsiteX4" fmla="*/ 1054846 w 1054846"/>
              <a:gd name="connsiteY4" fmla="*/ 15941 h 2339993"/>
              <a:gd name="connsiteX0" fmla="*/ 0 w 1054846"/>
              <a:gd name="connsiteY0" fmla="*/ 2214109 h 2324938"/>
              <a:gd name="connsiteX1" fmla="*/ 480767 w 1054846"/>
              <a:gd name="connsiteY1" fmla="*/ 2195256 h 2324938"/>
              <a:gd name="connsiteX2" fmla="*/ 754145 w 1054846"/>
              <a:gd name="connsiteY2" fmla="*/ 913210 h 2324938"/>
              <a:gd name="connsiteX3" fmla="*/ 876091 w 1054846"/>
              <a:gd name="connsiteY3" fmla="*/ 401085 h 2324938"/>
              <a:gd name="connsiteX4" fmla="*/ 1054846 w 1054846"/>
              <a:gd name="connsiteY4" fmla="*/ 886 h 2324938"/>
              <a:gd name="connsiteX0" fmla="*/ 0 w 1054846"/>
              <a:gd name="connsiteY0" fmla="*/ 2214144 h 2324973"/>
              <a:gd name="connsiteX1" fmla="*/ 480767 w 1054846"/>
              <a:gd name="connsiteY1" fmla="*/ 2195291 h 2324973"/>
              <a:gd name="connsiteX2" fmla="*/ 754145 w 1054846"/>
              <a:gd name="connsiteY2" fmla="*/ 913245 h 2324973"/>
              <a:gd name="connsiteX3" fmla="*/ 861271 w 1054846"/>
              <a:gd name="connsiteY3" fmla="*/ 390222 h 2324973"/>
              <a:gd name="connsiteX4" fmla="*/ 1054846 w 1054846"/>
              <a:gd name="connsiteY4" fmla="*/ 921 h 2324973"/>
              <a:gd name="connsiteX0" fmla="*/ 0 w 1054846"/>
              <a:gd name="connsiteY0" fmla="*/ 2214359 h 2325188"/>
              <a:gd name="connsiteX1" fmla="*/ 480767 w 1054846"/>
              <a:gd name="connsiteY1" fmla="*/ 2195506 h 2325188"/>
              <a:gd name="connsiteX2" fmla="*/ 754145 w 1054846"/>
              <a:gd name="connsiteY2" fmla="*/ 913460 h 2325188"/>
              <a:gd name="connsiteX3" fmla="*/ 861271 w 1054846"/>
              <a:gd name="connsiteY3" fmla="*/ 390437 h 2325188"/>
              <a:gd name="connsiteX4" fmla="*/ 1054846 w 1054846"/>
              <a:gd name="connsiteY4" fmla="*/ 1136 h 2325188"/>
              <a:gd name="connsiteX0" fmla="*/ 0 w 1054846"/>
              <a:gd name="connsiteY0" fmla="*/ 2214359 h 2246488"/>
              <a:gd name="connsiteX1" fmla="*/ 546435 w 1054846"/>
              <a:gd name="connsiteY1" fmla="*/ 1954681 h 2246488"/>
              <a:gd name="connsiteX2" fmla="*/ 754145 w 1054846"/>
              <a:gd name="connsiteY2" fmla="*/ 913460 h 2246488"/>
              <a:gd name="connsiteX3" fmla="*/ 861271 w 1054846"/>
              <a:gd name="connsiteY3" fmla="*/ 390437 h 2246488"/>
              <a:gd name="connsiteX4" fmla="*/ 1054846 w 1054846"/>
              <a:gd name="connsiteY4" fmla="*/ 1136 h 2246488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142 h 2234850"/>
              <a:gd name="connsiteX1" fmla="*/ 591583 w 1054846"/>
              <a:gd name="connsiteY1" fmla="*/ 1819264 h 2234850"/>
              <a:gd name="connsiteX2" fmla="*/ 786980 w 1054846"/>
              <a:gd name="connsiteY2" fmla="*/ 909019 h 2234850"/>
              <a:gd name="connsiteX3" fmla="*/ 861271 w 1054846"/>
              <a:gd name="connsiteY3" fmla="*/ 390220 h 2234850"/>
              <a:gd name="connsiteX4" fmla="*/ 1054846 w 1054846"/>
              <a:gd name="connsiteY4" fmla="*/ 919 h 2234850"/>
              <a:gd name="connsiteX0" fmla="*/ 0 w 1054846"/>
              <a:gd name="connsiteY0" fmla="*/ 2214142 h 2240535"/>
              <a:gd name="connsiteX1" fmla="*/ 591583 w 1054846"/>
              <a:gd name="connsiteY1" fmla="*/ 1819264 h 2240535"/>
              <a:gd name="connsiteX2" fmla="*/ 861271 w 1054846"/>
              <a:gd name="connsiteY2" fmla="*/ 390220 h 2240535"/>
              <a:gd name="connsiteX3" fmla="*/ 1054846 w 1054846"/>
              <a:gd name="connsiteY3" fmla="*/ 919 h 2240535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2120106"/>
              <a:gd name="connsiteY0" fmla="*/ 12 h 434301"/>
              <a:gd name="connsiteX1" fmla="*/ 2120106 w 2120106"/>
              <a:gd name="connsiteY1" fmla="*/ 432298 h 434301"/>
              <a:gd name="connsiteX0" fmla="*/ 0 w 2120230"/>
              <a:gd name="connsiteY0" fmla="*/ 5 h 742234"/>
              <a:gd name="connsiteX1" fmla="*/ 2120106 w 2120230"/>
              <a:gd name="connsiteY1" fmla="*/ 432291 h 742234"/>
              <a:gd name="connsiteX0" fmla="*/ 0 w 2120218"/>
              <a:gd name="connsiteY0" fmla="*/ 0 h 762605"/>
              <a:gd name="connsiteX1" fmla="*/ 2120106 w 2120218"/>
              <a:gd name="connsiteY1" fmla="*/ 432286 h 762605"/>
              <a:gd name="connsiteX0" fmla="*/ 0 w 2120218"/>
              <a:gd name="connsiteY0" fmla="*/ 0 h 773948"/>
              <a:gd name="connsiteX1" fmla="*/ 1147247 w 2120218"/>
              <a:gd name="connsiteY1" fmla="*/ 532301 h 773948"/>
              <a:gd name="connsiteX2" fmla="*/ 2120106 w 2120218"/>
              <a:gd name="connsiteY2" fmla="*/ 432286 h 773948"/>
              <a:gd name="connsiteX0" fmla="*/ 0 w 2120188"/>
              <a:gd name="connsiteY0" fmla="*/ 2209772 h 2775869"/>
              <a:gd name="connsiteX1" fmla="*/ 515804 w 2120188"/>
              <a:gd name="connsiteY1" fmla="*/ 28731 h 2775869"/>
              <a:gd name="connsiteX2" fmla="*/ 2120106 w 2120188"/>
              <a:gd name="connsiteY2" fmla="*/ 2642058 h 2775869"/>
              <a:gd name="connsiteX0" fmla="*/ 0 w 2120295"/>
              <a:gd name="connsiteY0" fmla="*/ 2181042 h 2780971"/>
              <a:gd name="connsiteX1" fmla="*/ 515804 w 2120295"/>
              <a:gd name="connsiteY1" fmla="*/ 1 h 2780971"/>
              <a:gd name="connsiteX2" fmla="*/ 2120106 w 2120295"/>
              <a:gd name="connsiteY2" fmla="*/ 2613328 h 2780971"/>
              <a:gd name="connsiteX0" fmla="*/ 0 w 2120295"/>
              <a:gd name="connsiteY0" fmla="*/ 2191469 h 2791398"/>
              <a:gd name="connsiteX1" fmla="*/ 515804 w 2120295"/>
              <a:gd name="connsiteY1" fmla="*/ 10428 h 2791398"/>
              <a:gd name="connsiteX2" fmla="*/ 2120106 w 2120295"/>
              <a:gd name="connsiteY2" fmla="*/ 2623755 h 2791398"/>
              <a:gd name="connsiteX0" fmla="*/ 0 w 2120445"/>
              <a:gd name="connsiteY0" fmla="*/ 238892 h 1286264"/>
              <a:gd name="connsiteX1" fmla="*/ 973721 w 2120445"/>
              <a:gd name="connsiteY1" fmla="*/ 816416 h 1286264"/>
              <a:gd name="connsiteX2" fmla="*/ 2120106 w 2120445"/>
              <a:gd name="connsiteY2" fmla="*/ 671178 h 1286264"/>
              <a:gd name="connsiteX0" fmla="*/ 0 w 2120445"/>
              <a:gd name="connsiteY0" fmla="*/ 238892 h 1137536"/>
              <a:gd name="connsiteX1" fmla="*/ 973721 w 2120445"/>
              <a:gd name="connsiteY1" fmla="*/ 816416 h 1137536"/>
              <a:gd name="connsiteX2" fmla="*/ 2120106 w 2120445"/>
              <a:gd name="connsiteY2" fmla="*/ 671178 h 1137536"/>
              <a:gd name="connsiteX0" fmla="*/ 0 w 2120419"/>
              <a:gd name="connsiteY0" fmla="*/ 238892 h 1253590"/>
              <a:gd name="connsiteX1" fmla="*/ 973721 w 2120419"/>
              <a:gd name="connsiteY1" fmla="*/ 816416 h 1253590"/>
              <a:gd name="connsiteX2" fmla="*/ 2120106 w 2120419"/>
              <a:gd name="connsiteY2" fmla="*/ 671178 h 1253590"/>
              <a:gd name="connsiteX0" fmla="*/ 0 w 2120419"/>
              <a:gd name="connsiteY0" fmla="*/ 241818 h 1256516"/>
              <a:gd name="connsiteX1" fmla="*/ 973721 w 2120419"/>
              <a:gd name="connsiteY1" fmla="*/ 819342 h 1256516"/>
              <a:gd name="connsiteX2" fmla="*/ 2120106 w 2120419"/>
              <a:gd name="connsiteY2" fmla="*/ 674104 h 1256516"/>
              <a:gd name="connsiteX0" fmla="*/ 0 w 2120419"/>
              <a:gd name="connsiteY0" fmla="*/ 0 h 1014698"/>
              <a:gd name="connsiteX1" fmla="*/ 973721 w 2120419"/>
              <a:gd name="connsiteY1" fmla="*/ 577524 h 1014698"/>
              <a:gd name="connsiteX2" fmla="*/ 2120106 w 2120419"/>
              <a:gd name="connsiteY2" fmla="*/ 432286 h 1014698"/>
              <a:gd name="connsiteX0" fmla="*/ 0 w 2120106"/>
              <a:gd name="connsiteY0" fmla="*/ 0 h 1059801"/>
              <a:gd name="connsiteX1" fmla="*/ 973721 w 2120106"/>
              <a:gd name="connsiteY1" fmla="*/ 577524 h 1059801"/>
              <a:gd name="connsiteX2" fmla="*/ 2120106 w 2120106"/>
              <a:gd name="connsiteY2" fmla="*/ 432286 h 105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0106" h="1059801">
                <a:moveTo>
                  <a:pt x="0" y="0"/>
                </a:moveTo>
                <a:cubicBezTo>
                  <a:pt x="345462" y="64376"/>
                  <a:pt x="724663" y="400092"/>
                  <a:pt x="973721" y="577524"/>
                </a:cubicBezTo>
                <a:cubicBezTo>
                  <a:pt x="1529599" y="1037526"/>
                  <a:pt x="2030166" y="1440954"/>
                  <a:pt x="2120106" y="432286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24242" y="6387848"/>
            <a:ext cx="459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Newport 6-Circle Diffractometer</a:t>
            </a:r>
            <a:endParaRPr lang="en-US" dirty="0"/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5731891" y="2338402"/>
            <a:ext cx="3245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922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922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922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922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922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922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922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922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922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 dirty="0" smtClean="0">
                <a:latin typeface="Arial" panose="020B0604020202020204" pitchFamily="34" charset="0"/>
              </a:rPr>
              <a:t>Pixel Array Detector 100k Pilatus</a:t>
            </a:r>
          </a:p>
          <a:p>
            <a:endParaRPr lang="en-US" altLang="en-US" sz="1400" b="1" dirty="0" smtClean="0">
              <a:latin typeface="Arial" panose="020B0604020202020204" pitchFamily="34" charset="0"/>
            </a:endParaRPr>
          </a:p>
          <a:p>
            <a:r>
              <a:rPr lang="en-US" altLang="en-US" sz="1400" b="1" dirty="0" smtClean="0">
                <a:latin typeface="Arial" panose="020B0604020202020204" pitchFamily="34" charset="0"/>
              </a:rPr>
              <a:t>Readout </a:t>
            </a:r>
            <a:r>
              <a:rPr lang="en-US" altLang="en-US" sz="1400" b="1" dirty="0">
                <a:latin typeface="Arial" panose="020B0604020202020204" pitchFamily="34" charset="0"/>
              </a:rPr>
              <a:t>time       </a:t>
            </a:r>
            <a:r>
              <a:rPr lang="en-US" altLang="en-US" sz="1400" b="1" dirty="0" smtClean="0">
                <a:latin typeface="Arial" panose="020B0604020202020204" pitchFamily="34" charset="0"/>
              </a:rPr>
              <a:t>2.7 </a:t>
            </a:r>
            <a:r>
              <a:rPr lang="en-US" altLang="en-US" sz="1400" b="1" dirty="0" err="1">
                <a:latin typeface="Arial" panose="020B0604020202020204" pitchFamily="34" charset="0"/>
              </a:rPr>
              <a:t>ms</a:t>
            </a:r>
            <a:endParaRPr lang="en-US" altLang="en-US" sz="1400" b="1" dirty="0">
              <a:latin typeface="Arial" panose="020B0604020202020204" pitchFamily="34" charset="0"/>
            </a:endParaRPr>
          </a:p>
          <a:p>
            <a:r>
              <a:rPr lang="en-US" altLang="en-US" sz="1400" b="1" dirty="0">
                <a:latin typeface="Arial" panose="020B0604020202020204" pitchFamily="34" charset="0"/>
              </a:rPr>
              <a:t>Framing rate       </a:t>
            </a:r>
            <a:r>
              <a:rPr lang="en-US" altLang="en-US" sz="1400" b="1" dirty="0" smtClean="0">
                <a:latin typeface="Arial" panose="020B0604020202020204" pitchFamily="34" charset="0"/>
              </a:rPr>
              <a:t>200 </a:t>
            </a:r>
            <a:r>
              <a:rPr lang="en-US" altLang="en-US" sz="1400" b="1" dirty="0">
                <a:latin typeface="Arial" panose="020B0604020202020204" pitchFamily="34" charset="0"/>
              </a:rPr>
              <a:t>Hz</a:t>
            </a:r>
          </a:p>
          <a:p>
            <a:r>
              <a:rPr lang="en-US" altLang="en-US" sz="1400" b="1" dirty="0" smtClean="0">
                <a:latin typeface="Arial" panose="020B0604020202020204" pitchFamily="34" charset="0"/>
              </a:rPr>
              <a:t>Dimensions         275 </a:t>
            </a:r>
            <a:r>
              <a:rPr lang="en-US" altLang="en-US" sz="1400" b="1" dirty="0">
                <a:latin typeface="Arial" panose="020B0604020202020204" pitchFamily="34" charset="0"/>
              </a:rPr>
              <a:t>x 146 x 85 </a:t>
            </a:r>
            <a:r>
              <a:rPr lang="en-US" altLang="en-US" sz="1400" b="1" dirty="0" smtClean="0">
                <a:latin typeface="Arial" panose="020B0604020202020204" pitchFamily="34" charset="0"/>
              </a:rPr>
              <a:t>mm</a:t>
            </a:r>
            <a:endParaRPr lang="en-US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7588" y="4827823"/>
            <a:ext cx="1811009" cy="386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400" dirty="0" smtClean="0"/>
              <a:t>Record Encoder Values at each Trigger</a:t>
            </a:r>
            <a:endParaRPr lang="en-US" sz="1400" dirty="0"/>
          </a:p>
        </p:txBody>
      </p:sp>
      <p:sp>
        <p:nvSpPr>
          <p:cNvPr id="72" name="Freeform 71"/>
          <p:cNvSpPr/>
          <p:nvPr/>
        </p:nvSpPr>
        <p:spPr>
          <a:xfrm flipV="1">
            <a:off x="2544050" y="4772228"/>
            <a:ext cx="2539776" cy="1256810"/>
          </a:xfrm>
          <a:custGeom>
            <a:avLst/>
            <a:gdLst>
              <a:gd name="connsiteX0" fmla="*/ 0 w 1046376"/>
              <a:gd name="connsiteY0" fmla="*/ 2262739 h 2373568"/>
              <a:gd name="connsiteX1" fmla="*/ 480767 w 1046376"/>
              <a:gd name="connsiteY1" fmla="*/ 2243886 h 2373568"/>
              <a:gd name="connsiteX2" fmla="*/ 754145 w 1046376"/>
              <a:gd name="connsiteY2" fmla="*/ 961840 h 2373568"/>
              <a:gd name="connsiteX3" fmla="*/ 933254 w 1046376"/>
              <a:gd name="connsiteY3" fmla="*/ 151135 h 2373568"/>
              <a:gd name="connsiteX4" fmla="*/ 1046376 w 1046376"/>
              <a:gd name="connsiteY4" fmla="*/ 104001 h 2373568"/>
              <a:gd name="connsiteX0" fmla="*/ 0 w 1054846"/>
              <a:gd name="connsiteY0" fmla="*/ 2302471 h 2413300"/>
              <a:gd name="connsiteX1" fmla="*/ 480767 w 1054846"/>
              <a:gd name="connsiteY1" fmla="*/ 2283618 h 2413300"/>
              <a:gd name="connsiteX2" fmla="*/ 754145 w 1054846"/>
              <a:gd name="connsiteY2" fmla="*/ 1001572 h 2413300"/>
              <a:gd name="connsiteX3" fmla="*/ 933254 w 1054846"/>
              <a:gd name="connsiteY3" fmla="*/ 190867 h 2413300"/>
              <a:gd name="connsiteX4" fmla="*/ 1054846 w 1054846"/>
              <a:gd name="connsiteY4" fmla="*/ 89248 h 2413300"/>
              <a:gd name="connsiteX0" fmla="*/ 0 w 1054846"/>
              <a:gd name="connsiteY0" fmla="*/ 2229164 h 2339993"/>
              <a:gd name="connsiteX1" fmla="*/ 480767 w 1054846"/>
              <a:gd name="connsiteY1" fmla="*/ 2210311 h 2339993"/>
              <a:gd name="connsiteX2" fmla="*/ 754145 w 1054846"/>
              <a:gd name="connsiteY2" fmla="*/ 928265 h 2339993"/>
              <a:gd name="connsiteX3" fmla="*/ 933254 w 1054846"/>
              <a:gd name="connsiteY3" fmla="*/ 117560 h 2339993"/>
              <a:gd name="connsiteX4" fmla="*/ 1054846 w 1054846"/>
              <a:gd name="connsiteY4" fmla="*/ 15941 h 2339993"/>
              <a:gd name="connsiteX0" fmla="*/ 0 w 1054846"/>
              <a:gd name="connsiteY0" fmla="*/ 2214109 h 2324938"/>
              <a:gd name="connsiteX1" fmla="*/ 480767 w 1054846"/>
              <a:gd name="connsiteY1" fmla="*/ 2195256 h 2324938"/>
              <a:gd name="connsiteX2" fmla="*/ 754145 w 1054846"/>
              <a:gd name="connsiteY2" fmla="*/ 913210 h 2324938"/>
              <a:gd name="connsiteX3" fmla="*/ 876091 w 1054846"/>
              <a:gd name="connsiteY3" fmla="*/ 401085 h 2324938"/>
              <a:gd name="connsiteX4" fmla="*/ 1054846 w 1054846"/>
              <a:gd name="connsiteY4" fmla="*/ 886 h 2324938"/>
              <a:gd name="connsiteX0" fmla="*/ 0 w 1054846"/>
              <a:gd name="connsiteY0" fmla="*/ 2214144 h 2324973"/>
              <a:gd name="connsiteX1" fmla="*/ 480767 w 1054846"/>
              <a:gd name="connsiteY1" fmla="*/ 2195291 h 2324973"/>
              <a:gd name="connsiteX2" fmla="*/ 754145 w 1054846"/>
              <a:gd name="connsiteY2" fmla="*/ 913245 h 2324973"/>
              <a:gd name="connsiteX3" fmla="*/ 861271 w 1054846"/>
              <a:gd name="connsiteY3" fmla="*/ 390222 h 2324973"/>
              <a:gd name="connsiteX4" fmla="*/ 1054846 w 1054846"/>
              <a:gd name="connsiteY4" fmla="*/ 921 h 2324973"/>
              <a:gd name="connsiteX0" fmla="*/ 0 w 1054846"/>
              <a:gd name="connsiteY0" fmla="*/ 2214359 h 2325188"/>
              <a:gd name="connsiteX1" fmla="*/ 480767 w 1054846"/>
              <a:gd name="connsiteY1" fmla="*/ 2195506 h 2325188"/>
              <a:gd name="connsiteX2" fmla="*/ 754145 w 1054846"/>
              <a:gd name="connsiteY2" fmla="*/ 913460 h 2325188"/>
              <a:gd name="connsiteX3" fmla="*/ 861271 w 1054846"/>
              <a:gd name="connsiteY3" fmla="*/ 390437 h 2325188"/>
              <a:gd name="connsiteX4" fmla="*/ 1054846 w 1054846"/>
              <a:gd name="connsiteY4" fmla="*/ 1136 h 2325188"/>
              <a:gd name="connsiteX0" fmla="*/ 0 w 1054846"/>
              <a:gd name="connsiteY0" fmla="*/ 2214359 h 2246488"/>
              <a:gd name="connsiteX1" fmla="*/ 546435 w 1054846"/>
              <a:gd name="connsiteY1" fmla="*/ 1954681 h 2246488"/>
              <a:gd name="connsiteX2" fmla="*/ 754145 w 1054846"/>
              <a:gd name="connsiteY2" fmla="*/ 913460 h 2246488"/>
              <a:gd name="connsiteX3" fmla="*/ 861271 w 1054846"/>
              <a:gd name="connsiteY3" fmla="*/ 390437 h 2246488"/>
              <a:gd name="connsiteX4" fmla="*/ 1054846 w 1054846"/>
              <a:gd name="connsiteY4" fmla="*/ 1136 h 2246488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142 h 2234850"/>
              <a:gd name="connsiteX1" fmla="*/ 591583 w 1054846"/>
              <a:gd name="connsiteY1" fmla="*/ 1819264 h 2234850"/>
              <a:gd name="connsiteX2" fmla="*/ 786980 w 1054846"/>
              <a:gd name="connsiteY2" fmla="*/ 909019 h 2234850"/>
              <a:gd name="connsiteX3" fmla="*/ 861271 w 1054846"/>
              <a:gd name="connsiteY3" fmla="*/ 390220 h 2234850"/>
              <a:gd name="connsiteX4" fmla="*/ 1054846 w 1054846"/>
              <a:gd name="connsiteY4" fmla="*/ 919 h 2234850"/>
              <a:gd name="connsiteX0" fmla="*/ 0 w 1054846"/>
              <a:gd name="connsiteY0" fmla="*/ 2214142 h 2240535"/>
              <a:gd name="connsiteX1" fmla="*/ 591583 w 1054846"/>
              <a:gd name="connsiteY1" fmla="*/ 1819264 h 2240535"/>
              <a:gd name="connsiteX2" fmla="*/ 861271 w 1054846"/>
              <a:gd name="connsiteY2" fmla="*/ 390220 h 2240535"/>
              <a:gd name="connsiteX3" fmla="*/ 1054846 w 1054846"/>
              <a:gd name="connsiteY3" fmla="*/ 919 h 2240535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14267 w 1069113"/>
              <a:gd name="connsiteY0" fmla="*/ 2213223 h 2213223"/>
              <a:gd name="connsiteX1" fmla="*/ 1069113 w 1069113"/>
              <a:gd name="connsiteY1" fmla="*/ 0 h 2213223"/>
              <a:gd name="connsiteX0" fmla="*/ 14267 w 1069113"/>
              <a:gd name="connsiteY0" fmla="*/ 2297574 h 2297574"/>
              <a:gd name="connsiteX1" fmla="*/ 1069113 w 1069113"/>
              <a:gd name="connsiteY1" fmla="*/ 0 h 2297574"/>
              <a:gd name="connsiteX0" fmla="*/ 0 w 1054846"/>
              <a:gd name="connsiteY0" fmla="*/ 2297574 h 2297574"/>
              <a:gd name="connsiteX1" fmla="*/ 1054846 w 1054846"/>
              <a:gd name="connsiteY1" fmla="*/ 0 h 2297574"/>
              <a:gd name="connsiteX0" fmla="*/ 0 w 1024058"/>
              <a:gd name="connsiteY0" fmla="*/ 2297574 h 2297574"/>
              <a:gd name="connsiteX1" fmla="*/ 1024058 w 1024058"/>
              <a:gd name="connsiteY1" fmla="*/ 0 h 2297574"/>
              <a:gd name="connsiteX0" fmla="*/ 0 w 1024058"/>
              <a:gd name="connsiteY0" fmla="*/ 2297901 h 2297901"/>
              <a:gd name="connsiteX1" fmla="*/ 1024058 w 1024058"/>
              <a:gd name="connsiteY1" fmla="*/ 327 h 2297901"/>
              <a:gd name="connsiteX0" fmla="*/ 0 w 1068392"/>
              <a:gd name="connsiteY0" fmla="*/ 2379677 h 2379677"/>
              <a:gd name="connsiteX1" fmla="*/ 1068392 w 1068392"/>
              <a:gd name="connsiteY1" fmla="*/ 309 h 237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8392" h="2379677">
                <a:moveTo>
                  <a:pt x="0" y="2379677"/>
                </a:moveTo>
                <a:cubicBezTo>
                  <a:pt x="103219" y="1464566"/>
                  <a:pt x="161392" y="-24649"/>
                  <a:pt x="1068392" y="309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flipH="1">
            <a:off x="1238730" y="5214404"/>
            <a:ext cx="3942869" cy="1066923"/>
          </a:xfrm>
          <a:custGeom>
            <a:avLst/>
            <a:gdLst>
              <a:gd name="connsiteX0" fmla="*/ 0 w 1046376"/>
              <a:gd name="connsiteY0" fmla="*/ 2262739 h 2373568"/>
              <a:gd name="connsiteX1" fmla="*/ 480767 w 1046376"/>
              <a:gd name="connsiteY1" fmla="*/ 2243886 h 2373568"/>
              <a:gd name="connsiteX2" fmla="*/ 754145 w 1046376"/>
              <a:gd name="connsiteY2" fmla="*/ 961840 h 2373568"/>
              <a:gd name="connsiteX3" fmla="*/ 933254 w 1046376"/>
              <a:gd name="connsiteY3" fmla="*/ 151135 h 2373568"/>
              <a:gd name="connsiteX4" fmla="*/ 1046376 w 1046376"/>
              <a:gd name="connsiteY4" fmla="*/ 104001 h 2373568"/>
              <a:gd name="connsiteX0" fmla="*/ 0 w 1054846"/>
              <a:gd name="connsiteY0" fmla="*/ 2302471 h 2413300"/>
              <a:gd name="connsiteX1" fmla="*/ 480767 w 1054846"/>
              <a:gd name="connsiteY1" fmla="*/ 2283618 h 2413300"/>
              <a:gd name="connsiteX2" fmla="*/ 754145 w 1054846"/>
              <a:gd name="connsiteY2" fmla="*/ 1001572 h 2413300"/>
              <a:gd name="connsiteX3" fmla="*/ 933254 w 1054846"/>
              <a:gd name="connsiteY3" fmla="*/ 190867 h 2413300"/>
              <a:gd name="connsiteX4" fmla="*/ 1054846 w 1054846"/>
              <a:gd name="connsiteY4" fmla="*/ 89248 h 2413300"/>
              <a:gd name="connsiteX0" fmla="*/ 0 w 1054846"/>
              <a:gd name="connsiteY0" fmla="*/ 2229164 h 2339993"/>
              <a:gd name="connsiteX1" fmla="*/ 480767 w 1054846"/>
              <a:gd name="connsiteY1" fmla="*/ 2210311 h 2339993"/>
              <a:gd name="connsiteX2" fmla="*/ 754145 w 1054846"/>
              <a:gd name="connsiteY2" fmla="*/ 928265 h 2339993"/>
              <a:gd name="connsiteX3" fmla="*/ 933254 w 1054846"/>
              <a:gd name="connsiteY3" fmla="*/ 117560 h 2339993"/>
              <a:gd name="connsiteX4" fmla="*/ 1054846 w 1054846"/>
              <a:gd name="connsiteY4" fmla="*/ 15941 h 2339993"/>
              <a:gd name="connsiteX0" fmla="*/ 0 w 1054846"/>
              <a:gd name="connsiteY0" fmla="*/ 2214109 h 2324938"/>
              <a:gd name="connsiteX1" fmla="*/ 480767 w 1054846"/>
              <a:gd name="connsiteY1" fmla="*/ 2195256 h 2324938"/>
              <a:gd name="connsiteX2" fmla="*/ 754145 w 1054846"/>
              <a:gd name="connsiteY2" fmla="*/ 913210 h 2324938"/>
              <a:gd name="connsiteX3" fmla="*/ 876091 w 1054846"/>
              <a:gd name="connsiteY3" fmla="*/ 401085 h 2324938"/>
              <a:gd name="connsiteX4" fmla="*/ 1054846 w 1054846"/>
              <a:gd name="connsiteY4" fmla="*/ 886 h 2324938"/>
              <a:gd name="connsiteX0" fmla="*/ 0 w 1054846"/>
              <a:gd name="connsiteY0" fmla="*/ 2214144 h 2324973"/>
              <a:gd name="connsiteX1" fmla="*/ 480767 w 1054846"/>
              <a:gd name="connsiteY1" fmla="*/ 2195291 h 2324973"/>
              <a:gd name="connsiteX2" fmla="*/ 754145 w 1054846"/>
              <a:gd name="connsiteY2" fmla="*/ 913245 h 2324973"/>
              <a:gd name="connsiteX3" fmla="*/ 861271 w 1054846"/>
              <a:gd name="connsiteY3" fmla="*/ 390222 h 2324973"/>
              <a:gd name="connsiteX4" fmla="*/ 1054846 w 1054846"/>
              <a:gd name="connsiteY4" fmla="*/ 921 h 2324973"/>
              <a:gd name="connsiteX0" fmla="*/ 0 w 1054846"/>
              <a:gd name="connsiteY0" fmla="*/ 2214359 h 2325188"/>
              <a:gd name="connsiteX1" fmla="*/ 480767 w 1054846"/>
              <a:gd name="connsiteY1" fmla="*/ 2195506 h 2325188"/>
              <a:gd name="connsiteX2" fmla="*/ 754145 w 1054846"/>
              <a:gd name="connsiteY2" fmla="*/ 913460 h 2325188"/>
              <a:gd name="connsiteX3" fmla="*/ 861271 w 1054846"/>
              <a:gd name="connsiteY3" fmla="*/ 390437 h 2325188"/>
              <a:gd name="connsiteX4" fmla="*/ 1054846 w 1054846"/>
              <a:gd name="connsiteY4" fmla="*/ 1136 h 2325188"/>
              <a:gd name="connsiteX0" fmla="*/ 0 w 1054846"/>
              <a:gd name="connsiteY0" fmla="*/ 2214359 h 2246488"/>
              <a:gd name="connsiteX1" fmla="*/ 546435 w 1054846"/>
              <a:gd name="connsiteY1" fmla="*/ 1954681 h 2246488"/>
              <a:gd name="connsiteX2" fmla="*/ 754145 w 1054846"/>
              <a:gd name="connsiteY2" fmla="*/ 913460 h 2246488"/>
              <a:gd name="connsiteX3" fmla="*/ 861271 w 1054846"/>
              <a:gd name="connsiteY3" fmla="*/ 390437 h 2246488"/>
              <a:gd name="connsiteX4" fmla="*/ 1054846 w 1054846"/>
              <a:gd name="connsiteY4" fmla="*/ 1136 h 2246488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359 h 2235029"/>
              <a:gd name="connsiteX1" fmla="*/ 591583 w 1054846"/>
              <a:gd name="connsiteY1" fmla="*/ 1819481 h 2235029"/>
              <a:gd name="connsiteX2" fmla="*/ 754145 w 1054846"/>
              <a:gd name="connsiteY2" fmla="*/ 913460 h 2235029"/>
              <a:gd name="connsiteX3" fmla="*/ 861271 w 1054846"/>
              <a:gd name="connsiteY3" fmla="*/ 390437 h 2235029"/>
              <a:gd name="connsiteX4" fmla="*/ 1054846 w 1054846"/>
              <a:gd name="connsiteY4" fmla="*/ 1136 h 2235029"/>
              <a:gd name="connsiteX0" fmla="*/ 0 w 1054846"/>
              <a:gd name="connsiteY0" fmla="*/ 2214142 h 2234850"/>
              <a:gd name="connsiteX1" fmla="*/ 591583 w 1054846"/>
              <a:gd name="connsiteY1" fmla="*/ 1819264 h 2234850"/>
              <a:gd name="connsiteX2" fmla="*/ 786980 w 1054846"/>
              <a:gd name="connsiteY2" fmla="*/ 909019 h 2234850"/>
              <a:gd name="connsiteX3" fmla="*/ 861271 w 1054846"/>
              <a:gd name="connsiteY3" fmla="*/ 390220 h 2234850"/>
              <a:gd name="connsiteX4" fmla="*/ 1054846 w 1054846"/>
              <a:gd name="connsiteY4" fmla="*/ 919 h 2234850"/>
              <a:gd name="connsiteX0" fmla="*/ 0 w 1054846"/>
              <a:gd name="connsiteY0" fmla="*/ 2214142 h 2240535"/>
              <a:gd name="connsiteX1" fmla="*/ 591583 w 1054846"/>
              <a:gd name="connsiteY1" fmla="*/ 1819264 h 2240535"/>
              <a:gd name="connsiteX2" fmla="*/ 861271 w 1054846"/>
              <a:gd name="connsiteY2" fmla="*/ 390220 h 2240535"/>
              <a:gd name="connsiteX3" fmla="*/ 1054846 w 1054846"/>
              <a:gd name="connsiteY3" fmla="*/ 919 h 2240535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45818"/>
              <a:gd name="connsiteX1" fmla="*/ 591583 w 1054846"/>
              <a:gd name="connsiteY1" fmla="*/ 1818345 h 2245818"/>
              <a:gd name="connsiteX2" fmla="*/ 1054846 w 1054846"/>
              <a:gd name="connsiteY2" fmla="*/ 0 h 2245818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0 w 1054846"/>
              <a:gd name="connsiteY0" fmla="*/ 2213223 h 2213223"/>
              <a:gd name="connsiteX1" fmla="*/ 1054846 w 1054846"/>
              <a:gd name="connsiteY1" fmla="*/ 0 h 2213223"/>
              <a:gd name="connsiteX0" fmla="*/ 14267 w 1069113"/>
              <a:gd name="connsiteY0" fmla="*/ 2213223 h 2213223"/>
              <a:gd name="connsiteX1" fmla="*/ 1069113 w 1069113"/>
              <a:gd name="connsiteY1" fmla="*/ 0 h 2213223"/>
              <a:gd name="connsiteX0" fmla="*/ 14267 w 1069113"/>
              <a:gd name="connsiteY0" fmla="*/ 2297574 h 2297574"/>
              <a:gd name="connsiteX1" fmla="*/ 1069113 w 1069113"/>
              <a:gd name="connsiteY1" fmla="*/ 0 h 2297574"/>
              <a:gd name="connsiteX0" fmla="*/ 0 w 1054846"/>
              <a:gd name="connsiteY0" fmla="*/ 2297574 h 2297574"/>
              <a:gd name="connsiteX1" fmla="*/ 1054846 w 1054846"/>
              <a:gd name="connsiteY1" fmla="*/ 0 h 2297574"/>
              <a:gd name="connsiteX0" fmla="*/ 0 w 1024058"/>
              <a:gd name="connsiteY0" fmla="*/ 2297574 h 2297574"/>
              <a:gd name="connsiteX1" fmla="*/ 1024058 w 1024058"/>
              <a:gd name="connsiteY1" fmla="*/ 0 h 2297574"/>
              <a:gd name="connsiteX0" fmla="*/ 0 w 1024058"/>
              <a:gd name="connsiteY0" fmla="*/ 2297901 h 2297901"/>
              <a:gd name="connsiteX1" fmla="*/ 1024058 w 1024058"/>
              <a:gd name="connsiteY1" fmla="*/ 327 h 2297901"/>
              <a:gd name="connsiteX0" fmla="*/ 0 w 1024058"/>
              <a:gd name="connsiteY0" fmla="*/ 2297756 h 2312311"/>
              <a:gd name="connsiteX1" fmla="*/ 1024058 w 1024058"/>
              <a:gd name="connsiteY1" fmla="*/ 182 h 2312311"/>
              <a:gd name="connsiteX0" fmla="*/ 0 w 1024058"/>
              <a:gd name="connsiteY0" fmla="*/ 2297574 h 2320010"/>
              <a:gd name="connsiteX1" fmla="*/ 1024058 w 1024058"/>
              <a:gd name="connsiteY1" fmla="*/ 0 h 2320010"/>
              <a:gd name="connsiteX0" fmla="*/ 0 w 1027101"/>
              <a:gd name="connsiteY0" fmla="*/ 2583630 h 2602952"/>
              <a:gd name="connsiteX1" fmla="*/ 1027101 w 1027101"/>
              <a:gd name="connsiteY1" fmla="*/ 0 h 2602952"/>
              <a:gd name="connsiteX0" fmla="*/ 0 w 1030753"/>
              <a:gd name="connsiteY0" fmla="*/ 2606514 h 2625624"/>
              <a:gd name="connsiteX1" fmla="*/ 1030753 w 1030753"/>
              <a:gd name="connsiteY1" fmla="*/ 0 h 2625624"/>
              <a:gd name="connsiteX0" fmla="*/ 0 w 1031056"/>
              <a:gd name="connsiteY0" fmla="*/ 2606514 h 2625590"/>
              <a:gd name="connsiteX1" fmla="*/ 1030753 w 1031056"/>
              <a:gd name="connsiteY1" fmla="*/ 0 h 2625590"/>
              <a:gd name="connsiteX0" fmla="*/ 0 w 1033490"/>
              <a:gd name="connsiteY0" fmla="*/ 2553117 h 2572695"/>
              <a:gd name="connsiteX1" fmla="*/ 1033188 w 1033490"/>
              <a:gd name="connsiteY1" fmla="*/ 0 h 2572695"/>
              <a:gd name="connsiteX0" fmla="*/ 0 w 1033188"/>
              <a:gd name="connsiteY0" fmla="*/ 2553117 h 2644791"/>
              <a:gd name="connsiteX1" fmla="*/ 1033188 w 1033188"/>
              <a:gd name="connsiteY1" fmla="*/ 0 h 26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3188" h="2644791">
                <a:moveTo>
                  <a:pt x="0" y="2553117"/>
                </a:moveTo>
                <a:cubicBezTo>
                  <a:pt x="444087" y="2782229"/>
                  <a:pt x="1016855" y="2789891"/>
                  <a:pt x="1033188" y="0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3100064" y="430109"/>
            <a:ext cx="1040020" cy="182880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-Right Arrow 73"/>
          <p:cNvSpPr/>
          <p:nvPr/>
        </p:nvSpPr>
        <p:spPr>
          <a:xfrm rot="5400000">
            <a:off x="1501345" y="2560604"/>
            <a:ext cx="457200" cy="182880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-Right Arrow 74"/>
          <p:cNvSpPr/>
          <p:nvPr/>
        </p:nvSpPr>
        <p:spPr>
          <a:xfrm rot="5400000">
            <a:off x="1485702" y="3678937"/>
            <a:ext cx="457200" cy="182880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 rot="21186764">
            <a:off x="4918586" y="318686"/>
            <a:ext cx="80138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Trigger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 rot="16432177">
            <a:off x="3025759" y="1627875"/>
            <a:ext cx="6915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Trigger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 rot="968938">
            <a:off x="3093425" y="5651613"/>
            <a:ext cx="145858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DC Servo Control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 rot="559885">
            <a:off x="1834235" y="5863148"/>
            <a:ext cx="159399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Encoder Read-Back for Data Logging</a:t>
            </a:r>
            <a:endParaRPr lang="en-US" sz="14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18" y="1005064"/>
            <a:ext cx="2573429" cy="1418380"/>
          </a:xfrm>
          <a:prstGeom prst="rect">
            <a:avLst/>
          </a:prstGeom>
        </p:spPr>
      </p:pic>
      <p:cxnSp>
        <p:nvCxnSpPr>
          <p:cNvPr id="83" name="Straight Connector 82"/>
          <p:cNvCxnSpPr/>
          <p:nvPr/>
        </p:nvCxnSpPr>
        <p:spPr>
          <a:xfrm>
            <a:off x="1371600" y="4772228"/>
            <a:ext cx="0" cy="55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8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jScan_Imag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4638675" cy="18573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5" t="14930" r="900" b="14410"/>
          <a:stretch/>
        </p:blipFill>
        <p:spPr bwMode="auto">
          <a:xfrm>
            <a:off x="76200" y="38886"/>
            <a:ext cx="2743200" cy="209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7" t="15625" r="1261" b="14236"/>
          <a:stretch/>
        </p:blipFill>
        <p:spPr bwMode="auto">
          <a:xfrm>
            <a:off x="76200" y="2438400"/>
            <a:ext cx="2743200" cy="208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8" t="15625" r="1210" b="14410"/>
          <a:stretch/>
        </p:blipFill>
        <p:spPr bwMode="auto">
          <a:xfrm>
            <a:off x="76200" y="4648200"/>
            <a:ext cx="2743200" cy="208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09725" y="4991100"/>
            <a:ext cx="2276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lup</a:t>
            </a:r>
            <a:r>
              <a:rPr lang="en-US" dirty="0" smtClean="0"/>
              <a:t> nu -.5 .5 120 .05</a:t>
            </a:r>
          </a:p>
          <a:p>
            <a:r>
              <a:rPr lang="en-US" dirty="0" smtClean="0"/>
              <a:t>mv nu CEN</a:t>
            </a:r>
          </a:p>
          <a:p>
            <a:r>
              <a:rPr lang="en-US" dirty="0" smtClean="0"/>
              <a:t>“6 sec scan”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57674" y="3652837"/>
            <a:ext cx="4638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4200" y="3124200"/>
            <a:ext cx="0" cy="1857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05600" y="3424237"/>
            <a:ext cx="457200" cy="4572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0198" y="2512456"/>
            <a:ext cx="2209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lup</a:t>
            </a:r>
            <a:r>
              <a:rPr lang="en-US" dirty="0" smtClean="0"/>
              <a:t> del -.5 .5 120 .05</a:t>
            </a:r>
          </a:p>
          <a:p>
            <a:r>
              <a:rPr lang="en-US" dirty="0" smtClean="0"/>
              <a:t>mv del CEN</a:t>
            </a:r>
          </a:p>
          <a:p>
            <a:r>
              <a:rPr lang="en-US" dirty="0" smtClean="0"/>
              <a:t>“6 sec scan”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00200" y="196054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lup</a:t>
            </a:r>
            <a:r>
              <a:rPr lang="en-US" dirty="0" smtClean="0"/>
              <a:t> mu -2 2 120 .05</a:t>
            </a:r>
          </a:p>
          <a:p>
            <a:r>
              <a:rPr lang="en-US" dirty="0" smtClean="0"/>
              <a:t>mv mu CEN</a:t>
            </a:r>
          </a:p>
          <a:p>
            <a:r>
              <a:rPr lang="en-US" dirty="0" smtClean="0"/>
              <a:t>“5 sec scan”</a:t>
            </a:r>
          </a:p>
        </p:txBody>
      </p:sp>
      <p:sp>
        <p:nvSpPr>
          <p:cNvPr id="25" name="Freeform 24"/>
          <p:cNvSpPr/>
          <p:nvPr/>
        </p:nvSpPr>
        <p:spPr>
          <a:xfrm>
            <a:off x="3057525" y="5000625"/>
            <a:ext cx="3920565" cy="677290"/>
          </a:xfrm>
          <a:custGeom>
            <a:avLst/>
            <a:gdLst>
              <a:gd name="connsiteX0" fmla="*/ 0 w 3920565"/>
              <a:gd name="connsiteY0" fmla="*/ 133350 h 677290"/>
              <a:gd name="connsiteX1" fmla="*/ 1181100 w 3920565"/>
              <a:gd name="connsiteY1" fmla="*/ 152400 h 677290"/>
              <a:gd name="connsiteX2" fmla="*/ 3552825 w 3920565"/>
              <a:gd name="connsiteY2" fmla="*/ 676275 h 677290"/>
              <a:gd name="connsiteX3" fmla="*/ 3876675 w 3920565"/>
              <a:gd name="connsiteY3" fmla="*/ 0 h 6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0565" h="677290">
                <a:moveTo>
                  <a:pt x="0" y="133350"/>
                </a:moveTo>
                <a:cubicBezTo>
                  <a:pt x="294481" y="97631"/>
                  <a:pt x="588962" y="61912"/>
                  <a:pt x="1181100" y="152400"/>
                </a:cubicBezTo>
                <a:cubicBezTo>
                  <a:pt x="1773238" y="242888"/>
                  <a:pt x="3103563" y="701675"/>
                  <a:pt x="3552825" y="676275"/>
                </a:cubicBezTo>
                <a:cubicBezTo>
                  <a:pt x="4002087" y="650875"/>
                  <a:pt x="3939381" y="325437"/>
                  <a:pt x="3876675" y="0"/>
                </a:cubicBezTo>
              </a:path>
            </a:pathLst>
          </a:custGeom>
          <a:noFill/>
          <a:ln w="9525">
            <a:solidFill>
              <a:srgbClr val="FF0000"/>
            </a:solidFill>
            <a:tailEnd type="stealth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019426" y="2640788"/>
            <a:ext cx="1255879" cy="1022133"/>
          </a:xfrm>
          <a:custGeom>
            <a:avLst/>
            <a:gdLst>
              <a:gd name="connsiteX0" fmla="*/ 0 w 1228725"/>
              <a:gd name="connsiteY0" fmla="*/ 17633 h 1027283"/>
              <a:gd name="connsiteX1" fmla="*/ 190500 w 1228725"/>
              <a:gd name="connsiteY1" fmla="*/ 17633 h 1027283"/>
              <a:gd name="connsiteX2" fmla="*/ 295275 w 1228725"/>
              <a:gd name="connsiteY2" fmla="*/ 84308 h 1027283"/>
              <a:gd name="connsiteX3" fmla="*/ 657225 w 1228725"/>
              <a:gd name="connsiteY3" fmla="*/ 893933 h 1027283"/>
              <a:gd name="connsiteX4" fmla="*/ 1228725 w 1228725"/>
              <a:gd name="connsiteY4" fmla="*/ 1027283 h 1027283"/>
              <a:gd name="connsiteX0" fmla="*/ 0 w 1228725"/>
              <a:gd name="connsiteY0" fmla="*/ 22649 h 1032299"/>
              <a:gd name="connsiteX1" fmla="*/ 207169 w 1228725"/>
              <a:gd name="connsiteY1" fmla="*/ 13124 h 1032299"/>
              <a:gd name="connsiteX2" fmla="*/ 295275 w 1228725"/>
              <a:gd name="connsiteY2" fmla="*/ 89324 h 1032299"/>
              <a:gd name="connsiteX3" fmla="*/ 657225 w 1228725"/>
              <a:gd name="connsiteY3" fmla="*/ 898949 h 1032299"/>
              <a:gd name="connsiteX4" fmla="*/ 1228725 w 1228725"/>
              <a:gd name="connsiteY4" fmla="*/ 1032299 h 1032299"/>
              <a:gd name="connsiteX0" fmla="*/ 0 w 1228725"/>
              <a:gd name="connsiteY0" fmla="*/ 50313 h 1059963"/>
              <a:gd name="connsiteX1" fmla="*/ 207169 w 1228725"/>
              <a:gd name="connsiteY1" fmla="*/ 40788 h 1059963"/>
              <a:gd name="connsiteX2" fmla="*/ 295275 w 1228725"/>
              <a:gd name="connsiteY2" fmla="*/ 116988 h 1059963"/>
              <a:gd name="connsiteX3" fmla="*/ 657225 w 1228725"/>
              <a:gd name="connsiteY3" fmla="*/ 926613 h 1059963"/>
              <a:gd name="connsiteX4" fmla="*/ 1228725 w 1228725"/>
              <a:gd name="connsiteY4" fmla="*/ 1059963 h 1059963"/>
              <a:gd name="connsiteX0" fmla="*/ 0 w 1228725"/>
              <a:gd name="connsiteY0" fmla="*/ 16687 h 1026337"/>
              <a:gd name="connsiteX1" fmla="*/ 295275 w 1228725"/>
              <a:gd name="connsiteY1" fmla="*/ 83362 h 1026337"/>
              <a:gd name="connsiteX2" fmla="*/ 657225 w 1228725"/>
              <a:gd name="connsiteY2" fmla="*/ 892987 h 1026337"/>
              <a:gd name="connsiteX3" fmla="*/ 1228725 w 1228725"/>
              <a:gd name="connsiteY3" fmla="*/ 1026337 h 1026337"/>
              <a:gd name="connsiteX0" fmla="*/ 0 w 1233488"/>
              <a:gd name="connsiteY0" fmla="*/ 16687 h 1021575"/>
              <a:gd name="connsiteX1" fmla="*/ 295275 w 1233488"/>
              <a:gd name="connsiteY1" fmla="*/ 83362 h 1021575"/>
              <a:gd name="connsiteX2" fmla="*/ 657225 w 1233488"/>
              <a:gd name="connsiteY2" fmla="*/ 892987 h 1021575"/>
              <a:gd name="connsiteX3" fmla="*/ 1233488 w 1233488"/>
              <a:gd name="connsiteY3" fmla="*/ 1021575 h 1021575"/>
              <a:gd name="connsiteX0" fmla="*/ 0 w 1255879"/>
              <a:gd name="connsiteY0" fmla="*/ 16687 h 1022133"/>
              <a:gd name="connsiteX1" fmla="*/ 295275 w 1255879"/>
              <a:gd name="connsiteY1" fmla="*/ 83362 h 1022133"/>
              <a:gd name="connsiteX2" fmla="*/ 657225 w 1255879"/>
              <a:gd name="connsiteY2" fmla="*/ 892987 h 1022133"/>
              <a:gd name="connsiteX3" fmla="*/ 1233488 w 1255879"/>
              <a:gd name="connsiteY3" fmla="*/ 1021575 h 10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879" h="1022133">
                <a:moveTo>
                  <a:pt x="0" y="16687"/>
                </a:moveTo>
                <a:cubicBezTo>
                  <a:pt x="61516" y="30578"/>
                  <a:pt x="185738" y="-62688"/>
                  <a:pt x="295275" y="83362"/>
                </a:cubicBezTo>
                <a:cubicBezTo>
                  <a:pt x="370284" y="231000"/>
                  <a:pt x="500856" y="736618"/>
                  <a:pt x="657225" y="892987"/>
                </a:cubicBezTo>
                <a:cubicBezTo>
                  <a:pt x="813594" y="1049356"/>
                  <a:pt x="1373982" y="1018400"/>
                  <a:pt x="1233488" y="1021575"/>
                </a:cubicBezTo>
              </a:path>
            </a:pathLst>
          </a:custGeom>
          <a:noFill/>
          <a:ln w="9525">
            <a:solidFill>
              <a:srgbClr val="FF0000"/>
            </a:solidFill>
            <a:tailEnd type="stealth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986391" y="340461"/>
            <a:ext cx="3784060" cy="3083676"/>
          </a:xfrm>
          <a:custGeom>
            <a:avLst/>
            <a:gdLst>
              <a:gd name="connsiteX0" fmla="*/ 0 w 3784060"/>
              <a:gd name="connsiteY0" fmla="*/ 6851 h 3090519"/>
              <a:gd name="connsiteX1" fmla="*/ 719847 w 3784060"/>
              <a:gd name="connsiteY1" fmla="*/ 74945 h 3090519"/>
              <a:gd name="connsiteX2" fmla="*/ 2120630 w 3784060"/>
              <a:gd name="connsiteY2" fmla="*/ 541872 h 3090519"/>
              <a:gd name="connsiteX3" fmla="*/ 3784060 w 3784060"/>
              <a:gd name="connsiteY3" fmla="*/ 3090519 h 3090519"/>
              <a:gd name="connsiteX0" fmla="*/ 0 w 3784060"/>
              <a:gd name="connsiteY0" fmla="*/ 6851 h 3090519"/>
              <a:gd name="connsiteX1" fmla="*/ 963039 w 3784060"/>
              <a:gd name="connsiteY1" fmla="*/ 74945 h 3090519"/>
              <a:gd name="connsiteX2" fmla="*/ 2120630 w 3784060"/>
              <a:gd name="connsiteY2" fmla="*/ 541872 h 3090519"/>
              <a:gd name="connsiteX3" fmla="*/ 3784060 w 3784060"/>
              <a:gd name="connsiteY3" fmla="*/ 3090519 h 3090519"/>
              <a:gd name="connsiteX0" fmla="*/ 0 w 3784060"/>
              <a:gd name="connsiteY0" fmla="*/ 6851 h 3090519"/>
              <a:gd name="connsiteX1" fmla="*/ 963039 w 3784060"/>
              <a:gd name="connsiteY1" fmla="*/ 74945 h 3090519"/>
              <a:gd name="connsiteX2" fmla="*/ 2120630 w 3784060"/>
              <a:gd name="connsiteY2" fmla="*/ 541872 h 3090519"/>
              <a:gd name="connsiteX3" fmla="*/ 3784060 w 3784060"/>
              <a:gd name="connsiteY3" fmla="*/ 3090519 h 3090519"/>
              <a:gd name="connsiteX0" fmla="*/ 0 w 3784060"/>
              <a:gd name="connsiteY0" fmla="*/ 0 h 3083668"/>
              <a:gd name="connsiteX1" fmla="*/ 2120630 w 3784060"/>
              <a:gd name="connsiteY1" fmla="*/ 535021 h 3083668"/>
              <a:gd name="connsiteX2" fmla="*/ 3784060 w 3784060"/>
              <a:gd name="connsiteY2" fmla="*/ 3083668 h 3083668"/>
              <a:gd name="connsiteX0" fmla="*/ 0 w 3784060"/>
              <a:gd name="connsiteY0" fmla="*/ 182 h 3083850"/>
              <a:gd name="connsiteX1" fmla="*/ 2120630 w 3784060"/>
              <a:gd name="connsiteY1" fmla="*/ 535203 h 3083850"/>
              <a:gd name="connsiteX2" fmla="*/ 3784060 w 3784060"/>
              <a:gd name="connsiteY2" fmla="*/ 3083850 h 3083850"/>
              <a:gd name="connsiteX0" fmla="*/ 0 w 3784060"/>
              <a:gd name="connsiteY0" fmla="*/ 8 h 3083676"/>
              <a:gd name="connsiteX1" fmla="*/ 949055 w 3784060"/>
              <a:gd name="connsiteY1" fmla="*/ 1316079 h 3083676"/>
              <a:gd name="connsiteX2" fmla="*/ 3784060 w 3784060"/>
              <a:gd name="connsiteY2" fmla="*/ 3083676 h 308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060" h="3083676">
                <a:moveTo>
                  <a:pt x="0" y="8"/>
                </a:moveTo>
                <a:cubicBezTo>
                  <a:pt x="327498" y="-2829"/>
                  <a:pt x="318378" y="802134"/>
                  <a:pt x="949055" y="1316079"/>
                </a:cubicBezTo>
                <a:cubicBezTo>
                  <a:pt x="1419225" y="1818675"/>
                  <a:pt x="3207696" y="2060650"/>
                  <a:pt x="3784060" y="3083676"/>
                </a:cubicBezTo>
              </a:path>
            </a:pathLst>
          </a:custGeom>
          <a:noFill/>
          <a:ln w="9525">
            <a:solidFill>
              <a:srgbClr val="FF0000"/>
            </a:solidFill>
            <a:tailEnd type="stealth" w="sm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38600" y="38886"/>
            <a:ext cx="5055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Trajectory Scan For Single Crystal Alignment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Scan Mu to maximize Bragg peak on Ewald </a:t>
            </a:r>
            <a:r>
              <a:rPr lang="en-US" sz="2000" dirty="0"/>
              <a:t>S</a:t>
            </a:r>
            <a:r>
              <a:rPr lang="en-US" sz="2000" dirty="0" smtClean="0"/>
              <a:t>phere 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Scan Del to horizontally center Bragg peak on detector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Scan Nu to vertically center Bragg peak on detector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351505" y="5086290"/>
            <a:ext cx="4487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Pilatus 100 k Pixel </a:t>
            </a:r>
            <a:r>
              <a:rPr lang="en-US" sz="2000" dirty="0"/>
              <a:t>A</a:t>
            </a:r>
            <a:r>
              <a:rPr lang="en-US" sz="2000" dirty="0" smtClean="0"/>
              <a:t>rray </a:t>
            </a:r>
            <a:r>
              <a:rPr lang="en-US" sz="2000" dirty="0"/>
              <a:t>D</a:t>
            </a:r>
            <a:r>
              <a:rPr lang="en-US" sz="2000" dirty="0" smtClean="0"/>
              <a:t>etector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81500" y="4546918"/>
            <a:ext cx="278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Total Scanning Time 17 sec</a:t>
            </a:r>
          </a:p>
        </p:txBody>
      </p:sp>
    </p:spTree>
    <p:extLst>
      <p:ext uri="{BB962C8B-B14F-4D97-AF65-F5344CB8AC3E}">
        <p14:creationId xmlns:p14="http://schemas.microsoft.com/office/powerpoint/2010/main" val="28764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2340382"/>
            <a:ext cx="23622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# 1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0 0 12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0 0 12</a:t>
            </a:r>
          </a:p>
          <a:p>
            <a:r>
              <a:rPr lang="en-US" sz="1050" dirty="0" smtClean="0"/>
              <a:t>or0 0 0 12</a:t>
            </a:r>
          </a:p>
          <a:p>
            <a:endParaRPr lang="en-US" sz="1050" dirty="0" smtClean="0"/>
          </a:p>
          <a:p>
            <a:r>
              <a:rPr lang="en-US" sz="1050" dirty="0" smtClean="0"/>
              <a:t># 2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1 0 4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1 0 4</a:t>
            </a:r>
          </a:p>
          <a:p>
            <a:r>
              <a:rPr lang="en-US" sz="1050" dirty="0" smtClean="0"/>
              <a:t>or1 1 0 4</a:t>
            </a:r>
          </a:p>
          <a:p>
            <a:endParaRPr lang="en-US" sz="1050" dirty="0" smtClean="0"/>
          </a:p>
          <a:p>
            <a:r>
              <a:rPr lang="en-US" sz="1050" dirty="0" smtClean="0"/>
              <a:t># 3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2 -1 3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2 -1 3</a:t>
            </a:r>
          </a:p>
          <a:p>
            <a:endParaRPr lang="en-US" sz="1050" dirty="0" smtClean="0"/>
          </a:p>
          <a:p>
            <a:r>
              <a:rPr lang="en-US" sz="1050" dirty="0" smtClean="0"/>
              <a:t># 4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1 -2 6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1 -2 6</a:t>
            </a:r>
          </a:p>
          <a:p>
            <a:endParaRPr lang="en-US" sz="1050" dirty="0" smtClean="0"/>
          </a:p>
          <a:p>
            <a:r>
              <a:rPr lang="en-US" sz="1050" dirty="0" smtClean="0"/>
              <a:t># 5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-2 -1 8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-2 -1 8</a:t>
            </a:r>
          </a:p>
          <a:p>
            <a:endParaRPr lang="en-US" sz="105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6" t="15135" r="5134" b="14032"/>
          <a:stretch/>
        </p:blipFill>
        <p:spPr bwMode="auto">
          <a:xfrm>
            <a:off x="304800" y="1676400"/>
            <a:ext cx="47434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274" y="304800"/>
            <a:ext cx="557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Fast wide scan to find first 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190 </a:t>
            </a:r>
            <a:r>
              <a:rPr lang="en-US" sz="2000" dirty="0" err="1" smtClean="0"/>
              <a:t>deg</a:t>
            </a:r>
            <a:r>
              <a:rPr lang="en-US" sz="2000" dirty="0" smtClean="0"/>
              <a:t> Scan in Omega, 47 sec total scan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 The Fly – the detector is always measuring so the sharp Bragg peak is not missed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553200" y="2209800"/>
            <a:ext cx="2362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 smtClean="0"/>
          </a:p>
          <a:p>
            <a:r>
              <a:rPr lang="en-US" sz="1050" dirty="0" smtClean="0"/>
              <a:t># 6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-1 0 5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-1 0 5 </a:t>
            </a:r>
          </a:p>
          <a:p>
            <a:endParaRPr lang="en-US" sz="1050" dirty="0" smtClean="0"/>
          </a:p>
          <a:p>
            <a:r>
              <a:rPr lang="en-US" sz="1050" dirty="0" smtClean="0"/>
              <a:t># 7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-2 1 6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-2 1 6</a:t>
            </a:r>
          </a:p>
          <a:p>
            <a:endParaRPr lang="en-US" sz="1050" dirty="0" smtClean="0"/>
          </a:p>
          <a:p>
            <a:r>
              <a:rPr lang="en-US" sz="1050" dirty="0" smtClean="0"/>
              <a:t># 8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-1 3 8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-1 3 8</a:t>
            </a:r>
          </a:p>
          <a:p>
            <a:endParaRPr lang="en-US" sz="1050" dirty="0" smtClean="0"/>
          </a:p>
          <a:p>
            <a:r>
              <a:rPr lang="en-US" sz="1050" dirty="0" smtClean="0"/>
              <a:t># 9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0 2 4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0 2 4</a:t>
            </a:r>
          </a:p>
          <a:p>
            <a:endParaRPr lang="en-US" sz="1050" dirty="0" smtClean="0"/>
          </a:p>
          <a:p>
            <a:r>
              <a:rPr lang="en-US" sz="1050" dirty="0" smtClean="0"/>
              <a:t># 10</a:t>
            </a:r>
          </a:p>
          <a:p>
            <a:r>
              <a:rPr lang="en-US" sz="1050" dirty="0" err="1" smtClean="0"/>
              <a:t>br</a:t>
            </a:r>
            <a:r>
              <a:rPr lang="en-US" sz="1050" dirty="0" smtClean="0"/>
              <a:t> 1  1 6</a:t>
            </a:r>
          </a:p>
          <a:p>
            <a:r>
              <a:rPr lang="en-US" sz="1050" dirty="0" smtClean="0"/>
              <a:t>do HKL_lup.mac</a:t>
            </a:r>
          </a:p>
          <a:p>
            <a:r>
              <a:rPr lang="en-US" sz="1050" dirty="0" err="1" smtClean="0"/>
              <a:t>orient_add</a:t>
            </a:r>
            <a:r>
              <a:rPr lang="en-US" sz="1050" dirty="0" smtClean="0"/>
              <a:t> 1  1 6</a:t>
            </a:r>
          </a:p>
          <a:p>
            <a:endParaRPr lang="en-US" sz="1050" dirty="0" smtClean="0"/>
          </a:p>
          <a:p>
            <a:r>
              <a:rPr lang="en-US" sz="1050" dirty="0" err="1" smtClean="0"/>
              <a:t>orient_show</a:t>
            </a:r>
            <a:endParaRPr lang="en-US" sz="1050" dirty="0" smtClean="0"/>
          </a:p>
          <a:p>
            <a:r>
              <a:rPr lang="en-US" sz="1050" dirty="0" smtClean="0"/>
              <a:t>print "done with orienting the crystal"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048250" y="1295400"/>
            <a:ext cx="4124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Automated single crystal orientation refinement using trajectory scans to center on each Bragg peak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159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" y="4665032"/>
            <a:ext cx="3394780" cy="2162879"/>
          </a:xfrm>
          <a:prstGeom prst="rect">
            <a:avLst/>
          </a:prstGeom>
        </p:spPr>
      </p:pic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68C993-C66D-43A7-B9EA-7038DF194B61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pic>
        <p:nvPicPr>
          <p:cNvPr id="46083" name="Picture 2" descr="Pilatus_100k det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212"/>
            <a:ext cx="34290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48" name="Line 4"/>
          <p:cNvSpPr>
            <a:spLocks noChangeShapeType="1"/>
          </p:cNvSpPr>
          <p:nvPr/>
        </p:nvSpPr>
        <p:spPr bwMode="auto">
          <a:xfrm flipH="1">
            <a:off x="165100" y="1702487"/>
            <a:ext cx="6032500" cy="282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 flipH="1">
            <a:off x="163513" y="1272275"/>
            <a:ext cx="6008687" cy="117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 flipH="1">
            <a:off x="5311775" y="1537387"/>
            <a:ext cx="1717675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 flipH="1">
            <a:off x="5340350" y="1991412"/>
            <a:ext cx="1682750" cy="2532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53" name="Rectangle 9"/>
          <p:cNvSpPr>
            <a:spLocks noChangeArrowheads="1"/>
          </p:cNvSpPr>
          <p:nvPr/>
        </p:nvSpPr>
        <p:spPr bwMode="auto">
          <a:xfrm>
            <a:off x="152400" y="2448612"/>
            <a:ext cx="5181600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8155" name="Text Box 11"/>
          <p:cNvSpPr txBox="1">
            <a:spLocks noChangeArrowheads="1"/>
          </p:cNvSpPr>
          <p:nvPr/>
        </p:nvSpPr>
        <p:spPr bwMode="auto">
          <a:xfrm>
            <a:off x="1981200" y="2067612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latin typeface="Arial" panose="020B0604020202020204" pitchFamily="34" charset="0"/>
              </a:rPr>
              <a:t>FeOOH 00L Rod</a:t>
            </a:r>
          </a:p>
        </p:txBody>
      </p:sp>
      <p:pic>
        <p:nvPicPr>
          <p:cNvPr id="17" name="gt_6_apr07_a_00L_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2469316"/>
            <a:ext cx="5175504" cy="20724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t="7271"/>
          <a:stretch/>
        </p:blipFill>
        <p:spPr>
          <a:xfrm>
            <a:off x="3934849" y="2320025"/>
            <a:ext cx="5183211" cy="4554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" y="125773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Crystal Truncation Rod (</a:t>
            </a:r>
            <a:r>
              <a:rPr lang="en-US" dirty="0" err="1" smtClean="0"/>
              <a:t>CTR</a:t>
            </a:r>
            <a:r>
              <a:rPr lang="en-US" dirty="0" smtClean="0"/>
              <a:t>) measurement using complex coordinated motion control and on-the-fly 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5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2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49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518148" grpId="0" animBg="1"/>
      <p:bldP spid="518150" grpId="0" animBg="1"/>
      <p:bldP spid="518151" grpId="0" animBg="1"/>
      <p:bldP spid="518152" grpId="0" animBg="1"/>
      <p:bldP spid="518153" grpId="0" animBg="1"/>
      <p:bldP spid="5181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228600" y="838200"/>
            <a:ext cx="8775761" cy="5170273"/>
            <a:chOff x="340" y="467"/>
            <a:chExt cx="5177" cy="3169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40" y="467"/>
              <a:ext cx="5177" cy="316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40" y="467"/>
              <a:ext cx="5167" cy="3163"/>
              <a:chOff x="412" y="612"/>
              <a:chExt cx="5167" cy="3163"/>
            </a:xfrm>
          </p:grpSpPr>
          <p:pic>
            <p:nvPicPr>
              <p:cNvPr id="6" name="Picture 5" descr="gt_2_ctr_11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1" y="1195"/>
                <a:ext cx="2866" cy="2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 flipV="1">
                <a:off x="2348" y="2716"/>
                <a:ext cx="1282" cy="55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1598" y="2402"/>
                <a:ext cx="2033" cy="12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1791" y="1410"/>
                <a:ext cx="1887" cy="799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72" t="63753" r="13557" b="17851"/>
              <a:stretch>
                <a:fillRect/>
              </a:stretch>
            </p:blipFill>
            <p:spPr bwMode="auto">
              <a:xfrm>
                <a:off x="1162" y="3273"/>
                <a:ext cx="1175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72" t="63753" r="13557" b="17851"/>
              <a:stretch>
                <a:fillRect/>
              </a:stretch>
            </p:blipFill>
            <p:spPr bwMode="auto">
              <a:xfrm>
                <a:off x="412" y="2136"/>
                <a:ext cx="1175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72" t="63753" r="13557" b="17851"/>
              <a:stretch>
                <a:fillRect/>
              </a:stretch>
            </p:blipFill>
            <p:spPr bwMode="auto">
              <a:xfrm>
                <a:off x="606" y="1144"/>
                <a:ext cx="1175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72" t="63753" r="13557" b="17851"/>
              <a:stretch>
                <a:fillRect/>
              </a:stretch>
            </p:blipFill>
            <p:spPr bwMode="auto">
              <a:xfrm>
                <a:off x="1767" y="612"/>
                <a:ext cx="1175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2662" y="1096"/>
                <a:ext cx="1016" cy="94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72" t="63753" r="13557" b="17851"/>
              <a:stretch>
                <a:fillRect/>
              </a:stretch>
            </p:blipFill>
            <p:spPr bwMode="auto">
              <a:xfrm>
                <a:off x="3485" y="612"/>
                <a:ext cx="1175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 flipH="1">
                <a:off x="3727" y="1096"/>
                <a:ext cx="387" cy="94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72" t="63753" r="13557" b="17851"/>
              <a:stretch>
                <a:fillRect/>
              </a:stretch>
            </p:blipFill>
            <p:spPr bwMode="auto">
              <a:xfrm>
                <a:off x="4404" y="1241"/>
                <a:ext cx="1175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72" t="63753" r="13557" b="17851"/>
              <a:stretch>
                <a:fillRect/>
              </a:stretch>
            </p:blipFill>
            <p:spPr bwMode="auto">
              <a:xfrm>
                <a:off x="4356" y="2208"/>
                <a:ext cx="1175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H="1">
                <a:off x="3751" y="2426"/>
                <a:ext cx="605" cy="9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672" t="63753" r="13557" b="17851"/>
              <a:stretch>
                <a:fillRect/>
              </a:stretch>
            </p:blipFill>
            <p:spPr bwMode="auto">
              <a:xfrm>
                <a:off x="3920" y="3273"/>
                <a:ext cx="1175" cy="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 flipH="1" flipV="1">
                <a:off x="3799" y="2741"/>
                <a:ext cx="121" cy="532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 flipH="1">
                <a:off x="3727" y="1749"/>
                <a:ext cx="677" cy="435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557" y="1821"/>
                <a:ext cx="291" cy="125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22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6"/>
                </a:solidFill>
              </a:rPr>
              <a:t>Future Work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Convert Pro-</a:t>
            </a:r>
            <a:r>
              <a:rPr lang="en-US" altLang="en-US" dirty="0" err="1" smtClean="0"/>
              <a:t>Dex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MAXv</a:t>
            </a:r>
            <a:r>
              <a:rPr lang="en-US" altLang="en-US" dirty="0" smtClean="0"/>
              <a:t>, Aerotech Ensemble to Model 3</a:t>
            </a:r>
          </a:p>
          <a:p>
            <a:pPr lvl="1" eaLnBrk="1" hangingPunct="1"/>
            <a:r>
              <a:rPr lang="en-US" altLang="en-US" dirty="0" smtClean="0"/>
              <a:t>Tim Mooney already has trajectory scanning running in SNL program on each of these</a:t>
            </a:r>
          </a:p>
          <a:p>
            <a:pPr eaLnBrk="1" hangingPunct="1"/>
            <a:r>
              <a:rPr lang="en-US" altLang="en-US" dirty="0" smtClean="0"/>
              <a:t>Support other controllers</a:t>
            </a:r>
          </a:p>
          <a:p>
            <a:pPr eaLnBrk="1" hangingPunct="1"/>
            <a:r>
              <a:rPr lang="en-US" altLang="en-US" dirty="0" smtClean="0"/>
              <a:t>See if API needs changes based on mapping to other controllers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Work on replacement for EPICS motor record?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4572000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2400" dirty="0" smtClean="0"/>
              <a:t>Traditional step scanning overheads: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altLang="en-US" sz="2000" dirty="0" smtClean="0"/>
              <a:t>Start and stop motors &amp; mechanical systems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altLang="en-US" sz="2000" dirty="0" smtClean="0"/>
              <a:t>Arm and read detectors.  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2400" dirty="0" smtClean="0"/>
              <a:t>Typically  much more efficient to collect data on-the-fly as the motors are moving.  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altLang="en-US" sz="2000" dirty="0" smtClean="0"/>
              <a:t>Better detectors, more flux with APS Upgrade, don’t waste photons and time</a:t>
            </a:r>
          </a:p>
          <a:p>
            <a:pPr marL="228600" indent="-228600" eaLnBrk="1" hangingPunct="1">
              <a:lnSpc>
                <a:spcPct val="80000"/>
              </a:lnSpc>
            </a:pPr>
            <a:r>
              <a:rPr lang="en-US" altLang="en-US" sz="2400" dirty="0" smtClean="0"/>
              <a:t>However, on-the-fly scanning with EPICS has been subject to limitations.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altLang="en-US" sz="2000" dirty="0" smtClean="0"/>
              <a:t>Typically limited to simple single-motor scans because EPICS did not provide a way to program motor controllers to perform synchronized motion of multi-axis controllers. 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 smtClean="0"/>
              <a:t>Exception to this was the Trajectory Scanning software I wrote for the Newport XPS and MM4005 motor controllers. 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 smtClean="0"/>
              <a:t>Not a clean solution: EPICS SNL program talking directly to the controller, “behind the back” of the motor record driver. 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 smtClean="0"/>
              <a:t>PMAC does have motion control programs – good for fixed, simple geometry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altLang="en-US" sz="2000" dirty="0" smtClean="0"/>
              <a:t>New solution </a:t>
            </a:r>
            <a:r>
              <a:rPr lang="en-US" altLang="en-US" sz="2000" dirty="0" smtClean="0"/>
              <a:t>that incorporates a coordinated motion API in the motor driver layer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accent2"/>
                </a:solidFill>
              </a:rPr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class </a:t>
            </a:r>
            <a:r>
              <a:rPr lang="en-US" altLang="en-US" sz="1800" b="1" dirty="0" err="1" smtClean="0"/>
              <a:t>epicsShareFunc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asynMotorController</a:t>
            </a:r>
            <a:r>
              <a:rPr lang="en-US" altLang="en-US" sz="1800" b="1" dirty="0" smtClean="0"/>
              <a:t> : public </a:t>
            </a:r>
            <a:r>
              <a:rPr lang="en-US" altLang="en-US" sz="1800" b="1" dirty="0" err="1" smtClean="0"/>
              <a:t>asynPortDriver</a:t>
            </a:r>
            <a:r>
              <a:rPr lang="en-US" altLang="en-US" sz="1800" b="1" dirty="0" smtClean="0"/>
              <a:t>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</a:t>
            </a:r>
            <a:r>
              <a:rPr lang="en-US" altLang="en-US" sz="1800" b="1" dirty="0" err="1" smtClean="0"/>
              <a:t>asynMotorController</a:t>
            </a:r>
            <a:r>
              <a:rPr lang="en-US" altLang="en-US" sz="1800" b="1" dirty="0" smtClean="0"/>
              <a:t>(</a:t>
            </a:r>
            <a:r>
              <a:rPr lang="en-US" altLang="en-US" sz="1800" b="1" dirty="0" err="1" smtClean="0"/>
              <a:t>const</a:t>
            </a:r>
            <a:r>
              <a:rPr lang="en-US" altLang="en-US" sz="1800" b="1" dirty="0" smtClean="0"/>
              <a:t> char *</a:t>
            </a:r>
            <a:r>
              <a:rPr lang="en-US" altLang="en-US" sz="1800" b="1" dirty="0" err="1" smtClean="0"/>
              <a:t>portName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numAxes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numParams</a:t>
            </a:r>
            <a:r>
              <a:rPr lang="en-US" altLang="en-US" sz="1800" b="1" dirty="0" smtClean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                 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interfaceMask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interruptMask</a:t>
            </a:r>
            <a:r>
              <a:rPr lang="en-US" altLang="en-US" sz="1800" b="1" dirty="0" smtClean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                 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asynFlags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autoConnect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priority,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stackSize</a:t>
            </a:r>
            <a:r>
              <a:rPr lang="en-US" altLang="en-US" sz="1800" b="1" dirty="0" smtClean="0"/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asynMotorAxis</a:t>
            </a:r>
            <a:r>
              <a:rPr lang="en-US" altLang="en-US" sz="1800" b="1" dirty="0" smtClean="0"/>
              <a:t>* </a:t>
            </a:r>
            <a:r>
              <a:rPr lang="en-US" altLang="en-US" sz="1800" b="1" dirty="0" err="1" smtClean="0"/>
              <a:t>getAxis</a:t>
            </a:r>
            <a:r>
              <a:rPr lang="en-US" altLang="en-US" sz="1800" b="1" dirty="0" smtClean="0"/>
              <a:t>(</a:t>
            </a:r>
            <a:r>
              <a:rPr lang="en-US" altLang="en-US" sz="1800" b="1" dirty="0" err="1" smtClean="0"/>
              <a:t>asynUser</a:t>
            </a:r>
            <a:r>
              <a:rPr lang="en-US" altLang="en-US" sz="1800" b="1" dirty="0" smtClean="0"/>
              <a:t> *</a:t>
            </a:r>
            <a:r>
              <a:rPr lang="en-US" altLang="en-US" sz="1800" b="1" dirty="0" err="1" smtClean="0"/>
              <a:t>pasynUser</a:t>
            </a:r>
            <a:r>
              <a:rPr lang="en-US" altLang="en-US" sz="1800" b="1" dirty="0" smtClean="0"/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asynMotorAxis</a:t>
            </a:r>
            <a:r>
              <a:rPr lang="en-US" altLang="en-US" sz="1800" b="1" dirty="0" smtClean="0"/>
              <a:t>* </a:t>
            </a:r>
            <a:r>
              <a:rPr lang="en-US" altLang="en-US" sz="1800" b="1" dirty="0" err="1" smtClean="0"/>
              <a:t>getAxis</a:t>
            </a:r>
            <a:r>
              <a:rPr lang="en-US" altLang="en-US" sz="1800" b="1" dirty="0" smtClean="0"/>
              <a:t>(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axisNo</a:t>
            </a:r>
            <a:r>
              <a:rPr lang="en-US" altLang="en-US" sz="1800" b="1" dirty="0" smtClean="0"/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asynStatus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startPoller</a:t>
            </a:r>
            <a:r>
              <a:rPr lang="en-US" altLang="en-US" sz="1800" b="1" dirty="0" smtClean="0"/>
              <a:t>(double </a:t>
            </a:r>
            <a:r>
              <a:rPr lang="en-US" altLang="en-US" sz="1800" b="1" dirty="0" err="1" smtClean="0"/>
              <a:t>movingPollPeriod</a:t>
            </a:r>
            <a:r>
              <a:rPr lang="en-US" altLang="en-US" sz="1800" b="1" dirty="0" smtClean="0"/>
              <a:t>, double </a:t>
            </a:r>
            <a:r>
              <a:rPr lang="en-US" altLang="en-US" sz="1800" b="1" dirty="0" err="1" smtClean="0"/>
              <a:t>idlePollPeriod</a:t>
            </a:r>
            <a:r>
              <a:rPr lang="en-US" altLang="en-US" sz="1800" b="1" dirty="0" smtClean="0"/>
              <a:t>,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forcedFastPolls</a:t>
            </a:r>
            <a:r>
              <a:rPr lang="en-US" altLang="en-US" sz="1800" b="1" dirty="0" smtClean="0"/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asynStatus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wakeupPoller</a:t>
            </a:r>
            <a:r>
              <a:rPr lang="en-US" altLang="en-US" sz="1800" b="1" dirty="0" smtClean="0"/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asynStatus</a:t>
            </a:r>
            <a:r>
              <a:rPr lang="en-US" altLang="en-US" sz="1800" b="1" dirty="0" smtClean="0"/>
              <a:t> poll();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void </a:t>
            </a:r>
            <a:r>
              <a:rPr lang="en-US" altLang="en-US" sz="1800" b="1" dirty="0" err="1" smtClean="0"/>
              <a:t>asynMotorPoller</a:t>
            </a:r>
            <a:r>
              <a:rPr lang="en-US" altLang="en-US" sz="1800" b="1" dirty="0" smtClean="0"/>
              <a:t>();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initializeProfile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size_t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maxPoints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  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buildProfile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  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executeProfile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  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abortProfile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  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readbackProfile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accent2"/>
                </a:solidFill>
              </a:rPr>
              <a:t>asynMotorController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class </a:t>
            </a:r>
            <a:r>
              <a:rPr lang="en-US" altLang="en-US" sz="1800" b="1" dirty="0" err="1" smtClean="0"/>
              <a:t>epicsShareFunc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asynMotorAxis</a:t>
            </a:r>
            <a:r>
              <a:rPr lang="en-US" altLang="en-US" sz="1800" b="1" dirty="0" smtClean="0"/>
              <a:t>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asynStatus</a:t>
            </a:r>
            <a:r>
              <a:rPr lang="en-US" altLang="en-US" sz="1800" b="1" dirty="0" smtClean="0"/>
              <a:t> move(double position,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relative,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           double </a:t>
            </a:r>
            <a:r>
              <a:rPr lang="en-US" altLang="en-US" sz="1800" b="1" dirty="0" err="1" smtClean="0"/>
              <a:t>minVelocity</a:t>
            </a:r>
            <a:r>
              <a:rPr lang="en-US" altLang="en-US" sz="1800" b="1" dirty="0" smtClean="0"/>
              <a:t>, double </a:t>
            </a:r>
            <a:r>
              <a:rPr lang="en-US" altLang="en-US" sz="1800" b="1" dirty="0" err="1" smtClean="0"/>
              <a:t>maxVelocity</a:t>
            </a:r>
            <a:r>
              <a:rPr lang="en-US" altLang="en-US" sz="1800" b="1" dirty="0" smtClean="0"/>
              <a:t>, double acceleration);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asynStatus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moveVelocity</a:t>
            </a:r>
            <a:r>
              <a:rPr lang="en-US" altLang="en-US" sz="1800" b="1" dirty="0" smtClean="0"/>
              <a:t>(double </a:t>
            </a:r>
            <a:r>
              <a:rPr lang="en-US" altLang="en-US" sz="1800" b="1" dirty="0" err="1" smtClean="0"/>
              <a:t>minVelocity</a:t>
            </a:r>
            <a:r>
              <a:rPr lang="en-US" altLang="en-US" sz="1800" b="1" dirty="0" smtClean="0"/>
              <a:t>, double </a:t>
            </a:r>
            <a:r>
              <a:rPr lang="en-US" altLang="en-US" sz="1800" b="1" dirty="0" err="1" smtClean="0"/>
              <a:t>maxVelocity</a:t>
            </a:r>
            <a:r>
              <a:rPr lang="en-US" altLang="en-US" sz="1800" b="1" dirty="0" smtClean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           double acceleration);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asynStatus</a:t>
            </a:r>
            <a:r>
              <a:rPr lang="en-US" altLang="en-US" sz="1800" b="1" dirty="0" smtClean="0"/>
              <a:t> home(double </a:t>
            </a:r>
            <a:r>
              <a:rPr lang="en-US" altLang="en-US" sz="1800" b="1" dirty="0" err="1" smtClean="0"/>
              <a:t>minVelocity</a:t>
            </a:r>
            <a:r>
              <a:rPr lang="en-US" altLang="en-US" sz="1800" b="1" dirty="0" smtClean="0"/>
              <a:t>, double </a:t>
            </a:r>
            <a:r>
              <a:rPr lang="en-US" altLang="en-US" sz="1800" b="1" dirty="0" err="1" smtClean="0"/>
              <a:t>maxVelocity</a:t>
            </a:r>
            <a:r>
              <a:rPr lang="en-US" altLang="en-US" sz="1800" b="1" dirty="0" smtClean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           double acceleration, </a:t>
            </a:r>
            <a:r>
              <a:rPr lang="en-US" altLang="en-US" sz="1800" b="1" dirty="0" err="1" smtClean="0"/>
              <a:t>int</a:t>
            </a:r>
            <a:r>
              <a:rPr lang="en-US" altLang="en-US" sz="1800" b="1" dirty="0" smtClean="0"/>
              <a:t> forwards);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asynStatus</a:t>
            </a:r>
            <a:r>
              <a:rPr lang="en-US" altLang="en-US" sz="1800" b="1" dirty="0" smtClean="0"/>
              <a:t> stop(double acceleration);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asynStatus</a:t>
            </a:r>
            <a:r>
              <a:rPr lang="en-US" altLang="en-US" sz="1800" b="1" dirty="0" smtClean="0"/>
              <a:t> poll(bool *moving);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virtual </a:t>
            </a:r>
            <a:r>
              <a:rPr lang="en-US" altLang="en-US" sz="1800" b="1" dirty="0" err="1" smtClean="0"/>
              <a:t>asynStatus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setPosition</a:t>
            </a:r>
            <a:r>
              <a:rPr lang="en-US" altLang="en-US" sz="1800" b="1" dirty="0" smtClean="0"/>
              <a:t>(double position);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</a:t>
            </a:r>
            <a:r>
              <a:rPr lang="en-US" altLang="en-US" sz="1800" b="1" dirty="0" smtClean="0"/>
              <a:t>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initializeProfile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size_t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maxPoints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  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defineProfile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(double *positions,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size_t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numPoints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  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buildProfile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  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executeProfile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  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abortProfile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  virtual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asynStatus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</a:rPr>
              <a:t>readbackProfile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();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accent2"/>
                </a:solidFill>
              </a:rPr>
              <a:t>asynMotorAxis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114800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400" dirty="0" smtClean="0"/>
              <a:t>Create arrays of target locations of each motor in a multi-axis controller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400" dirty="0" smtClean="0"/>
              <a:t>Create array of time per element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400" dirty="0" smtClean="0"/>
              <a:t>Define times/locations to output synchronization pulses to trigger detectors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400" dirty="0" smtClean="0"/>
              <a:t>Execute coordinated move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400" dirty="0" smtClean="0"/>
              <a:t>Optionally read back encoder positions when each synchronization pulse was output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400" dirty="0" smtClean="0"/>
              <a:t>Many controllers have this </a:t>
            </a:r>
            <a:r>
              <a:rPr lang="en-US" altLang="en-US" sz="2400" dirty="0" smtClean="0"/>
              <a:t>Position/Velocity/Time (PVT) capability</a:t>
            </a:r>
            <a:endParaRPr lang="en-US" altLang="en-US" sz="2400" dirty="0" smtClean="0"/>
          </a:p>
          <a:p>
            <a:pPr marL="685800" lvl="1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000" dirty="0" smtClean="0"/>
              <a:t>Newport </a:t>
            </a:r>
            <a:r>
              <a:rPr lang="en-US" altLang="en-US" sz="2000" dirty="0" smtClean="0"/>
              <a:t>XPS, Delta Tau PMAC, Pro-</a:t>
            </a:r>
            <a:r>
              <a:rPr lang="en-US" altLang="en-US" sz="2000" dirty="0" err="1" smtClean="0"/>
              <a:t>Dex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MAXv</a:t>
            </a:r>
            <a:r>
              <a:rPr lang="en-US" altLang="en-US" sz="2000" dirty="0" smtClean="0"/>
              <a:t>, Parker ACR series, </a:t>
            </a:r>
            <a:r>
              <a:rPr lang="en-US" altLang="en-US" sz="2000" dirty="0" err="1" smtClean="0"/>
              <a:t>Galil</a:t>
            </a:r>
            <a:r>
              <a:rPr lang="en-US" altLang="en-US" sz="2000" dirty="0" smtClean="0"/>
              <a:t> etc</a:t>
            </a:r>
            <a:r>
              <a:rPr lang="en-US" altLang="en-US" sz="2000" dirty="0" smtClean="0"/>
              <a:t>.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400" dirty="0" smtClean="0"/>
              <a:t>We now have an API to take use this capability in a consistent way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400" dirty="0" smtClean="0"/>
              <a:t>Now done in same driver as for motor record, eliminates conflicts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endParaRPr lang="en-US" altLang="en-US" sz="2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accent2"/>
                </a:solidFill>
              </a:rPr>
              <a:t>Coordinated Motion </a:t>
            </a:r>
            <a:br>
              <a:rPr lang="en-US" altLang="en-US" sz="2800" b="1" smtClean="0">
                <a:solidFill>
                  <a:schemeClr val="accent2"/>
                </a:solidFill>
              </a:rPr>
            </a:br>
            <a:r>
              <a:rPr lang="en-US" altLang="en-US" sz="2800" b="1" smtClean="0">
                <a:solidFill>
                  <a:schemeClr val="accent2"/>
                </a:solidFill>
              </a:rPr>
              <a:t>(Now called ProfileMove, previously TrajectoryScan)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4114800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800" dirty="0" smtClean="0"/>
              <a:t>Interface from clients is simple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800" dirty="0" smtClean="0"/>
              <a:t>Define arrays containing target location for each axis in each segment of scan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800" dirty="0" smtClean="0"/>
              <a:t>Define array of time per point for each segment of scan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800" dirty="0" smtClean="0"/>
              <a:t>Define when to output trigger pulses for detector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800" dirty="0" smtClean="0"/>
              <a:t>Send these arrays to EPICS records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800" dirty="0" smtClean="0"/>
              <a:t>Build and execute scan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800" dirty="0" smtClean="0"/>
              <a:t>Optional read back actual encoder positions at each point in scan</a:t>
            </a:r>
          </a:p>
          <a:p>
            <a:pPr marL="228600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sz="2800" dirty="0" smtClean="0"/>
              <a:t>Easy to implement in any language with EPICS bindings:</a:t>
            </a:r>
          </a:p>
          <a:p>
            <a:pPr marL="628650" lvl="1" indent="-228600" eaLnBrk="1" hangingPunct="1">
              <a:lnSpc>
                <a:spcPct val="80000"/>
              </a:lnSpc>
              <a:tabLst>
                <a:tab pos="228600" algn="l"/>
              </a:tabLst>
            </a:pPr>
            <a:r>
              <a:rPr lang="en-US" altLang="en-US" dirty="0" smtClean="0"/>
              <a:t>Python, SPEC, </a:t>
            </a:r>
            <a:r>
              <a:rPr lang="en-US" altLang="en-US" dirty="0" err="1" smtClean="0"/>
              <a:t>Matlab</a:t>
            </a:r>
            <a:r>
              <a:rPr lang="en-US" altLang="en-US" dirty="0" smtClean="0"/>
              <a:t>, IDL, C/C++, etc.</a:t>
            </a:r>
            <a:endParaRPr lang="en-US" altLang="en-US" sz="1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accent2"/>
                </a:solidFill>
              </a:rPr>
              <a:t>Client Software</a:t>
            </a:r>
            <a:endParaRPr lang="en-US" altLang="en-US" sz="3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accent2"/>
                </a:solidFill>
              </a:rPr>
              <a:t>Coordinated Motion</a:t>
            </a:r>
          </a:p>
        </p:txBody>
      </p:sp>
      <p:pic>
        <p:nvPicPr>
          <p:cNvPr id="7171" name="Picture 5" descr="profile_move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62000"/>
            <a:ext cx="3754438" cy="5715000"/>
          </a:xfrm>
          <a:noFill/>
        </p:spPr>
      </p:pic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4267200" y="990600"/>
            <a:ext cx="4648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/>
              <a:t>; IDL program to build, execute and readback profile</a:t>
            </a:r>
          </a:p>
          <a:p>
            <a:pPr eaLnBrk="1" hangingPunct="1"/>
            <a:r>
              <a:rPr lang="en-US" altLang="en-US" sz="1200" b="1"/>
              <a:t>; This program builds a profile and executes it.</a:t>
            </a:r>
          </a:p>
          <a:p>
            <a:pPr eaLnBrk="1" hangingPunct="1"/>
            <a:endParaRPr lang="en-US" altLang="en-US" sz="1200" b="1"/>
          </a:p>
          <a:p>
            <a:pPr eaLnBrk="1" hangingPunct="1"/>
            <a:r>
              <a:rPr lang="en-US" altLang="en-US" sz="1200" b="1"/>
              <a:t>nelements = 100 ; 100 elements in the profile.</a:t>
            </a:r>
          </a:p>
          <a:p>
            <a:pPr eaLnBrk="1" hangingPunct="1"/>
            <a:r>
              <a:rPr lang="en-US" altLang="en-US" sz="1200" b="1"/>
              <a:t>npulses = 100 ; 100 pulses in the profile.</a:t>
            </a:r>
          </a:p>
          <a:p>
            <a:pPr eaLnBrk="1" hangingPunct="1"/>
            <a:r>
              <a:rPr lang="en-US" altLang="en-US" sz="1200" b="1"/>
              <a:t>naxes=2       ; We will move the first 2 motors (Phi and Kappa)</a:t>
            </a:r>
          </a:p>
          <a:p>
            <a:pPr eaLnBrk="1" hangingPunct="1"/>
            <a:endParaRPr lang="en-US" altLang="en-US" sz="1200" b="1"/>
          </a:p>
          <a:p>
            <a:pPr eaLnBrk="1" hangingPunct="1"/>
            <a:r>
              <a:rPr lang="en-US" altLang="en-US" sz="1200" b="1"/>
              <a:t>; Define array of positions</a:t>
            </a:r>
          </a:p>
          <a:p>
            <a:pPr eaLnBrk="1" hangingPunct="1"/>
            <a:r>
              <a:rPr lang="en-US" altLang="en-US" sz="1200" b="1"/>
              <a:t>positions = dblarr(nelements, naxes)</a:t>
            </a:r>
          </a:p>
          <a:p>
            <a:pPr eaLnBrk="1" hangingPunct="1"/>
            <a:endParaRPr lang="en-US" altLang="en-US" sz="1200" b="1"/>
          </a:p>
          <a:p>
            <a:pPr eaLnBrk="1" hangingPunct="1"/>
            <a:r>
              <a:rPr lang="en-US" altLang="en-US" sz="1200" b="1"/>
              <a:t>; The Phi profile is a sin wave with two complete periods and an</a:t>
            </a:r>
          </a:p>
          <a:p>
            <a:pPr eaLnBrk="1" hangingPunct="1"/>
            <a:r>
              <a:rPr lang="en-US" altLang="en-US" sz="1200" b="1"/>
              <a:t>; amplitude of +-1 degrees</a:t>
            </a:r>
          </a:p>
          <a:p>
            <a:pPr eaLnBrk="1" hangingPunct="1"/>
            <a:r>
              <a:rPr lang="en-US" altLang="en-US" sz="1200" b="1"/>
              <a:t>positions[*,0] = 1.*sin(findgen(nelements)/(nelements-1.)*4.*!pi)</a:t>
            </a:r>
          </a:p>
          <a:p>
            <a:pPr eaLnBrk="1" hangingPunct="1"/>
            <a:endParaRPr lang="en-US" altLang="en-US" sz="1200" b="1"/>
          </a:p>
          <a:p>
            <a:pPr eaLnBrk="1" hangingPunct="1"/>
            <a:r>
              <a:rPr lang="en-US" altLang="en-US" sz="1200" b="1"/>
              <a:t>; The Kappa profile is a sin wave with one complete period and an</a:t>
            </a:r>
          </a:p>
          <a:p>
            <a:pPr eaLnBrk="1" hangingPunct="1"/>
            <a:r>
              <a:rPr lang="en-US" altLang="en-US" sz="1200" b="1"/>
              <a:t>; amplitude of +-1 degrees</a:t>
            </a:r>
          </a:p>
          <a:p>
            <a:pPr eaLnBrk="1" hangingPunct="1"/>
            <a:r>
              <a:rPr lang="en-US" altLang="en-US" sz="1200" b="1"/>
              <a:t>positions[*,1] = 1.*sin(findgen(nelements)/(nelements-1.)*2.*!pi)</a:t>
            </a:r>
          </a:p>
          <a:p>
            <a:pPr eaLnBrk="1" hangingPunct="1"/>
            <a:r>
              <a:rPr lang="en-US" altLang="en-US" sz="1200" b="1"/>
              <a:t>profile = 'IOC:Prof1:'</a:t>
            </a:r>
          </a:p>
          <a:p>
            <a:pPr eaLnBrk="1" hangingPunct="1"/>
            <a:r>
              <a:rPr lang="en-US" altLang="en-US" sz="1200" b="1"/>
              <a:t>group = 'GROUP1'</a:t>
            </a:r>
          </a:p>
          <a:p>
            <a:pPr eaLnBrk="1" hangingPunct="1"/>
            <a:endParaRPr lang="en-US" altLang="en-US" sz="1200" b="1"/>
          </a:p>
          <a:p>
            <a:pPr eaLnBrk="1" hangingPunct="1"/>
            <a:r>
              <a:rPr lang="en-US" altLang="en-US" sz="1200" b="1"/>
              <a:t>time = 0.1      ; Fixed time per profile point</a:t>
            </a:r>
          </a:p>
          <a:p>
            <a:pPr eaLnBrk="1" hangingPunct="1"/>
            <a:r>
              <a:rPr lang="en-US" altLang="en-US" sz="1200" b="1"/>
              <a:t>status = profile_move(profile, positions, group=group, maxAxes=6, $</a:t>
            </a:r>
          </a:p>
          <a:p>
            <a:pPr eaLnBrk="1" hangingPunct="1"/>
            <a:r>
              <a:rPr lang="en-US" altLang="en-US" sz="1200" b="1"/>
              <a:t>                 build=1, execute=1, readback=1, time=time, $</a:t>
            </a:r>
          </a:p>
          <a:p>
            <a:pPr eaLnBrk="1" hangingPunct="1"/>
            <a:r>
              <a:rPr lang="en-US" altLang="en-US" sz="1200" b="1"/>
              <a:t>                 npulses=npulses, actual=actual, errors=errors)</a:t>
            </a:r>
          </a:p>
          <a:p>
            <a:pPr eaLnBrk="1" hangingPunct="1"/>
            <a:r>
              <a:rPr lang="en-US" altLang="en-US" sz="1200" b="1"/>
              <a:t>end</a:t>
            </a:r>
          </a:p>
          <a:p>
            <a:pPr eaLnBrk="1" hangingPunct="1"/>
            <a:endParaRPr lang="en-US" alt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4"/>
          <p:cNvGrpSpPr>
            <a:grpSpLocks/>
          </p:cNvGrpSpPr>
          <p:nvPr/>
        </p:nvGrpSpPr>
        <p:grpSpPr bwMode="auto">
          <a:xfrm>
            <a:off x="609600" y="211138"/>
            <a:ext cx="7996238" cy="6570662"/>
            <a:chOff x="2256" y="181"/>
            <a:chExt cx="5037" cy="4139"/>
          </a:xfrm>
        </p:grpSpPr>
        <p:pic>
          <p:nvPicPr>
            <p:cNvPr id="8195" name="Picture 4" descr="phi_outpu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81"/>
              <a:ext cx="2448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5" descr="phi_erro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" y="181"/>
              <a:ext cx="2448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6" descr="kappa_outpu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302"/>
              <a:ext cx="2448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7" descr="kappa_err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" y="2302"/>
              <a:ext cx="2448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2472" y="1872"/>
              <a:ext cx="2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/>
                <a:t>Phi output profile</a:t>
              </a:r>
            </a:p>
          </p:txBody>
        </p:sp>
        <p:grpSp>
          <p:nvGrpSpPr>
            <p:cNvPr id="8200" name="Group 13"/>
            <p:cNvGrpSpPr>
              <a:grpSpLocks/>
            </p:cNvGrpSpPr>
            <p:nvPr/>
          </p:nvGrpSpPr>
          <p:grpSpPr bwMode="auto">
            <a:xfrm>
              <a:off x="2349" y="3984"/>
              <a:ext cx="4896" cy="336"/>
              <a:chOff x="2349" y="3984"/>
              <a:chExt cx="4896" cy="336"/>
            </a:xfrm>
          </p:grpSpPr>
          <p:sp>
            <p:nvSpPr>
              <p:cNvPr id="8202" name="Text Box 9"/>
              <p:cNvSpPr txBox="1">
                <a:spLocks noChangeArrowheads="1"/>
              </p:cNvSpPr>
              <p:nvPr/>
            </p:nvSpPr>
            <p:spPr bwMode="auto">
              <a:xfrm>
                <a:off x="2349" y="3984"/>
                <a:ext cx="225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/>
                  <a:t>Kappa readback profile</a:t>
                </a:r>
              </a:p>
            </p:txBody>
          </p:sp>
          <p:sp>
            <p:nvSpPr>
              <p:cNvPr id="8203" name="Text Box 10"/>
              <p:cNvSpPr txBox="1">
                <a:spLocks noChangeArrowheads="1"/>
              </p:cNvSpPr>
              <p:nvPr/>
            </p:nvSpPr>
            <p:spPr bwMode="auto">
              <a:xfrm>
                <a:off x="4893" y="3993"/>
                <a:ext cx="23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800"/>
                  <a:t>Kappa following error</a:t>
                </a:r>
              </a:p>
            </p:txBody>
          </p:sp>
        </p:grpSp>
        <p:sp>
          <p:nvSpPr>
            <p:cNvPr id="8201" name="Text Box 11"/>
            <p:cNvSpPr txBox="1">
              <a:spLocks noChangeArrowheads="1"/>
            </p:cNvSpPr>
            <p:nvPr/>
          </p:nvSpPr>
          <p:spPr bwMode="auto">
            <a:xfrm>
              <a:off x="5061" y="1872"/>
              <a:ext cx="20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800"/>
                <a:t>Phi following error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accent2"/>
                </a:solidFill>
              </a:rPr>
              <a:t>SPEC Interface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SPEC macros have been written to allow SPEC to utilize profile moves via EPICS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Low level interface, all of SPEC's standard scans can be done "on-the-fly" with profile move software. Replacement macros for: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Arial Unicode MS" pitchFamily="34" charset="-128"/>
              </a:rPr>
              <a:t>_ascan # Used by all ascan and dscan macros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Arial Unicode MS" pitchFamily="34" charset="-128"/>
              </a:rPr>
              <a:t>Mesh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Arial Unicode MS" pitchFamily="34" charset="-128"/>
              </a:rPr>
              <a:t>hklscan # Used by hscan, kscan and lscan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Arial Unicode MS" pitchFamily="34" charset="-128"/>
              </a:rPr>
              <a:t>_hklmesh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Arial Unicode MS" pitchFamily="34" charset="-128"/>
              </a:rPr>
              <a:t>_hklline # Used by hkcircle, hlcircle, klcircle, hkradial, hlradial and klradial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Arial Unicode MS" pitchFamily="34" charset="-128"/>
              </a:rPr>
              <a:t>_scanabort resume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Arial Unicode MS" pitchFamily="34" charset="-128"/>
              </a:rPr>
              <a:t>_loop 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1392</Words>
  <Application>Microsoft Office PowerPoint</Application>
  <PresentationFormat>On-screen Show (4:3)</PresentationFormat>
  <Paragraphs>232</Paragraphs>
  <Slides>16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Times New Roman</vt:lpstr>
      <vt:lpstr>Arial</vt:lpstr>
      <vt:lpstr>Arial Unicode MS</vt:lpstr>
      <vt:lpstr>Default Design</vt:lpstr>
      <vt:lpstr>asynMotor: Support For Coordinated Multi-Axis Motion In EPICS </vt:lpstr>
      <vt:lpstr>Motivation</vt:lpstr>
      <vt:lpstr>asynMotorController</vt:lpstr>
      <vt:lpstr>asynMotorAxis</vt:lpstr>
      <vt:lpstr>Coordinated Motion  (Now called ProfileMove, previously TrajectoryScan)</vt:lpstr>
      <vt:lpstr>Client Software</vt:lpstr>
      <vt:lpstr>Coordinated Motion</vt:lpstr>
      <vt:lpstr>PowerPoint Presentation</vt:lpstr>
      <vt:lpstr>SPEC Interface</vt:lpstr>
      <vt:lpstr>SPEC Scan Using Newport 6-Circle Diffractometer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</vt:lpstr>
    </vt:vector>
  </TitlesOfParts>
  <Company>CARS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On-the-fly Scanning with EPICS and Spec</dc:title>
  <dc:creator>Mark Rivers</dc:creator>
  <cp:lastModifiedBy>EPICS Development</cp:lastModifiedBy>
  <cp:revision>32</cp:revision>
  <dcterms:created xsi:type="dcterms:W3CDTF">2003-02-20T15:21:08Z</dcterms:created>
  <dcterms:modified xsi:type="dcterms:W3CDTF">2017-10-08T05:59:22Z</dcterms:modified>
</cp:coreProperties>
</file>