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2"/>
  </p:notesMasterIdLst>
  <p:sldIdLst>
    <p:sldId id="257" r:id="rId3"/>
    <p:sldId id="258" r:id="rId4"/>
    <p:sldId id="261" r:id="rId5"/>
    <p:sldId id="260" r:id="rId6"/>
    <p:sldId id="262" r:id="rId7"/>
    <p:sldId id="259" r:id="rId8"/>
    <p:sldId id="264" r:id="rId9"/>
    <p:sldId id="265" r:id="rId10"/>
    <p:sldId id="263" r:id="rId11"/>
    <p:sldId id="267" r:id="rId12"/>
    <p:sldId id="270" r:id="rId13"/>
    <p:sldId id="269" r:id="rId14"/>
    <p:sldId id="268" r:id="rId15"/>
    <p:sldId id="271" r:id="rId16"/>
    <p:sldId id="272" r:id="rId17"/>
    <p:sldId id="273" r:id="rId18"/>
    <p:sldId id="274" r:id="rId19"/>
    <p:sldId id="266" r:id="rId20"/>
    <p:sldId id="275" r:id="rId21"/>
    <p:sldId id="276" r:id="rId22"/>
    <p:sldId id="277"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6171" autoAdjust="0"/>
  </p:normalViewPr>
  <p:slideViewPr>
    <p:cSldViewPr snapToGrid="0">
      <p:cViewPr varScale="1">
        <p:scale>
          <a:sx n="104" d="100"/>
          <a:sy n="104" d="100"/>
        </p:scale>
        <p:origin x="1578" y="96"/>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C2CDE-62F8-45D8-A2BE-58D14ADAA408}" type="datetimeFigureOut">
              <a:rPr lang="en-GB" smtClean="0"/>
              <a:t>02/10/2019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24B33-54E6-4E63-80C6-E5C29C8998EE}" type="slidenum">
              <a:rPr lang="en-GB" smtClean="0"/>
              <a:t>‹#›</a:t>
            </a:fld>
            <a:endParaRPr lang="en-GB"/>
          </a:p>
        </p:txBody>
      </p:sp>
    </p:spTree>
    <p:extLst>
      <p:ext uri="{BB962C8B-B14F-4D97-AF65-F5344CB8AC3E}">
        <p14:creationId xmlns:p14="http://schemas.microsoft.com/office/powerpoint/2010/main" val="90951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B42E75-0CF9-4408-94A3-E28DC4A338D5}" type="slidenum">
              <a:rPr kumimoji="0" lang="en-GB" altLang="en-US"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24597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The main drive for building DIAD is that many scientific questions can only be answered by obtaining information of microstructure and crystalline structure at the same time.</a:t>
            </a:r>
          </a:p>
          <a:p>
            <a:pPr marL="171450" indent="-171450">
              <a:buFontTx/>
              <a:buChar char="-"/>
            </a:pPr>
            <a:r>
              <a:rPr lang="en-GB" baseline="0" dirty="0" smtClean="0"/>
              <a:t>Applied material science deals with heterogeneous samples under dynamic processes. </a:t>
            </a:r>
          </a:p>
          <a:p>
            <a:pPr marL="171450" indent="-171450">
              <a:buFontTx/>
              <a:buChar char="-"/>
            </a:pPr>
            <a:r>
              <a:rPr lang="en-GB" baseline="0" dirty="0" smtClean="0"/>
              <a:t>Top right: Crack growth, plastic deformation, strain fields</a:t>
            </a:r>
          </a:p>
          <a:p>
            <a:pPr marL="171450" indent="-171450">
              <a:buFontTx/>
              <a:buChar char="-"/>
            </a:pPr>
            <a:r>
              <a:rPr lang="en-GB" baseline="0" dirty="0" smtClean="0"/>
              <a:t>Bottom left: Implant, local structure and mineralisation of bone around implant.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EB42E75-0CF9-4408-94A3-E28DC4A338D5}" type="slidenum">
              <a:rPr lang="en-GB" altLang="en-US" smtClean="0"/>
              <a:pPr/>
              <a:t>7</a:t>
            </a:fld>
            <a:endParaRPr lang="en-GB" altLang="en-US"/>
          </a:p>
        </p:txBody>
      </p:sp>
    </p:spTree>
    <p:extLst>
      <p:ext uri="{BB962C8B-B14F-4D97-AF65-F5344CB8AC3E}">
        <p14:creationId xmlns:p14="http://schemas.microsoft.com/office/powerpoint/2010/main" val="3779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wont</a:t>
            </a:r>
            <a:r>
              <a:rPr lang="en-GB" baseline="0" dirty="0" smtClean="0"/>
              <a:t> allow the crossing of a plane</a:t>
            </a:r>
            <a:endParaRPr lang="en-GB" dirty="0"/>
          </a:p>
        </p:txBody>
      </p:sp>
      <p:sp>
        <p:nvSpPr>
          <p:cNvPr id="4" name="Slide Number Placeholder 3"/>
          <p:cNvSpPr>
            <a:spLocks noGrp="1"/>
          </p:cNvSpPr>
          <p:nvPr>
            <p:ph type="sldNum" sz="quarter" idx="10"/>
          </p:nvPr>
        </p:nvSpPr>
        <p:spPr/>
        <p:txBody>
          <a:bodyPr/>
          <a:lstStyle/>
          <a:p>
            <a:fld id="{32124B33-54E6-4E63-80C6-E5C29C8998EE}" type="slidenum">
              <a:rPr lang="en-GB" smtClean="0"/>
              <a:t>15</a:t>
            </a:fld>
            <a:endParaRPr lang="en-GB"/>
          </a:p>
        </p:txBody>
      </p:sp>
    </p:spTree>
    <p:extLst>
      <p:ext uri="{BB962C8B-B14F-4D97-AF65-F5344CB8AC3E}">
        <p14:creationId xmlns:p14="http://schemas.microsoft.com/office/powerpoint/2010/main" val="204706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Automatic full speed – the hutch will be searched and locked, the robot will be controlled from EPICS. When a position request is made via the EPICS interface, and the End-station PLC allows it, the robot will move the detector to the requested position at the programmed speed.</a:t>
            </a:r>
          </a:p>
          <a:p>
            <a:r>
              <a:rPr lang="en-GB" dirty="0" smtClean="0"/>
              <a:t>2.	Automatic safe speed – the hutch may be open, the robot will be controlled from EPICS. When a position request is made via the EPICS interface, and if the End-station PLC allows it, the robot will move the detector to the requested position with a restricted maximum speed. </a:t>
            </a:r>
          </a:p>
          <a:p>
            <a:r>
              <a:rPr lang="en-GB" dirty="0" smtClean="0"/>
              <a:t>In this mode an enabling switch will be used within Experiments hutch to override the hutch door interlock. This will allow the robot to be moved while being observed by one of the Beamline team. This mode will only be used by trained Diamond personnel or </a:t>
            </a:r>
            <a:r>
              <a:rPr lang="en-GB" dirty="0" err="1" smtClean="0"/>
              <a:t>Yaskawa</a:t>
            </a:r>
            <a:r>
              <a:rPr lang="en-GB" dirty="0" smtClean="0"/>
              <a:t> Engineers.</a:t>
            </a:r>
          </a:p>
          <a:p>
            <a:pPr marL="228600" indent="-228600">
              <a:buAutoNum type="arabicPeriod" startAt="3"/>
            </a:pPr>
            <a:r>
              <a:rPr lang="en-GB" dirty="0" smtClean="0"/>
              <a:t>Teach </a:t>
            </a:r>
            <a:r>
              <a:rPr lang="en-GB" dirty="0" smtClean="0"/>
              <a:t>mode – the hutch may be open, the robot will be controlled from the teach pendant. This mode will only be used by trained Diamond personnel or </a:t>
            </a:r>
            <a:r>
              <a:rPr lang="en-GB" dirty="0" err="1" smtClean="0"/>
              <a:t>Yaskawa</a:t>
            </a:r>
            <a:r>
              <a:rPr lang="en-GB" dirty="0" smtClean="0"/>
              <a:t> Engineers (</a:t>
            </a:r>
            <a:r>
              <a:rPr lang="en-GB" dirty="0" err="1" smtClean="0"/>
              <a:t>Endsation</a:t>
            </a:r>
            <a:r>
              <a:rPr lang="en-GB" dirty="0" smtClean="0"/>
              <a:t> PLC protection may be disabled via keyswitch that is tightly controlled</a:t>
            </a:r>
            <a:r>
              <a:rPr lang="en-GB" dirty="0" smtClean="0"/>
              <a:t>)</a:t>
            </a:r>
          </a:p>
          <a:p>
            <a:pPr marL="228600" indent="-228600">
              <a:buAutoNum type="arabicPeriod" startAt="3"/>
            </a:pPr>
            <a:endParaRPr lang="en-GB" dirty="0" smtClean="0"/>
          </a:p>
          <a:p>
            <a:pPr marL="0" indent="0">
              <a:buNone/>
            </a:pPr>
            <a:r>
              <a:rPr lang="en-GB" dirty="0" smtClean="0"/>
              <a:t>Programmes</a:t>
            </a:r>
            <a:r>
              <a:rPr lang="en-GB" baseline="0" dirty="0" smtClean="0"/>
              <a:t> to be written by </a:t>
            </a:r>
            <a:r>
              <a:rPr lang="en-GB" baseline="0" dirty="0" err="1" smtClean="0"/>
              <a:t>Yaskawa</a:t>
            </a:r>
            <a:r>
              <a:rPr lang="en-GB" baseline="0" dirty="0" smtClean="0"/>
              <a:t> personnel </a:t>
            </a:r>
            <a:endParaRPr lang="en-GB" dirty="0" smtClean="0"/>
          </a:p>
          <a:p>
            <a:endParaRPr lang="en-GB" dirty="0"/>
          </a:p>
        </p:txBody>
      </p:sp>
      <p:sp>
        <p:nvSpPr>
          <p:cNvPr id="4" name="Slide Number Placeholder 3"/>
          <p:cNvSpPr>
            <a:spLocks noGrp="1"/>
          </p:cNvSpPr>
          <p:nvPr>
            <p:ph type="sldNum" sz="quarter" idx="10"/>
          </p:nvPr>
        </p:nvSpPr>
        <p:spPr/>
        <p:txBody>
          <a:bodyPr/>
          <a:lstStyle/>
          <a:p>
            <a:fld id="{32124B33-54E6-4E63-80C6-E5C29C8998EE}" type="slidenum">
              <a:rPr lang="en-GB" smtClean="0"/>
              <a:t>18</a:t>
            </a:fld>
            <a:endParaRPr lang="en-GB"/>
          </a:p>
        </p:txBody>
      </p:sp>
    </p:spTree>
    <p:extLst>
      <p:ext uri="{BB962C8B-B14F-4D97-AF65-F5344CB8AC3E}">
        <p14:creationId xmlns:p14="http://schemas.microsoft.com/office/powerpoint/2010/main" val="366642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593CF-EA4C-4F38-B889-311B490EE7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1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72027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9867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1205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CA4AE6-1FA1-4AB4-8DE9-64EB5E5E30FA}"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F54CF-F962-42AF-821A-F981FE1EA64A}" type="slidenum">
              <a:rPr lang="en-GB" smtClean="0"/>
              <a:t>‹#›</a:t>
            </a:fld>
            <a:endParaRPr lang="en-GB"/>
          </a:p>
        </p:txBody>
      </p:sp>
    </p:spTree>
    <p:extLst>
      <p:ext uri="{BB962C8B-B14F-4D97-AF65-F5344CB8AC3E}">
        <p14:creationId xmlns:p14="http://schemas.microsoft.com/office/powerpoint/2010/main" val="1083367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CA4AE6-1FA1-4AB4-8DE9-64EB5E5E30FA}"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F54CF-F962-42AF-821A-F981FE1EA64A}" type="slidenum">
              <a:rPr lang="en-GB" smtClean="0"/>
              <a:t>‹#›</a:t>
            </a:fld>
            <a:endParaRPr lang="en-GB"/>
          </a:p>
        </p:txBody>
      </p:sp>
    </p:spTree>
    <p:extLst>
      <p:ext uri="{BB962C8B-B14F-4D97-AF65-F5344CB8AC3E}">
        <p14:creationId xmlns:p14="http://schemas.microsoft.com/office/powerpoint/2010/main" val="646033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CA4AE6-1FA1-4AB4-8DE9-64EB5E5E30FA}"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F54CF-F962-42AF-821A-F981FE1EA64A}" type="slidenum">
              <a:rPr lang="en-GB" smtClean="0"/>
              <a:t>‹#›</a:t>
            </a:fld>
            <a:endParaRPr lang="en-GB"/>
          </a:p>
        </p:txBody>
      </p:sp>
    </p:spTree>
    <p:extLst>
      <p:ext uri="{BB962C8B-B14F-4D97-AF65-F5344CB8AC3E}">
        <p14:creationId xmlns:p14="http://schemas.microsoft.com/office/powerpoint/2010/main" val="2078479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CA4AE6-1FA1-4AB4-8DE9-64EB5E5E30FA}"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4F54CF-F962-42AF-821A-F981FE1EA64A}" type="slidenum">
              <a:rPr lang="en-GB" smtClean="0"/>
              <a:t>‹#›</a:t>
            </a:fld>
            <a:endParaRPr lang="en-GB"/>
          </a:p>
        </p:txBody>
      </p:sp>
    </p:spTree>
    <p:extLst>
      <p:ext uri="{BB962C8B-B14F-4D97-AF65-F5344CB8AC3E}">
        <p14:creationId xmlns:p14="http://schemas.microsoft.com/office/powerpoint/2010/main" val="1156471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CA4AE6-1FA1-4AB4-8DE9-64EB5E5E30FA}" type="datetimeFigureOut">
              <a:rPr lang="en-GB" smtClean="0"/>
              <a:t>02/10/2019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4F54CF-F962-42AF-821A-F981FE1EA64A}" type="slidenum">
              <a:rPr lang="en-GB" smtClean="0"/>
              <a:t>‹#›</a:t>
            </a:fld>
            <a:endParaRPr lang="en-GB"/>
          </a:p>
        </p:txBody>
      </p:sp>
    </p:spTree>
    <p:extLst>
      <p:ext uri="{BB962C8B-B14F-4D97-AF65-F5344CB8AC3E}">
        <p14:creationId xmlns:p14="http://schemas.microsoft.com/office/powerpoint/2010/main" val="4075003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CA4AE6-1FA1-4AB4-8DE9-64EB5E5E30FA}"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4F54CF-F962-42AF-821A-F981FE1EA64A}" type="slidenum">
              <a:rPr lang="en-GB" smtClean="0"/>
              <a:t>‹#›</a:t>
            </a:fld>
            <a:endParaRPr lang="en-GB"/>
          </a:p>
        </p:txBody>
      </p:sp>
    </p:spTree>
    <p:extLst>
      <p:ext uri="{BB962C8B-B14F-4D97-AF65-F5344CB8AC3E}">
        <p14:creationId xmlns:p14="http://schemas.microsoft.com/office/powerpoint/2010/main" val="2404732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A4AE6-1FA1-4AB4-8DE9-64EB5E5E30FA}" type="datetimeFigureOut">
              <a:rPr lang="en-GB" smtClean="0"/>
              <a:t>02/10/2019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4F54CF-F962-42AF-821A-F981FE1EA64A}" type="slidenum">
              <a:rPr lang="en-GB" smtClean="0"/>
              <a:t>‹#›</a:t>
            </a:fld>
            <a:endParaRPr lang="en-GB"/>
          </a:p>
        </p:txBody>
      </p:sp>
    </p:spTree>
    <p:extLst>
      <p:ext uri="{BB962C8B-B14F-4D97-AF65-F5344CB8AC3E}">
        <p14:creationId xmlns:p14="http://schemas.microsoft.com/office/powerpoint/2010/main" val="263977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1CA4AE6-1FA1-4AB4-8DE9-64EB5E5E30FA}"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4F54CF-F962-42AF-821A-F981FE1EA64A}" type="slidenum">
              <a:rPr lang="en-GB" smtClean="0"/>
              <a:t>‹#›</a:t>
            </a:fld>
            <a:endParaRPr lang="en-GB"/>
          </a:p>
        </p:txBody>
      </p:sp>
    </p:spTree>
    <p:extLst>
      <p:ext uri="{BB962C8B-B14F-4D97-AF65-F5344CB8AC3E}">
        <p14:creationId xmlns:p14="http://schemas.microsoft.com/office/powerpoint/2010/main" val="292069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16905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1CA4AE6-1FA1-4AB4-8DE9-64EB5E5E30FA}"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4F54CF-F962-42AF-821A-F981FE1EA64A}" type="slidenum">
              <a:rPr lang="en-GB" smtClean="0"/>
              <a:t>‹#›</a:t>
            </a:fld>
            <a:endParaRPr lang="en-GB"/>
          </a:p>
        </p:txBody>
      </p:sp>
    </p:spTree>
    <p:extLst>
      <p:ext uri="{BB962C8B-B14F-4D97-AF65-F5344CB8AC3E}">
        <p14:creationId xmlns:p14="http://schemas.microsoft.com/office/powerpoint/2010/main" val="1457299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CA4AE6-1FA1-4AB4-8DE9-64EB5E5E30FA}"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F54CF-F962-42AF-821A-F981FE1EA64A}" type="slidenum">
              <a:rPr lang="en-GB" smtClean="0"/>
              <a:t>‹#›</a:t>
            </a:fld>
            <a:endParaRPr lang="en-GB"/>
          </a:p>
        </p:txBody>
      </p:sp>
    </p:spTree>
    <p:extLst>
      <p:ext uri="{BB962C8B-B14F-4D97-AF65-F5344CB8AC3E}">
        <p14:creationId xmlns:p14="http://schemas.microsoft.com/office/powerpoint/2010/main" val="2485511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CA4AE6-1FA1-4AB4-8DE9-64EB5E5E30FA}"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F54CF-F962-42AF-821A-F981FE1EA64A}" type="slidenum">
              <a:rPr lang="en-GB" smtClean="0"/>
              <a:t>‹#›</a:t>
            </a:fld>
            <a:endParaRPr lang="en-GB"/>
          </a:p>
        </p:txBody>
      </p:sp>
    </p:spTree>
    <p:extLst>
      <p:ext uri="{BB962C8B-B14F-4D97-AF65-F5344CB8AC3E}">
        <p14:creationId xmlns:p14="http://schemas.microsoft.com/office/powerpoint/2010/main" val="236836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188408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343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8987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79311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43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53860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57000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3584577"/>
            <a:ext cx="8763000" cy="327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33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1800" b="1" baseline="30000">
          <a:solidFill>
            <a:srgbClr val="000000"/>
          </a:solidFill>
          <a:latin typeface="+mj-lt"/>
          <a:ea typeface="+mj-ea"/>
          <a:cs typeface="+mj-cs"/>
        </a:defRPr>
      </a:lvl1pPr>
      <a:lvl2pPr algn="l" rtl="0" fontAlgn="base">
        <a:spcBef>
          <a:spcPct val="0"/>
        </a:spcBef>
        <a:spcAft>
          <a:spcPct val="0"/>
        </a:spcAft>
        <a:defRPr sz="1800" b="1" baseline="30000">
          <a:solidFill>
            <a:srgbClr val="000000"/>
          </a:solidFill>
          <a:latin typeface="Arial-BoldMT" charset="0"/>
        </a:defRPr>
      </a:lvl2pPr>
      <a:lvl3pPr algn="l" rtl="0" fontAlgn="base">
        <a:spcBef>
          <a:spcPct val="0"/>
        </a:spcBef>
        <a:spcAft>
          <a:spcPct val="0"/>
        </a:spcAft>
        <a:defRPr sz="1800" b="1" baseline="30000">
          <a:solidFill>
            <a:srgbClr val="000000"/>
          </a:solidFill>
          <a:latin typeface="Arial-BoldMT" charset="0"/>
        </a:defRPr>
      </a:lvl3pPr>
      <a:lvl4pPr algn="l" rtl="0" fontAlgn="base">
        <a:spcBef>
          <a:spcPct val="0"/>
        </a:spcBef>
        <a:spcAft>
          <a:spcPct val="0"/>
        </a:spcAft>
        <a:defRPr sz="1800" b="1" baseline="30000">
          <a:solidFill>
            <a:srgbClr val="000000"/>
          </a:solidFill>
          <a:latin typeface="Arial-BoldMT" charset="0"/>
        </a:defRPr>
      </a:lvl4pPr>
      <a:lvl5pPr algn="l" rtl="0" fontAlgn="base">
        <a:spcBef>
          <a:spcPct val="0"/>
        </a:spcBef>
        <a:spcAft>
          <a:spcPct val="0"/>
        </a:spcAft>
        <a:defRPr sz="1800" b="1" baseline="30000">
          <a:solidFill>
            <a:srgbClr val="000000"/>
          </a:solidFill>
          <a:latin typeface="Arial-BoldMT" charset="0"/>
        </a:defRPr>
      </a:lvl5pPr>
      <a:lvl6pPr marL="342900" algn="l" rtl="0" fontAlgn="base">
        <a:spcBef>
          <a:spcPct val="0"/>
        </a:spcBef>
        <a:spcAft>
          <a:spcPct val="0"/>
        </a:spcAft>
        <a:defRPr sz="1800" b="1" baseline="30000">
          <a:solidFill>
            <a:srgbClr val="000000"/>
          </a:solidFill>
          <a:latin typeface="Arial-BoldMT" charset="0"/>
        </a:defRPr>
      </a:lvl6pPr>
      <a:lvl7pPr marL="685800" algn="l" rtl="0" fontAlgn="base">
        <a:spcBef>
          <a:spcPct val="0"/>
        </a:spcBef>
        <a:spcAft>
          <a:spcPct val="0"/>
        </a:spcAft>
        <a:defRPr sz="1800" b="1" baseline="30000">
          <a:solidFill>
            <a:srgbClr val="000000"/>
          </a:solidFill>
          <a:latin typeface="Arial-BoldMT" charset="0"/>
        </a:defRPr>
      </a:lvl7pPr>
      <a:lvl8pPr marL="1028700" algn="l" rtl="0" fontAlgn="base">
        <a:spcBef>
          <a:spcPct val="0"/>
        </a:spcBef>
        <a:spcAft>
          <a:spcPct val="0"/>
        </a:spcAft>
        <a:defRPr sz="1800" b="1" baseline="30000">
          <a:solidFill>
            <a:srgbClr val="000000"/>
          </a:solidFill>
          <a:latin typeface="Arial-BoldMT" charset="0"/>
        </a:defRPr>
      </a:lvl8pPr>
      <a:lvl9pPr marL="1371600" algn="l" rtl="0" fontAlgn="base">
        <a:spcBef>
          <a:spcPct val="0"/>
        </a:spcBef>
        <a:spcAft>
          <a:spcPct val="0"/>
        </a:spcAft>
        <a:defRPr sz="1800" b="1" baseline="30000">
          <a:solidFill>
            <a:srgbClr val="000000"/>
          </a:solidFill>
          <a:latin typeface="Arial-BoldMT"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CA4AE6-1FA1-4AB4-8DE9-64EB5E5E30FA}" type="datetimeFigureOut">
              <a:rPr lang="en-GB" smtClean="0"/>
              <a:t>02/10/2019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4F54CF-F962-42AF-821A-F981FE1EA64A}" type="slidenum">
              <a:rPr lang="en-GB" smtClean="0"/>
              <a:t>‹#›</a:t>
            </a:fld>
            <a:endParaRPr lang="en-GB"/>
          </a:p>
        </p:txBody>
      </p:sp>
    </p:spTree>
    <p:extLst>
      <p:ext uri="{BB962C8B-B14F-4D97-AF65-F5344CB8AC3E}">
        <p14:creationId xmlns:p14="http://schemas.microsoft.com/office/powerpoint/2010/main" val="1071351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5517"/>
            <a:ext cx="7772400" cy="1875019"/>
          </a:xfrm>
        </p:spPr>
        <p:txBody>
          <a:bodyPr/>
          <a:lstStyle/>
          <a:p>
            <a:pPr algn="ctr"/>
            <a:r>
              <a:rPr lang="en-GB" sz="3200" dirty="0" smtClean="0"/>
              <a:t>Installing a robot mounted detector on DIAD beamline</a:t>
            </a:r>
            <a:endParaRPr lang="en-GB" sz="3200" dirty="0"/>
          </a:p>
        </p:txBody>
      </p:sp>
      <p:sp>
        <p:nvSpPr>
          <p:cNvPr id="3" name="Subtitle 2"/>
          <p:cNvSpPr>
            <a:spLocks noGrp="1"/>
          </p:cNvSpPr>
          <p:nvPr>
            <p:ph type="subTitle" idx="1"/>
          </p:nvPr>
        </p:nvSpPr>
        <p:spPr/>
        <p:txBody>
          <a:bodyPr/>
          <a:lstStyle/>
          <a:p>
            <a:r>
              <a:rPr lang="en-GB" smtClean="0"/>
              <a:t>2019 MOCRAF Workshop,</a:t>
            </a:r>
          </a:p>
          <a:p>
            <a:r>
              <a:rPr lang="en-GB" smtClean="0"/>
              <a:t>ICALEPCS conference </a:t>
            </a:r>
          </a:p>
          <a:p>
            <a:endParaRPr lang="en-GB" smtClean="0"/>
          </a:p>
          <a:p>
            <a:r>
              <a:rPr lang="en-GB" smtClean="0"/>
              <a:t>Brian Nutter</a:t>
            </a:r>
          </a:p>
          <a:p>
            <a:r>
              <a:rPr lang="en-GB" smtClean="0"/>
              <a:t>Head of Motion Controls</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005114"/>
            <a:ext cx="2438400" cy="2438400"/>
          </a:xfrm>
          <a:prstGeom prst="rect">
            <a:avLst/>
          </a:prstGeom>
        </p:spPr>
      </p:pic>
    </p:spTree>
    <p:extLst>
      <p:ext uri="{BB962C8B-B14F-4D97-AF65-F5344CB8AC3E}">
        <p14:creationId xmlns:p14="http://schemas.microsoft.com/office/powerpoint/2010/main" val="969490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66473" y="1732457"/>
            <a:ext cx="5717308" cy="403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sz="2400" dirty="0">
                <a:latin typeface="Arial "/>
              </a:rPr>
              <a:t>The detector will need to be positioned within a given working area and held there while measurements </a:t>
            </a:r>
            <a:r>
              <a:rPr lang="en-GB" sz="2400" dirty="0" smtClean="0">
                <a:latin typeface="Arial "/>
              </a:rPr>
              <a:t>are taken. At </a:t>
            </a:r>
            <a:r>
              <a:rPr lang="en-GB" sz="2400" dirty="0">
                <a:latin typeface="Arial "/>
              </a:rPr>
              <a:t>all points the detector will be required to ‘face’ the sample positon. It is expected that the </a:t>
            </a:r>
            <a:r>
              <a:rPr lang="en-GB" sz="2400" dirty="0" smtClean="0">
                <a:latin typeface="Arial "/>
              </a:rPr>
              <a:t>robot will </a:t>
            </a:r>
            <a:r>
              <a:rPr lang="en-GB" sz="2400" dirty="0">
                <a:latin typeface="Arial "/>
              </a:rPr>
              <a:t>have to hold a positon for up to six hours before repositioning is necessary</a:t>
            </a:r>
            <a:r>
              <a:rPr lang="en-GB" sz="2400" dirty="0" smtClean="0">
                <a:latin typeface="Arial "/>
              </a:rPr>
              <a:t>. Payload is 80KgRepeatability &lt;=0.2mm</a:t>
            </a:r>
            <a:endParaRPr lang="en-GB" sz="2400" dirty="0">
              <a:latin typeface="Arial "/>
            </a:endParaRPr>
          </a:p>
        </p:txBody>
      </p:sp>
    </p:spTree>
    <p:extLst>
      <p:ext uri="{BB962C8B-B14F-4D97-AF65-F5344CB8AC3E}">
        <p14:creationId xmlns:p14="http://schemas.microsoft.com/office/powerpoint/2010/main" val="35500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6617C-2169-4DE0-9BB6-CFB197142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833" y="2870830"/>
            <a:ext cx="6041167" cy="3987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baseline="0" dirty="0">
                <a:latin typeface="Arial "/>
              </a:rPr>
              <a:t> </a:t>
            </a:r>
            <a:r>
              <a:rPr lang="en-GB" baseline="0" dirty="0" smtClean="0">
                <a:latin typeface="Arial "/>
              </a:rPr>
              <a:t>Things to miss, and be missed by!</a:t>
            </a:r>
            <a:endParaRPr lang="en-GB" dirty="0">
              <a:latin typeface="Arial "/>
            </a:endParaRPr>
          </a:p>
        </p:txBody>
      </p:sp>
      <p:sp>
        <p:nvSpPr>
          <p:cNvPr id="3" name="Content Placeholder 2"/>
          <p:cNvSpPr>
            <a:spLocks noGrp="1"/>
          </p:cNvSpPr>
          <p:nvPr>
            <p:ph idx="1"/>
          </p:nvPr>
        </p:nvSpPr>
        <p:spPr>
          <a:xfrm>
            <a:off x="364837" y="1082966"/>
            <a:ext cx="8229600" cy="4525963"/>
          </a:xfrm>
        </p:spPr>
        <p:txBody>
          <a:bodyPr/>
          <a:lstStyle/>
          <a:p>
            <a:r>
              <a:rPr lang="en-GB" sz="2000" dirty="0" smtClean="0">
                <a:latin typeface="Arial "/>
              </a:rPr>
              <a:t>Static Equipment- cable trays, Sample X translation base, Imaging camera base</a:t>
            </a:r>
          </a:p>
          <a:p>
            <a:r>
              <a:rPr lang="en-GB" sz="2000" dirty="0" smtClean="0">
                <a:latin typeface="Arial "/>
              </a:rPr>
              <a:t>Moving equipment – 3 movable sample environments </a:t>
            </a:r>
          </a:p>
          <a:p>
            <a:pPr lvl="1"/>
            <a:r>
              <a:rPr lang="en-GB" sz="2000" dirty="0">
                <a:latin typeface="Arial "/>
              </a:rPr>
              <a:t>M</a:t>
            </a:r>
            <a:r>
              <a:rPr lang="en-GB" sz="2000" dirty="0" smtClean="0">
                <a:latin typeface="Arial "/>
              </a:rPr>
              <a:t>echanical rig ( 500mm x 2300mm x 550mm)</a:t>
            </a:r>
          </a:p>
          <a:p>
            <a:pPr lvl="1"/>
            <a:r>
              <a:rPr lang="en-GB" sz="2000" dirty="0" smtClean="0">
                <a:latin typeface="Arial "/>
              </a:rPr>
              <a:t>Tomography stage  (400mm x 1250mm x 550mm)</a:t>
            </a:r>
          </a:p>
          <a:p>
            <a:pPr lvl="1"/>
            <a:r>
              <a:rPr lang="en-GB" sz="2000" dirty="0" smtClean="0">
                <a:latin typeface="Arial "/>
              </a:rPr>
              <a:t>User plinth  (400mm x 900mm x 550mm)</a:t>
            </a:r>
          </a:p>
          <a:p>
            <a:r>
              <a:rPr lang="en-GB" sz="2000" dirty="0" smtClean="0">
                <a:latin typeface="Arial "/>
              </a:rPr>
              <a:t>Imaging camera</a:t>
            </a:r>
            <a:endParaRPr lang="en-GB" sz="2000" dirty="0">
              <a:latin typeface="Arial "/>
            </a:endParaRPr>
          </a:p>
        </p:txBody>
      </p:sp>
    </p:spTree>
    <p:extLst>
      <p:ext uri="{BB962C8B-B14F-4D97-AF65-F5344CB8AC3E}">
        <p14:creationId xmlns:p14="http://schemas.microsoft.com/office/powerpoint/2010/main" val="64324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sz="4000" dirty="0" smtClean="0"/>
              <a:t>System description </a:t>
            </a:r>
            <a:endParaRPr lang="en-GB" sz="4000" dirty="0"/>
          </a:p>
        </p:txBody>
      </p:sp>
      <p:sp>
        <p:nvSpPr>
          <p:cNvPr id="3" name="Content Placeholder 2"/>
          <p:cNvSpPr>
            <a:spLocks noGrp="1"/>
          </p:cNvSpPr>
          <p:nvPr>
            <p:ph idx="1"/>
          </p:nvPr>
        </p:nvSpPr>
        <p:spPr>
          <a:xfrm>
            <a:off x="457200" y="1036783"/>
            <a:ext cx="4853709" cy="4525963"/>
          </a:xfrm>
        </p:spPr>
        <p:txBody>
          <a:bodyPr/>
          <a:lstStyle/>
          <a:p>
            <a:pPr lvl="0"/>
            <a:r>
              <a:rPr lang="en-GB" sz="2000" dirty="0" err="1">
                <a:latin typeface="Arial "/>
              </a:rPr>
              <a:t>Yaskawa</a:t>
            </a:r>
            <a:r>
              <a:rPr lang="en-GB" sz="2000" dirty="0">
                <a:latin typeface="Arial "/>
              </a:rPr>
              <a:t> MH225 Robot</a:t>
            </a:r>
          </a:p>
          <a:p>
            <a:pPr lvl="0"/>
            <a:r>
              <a:rPr lang="en-GB" sz="2000" dirty="0">
                <a:latin typeface="Arial "/>
              </a:rPr>
              <a:t>DX200 </a:t>
            </a:r>
            <a:r>
              <a:rPr lang="en-GB" sz="2000" dirty="0" err="1">
                <a:latin typeface="Arial "/>
              </a:rPr>
              <a:t>Yaskawa</a:t>
            </a:r>
            <a:r>
              <a:rPr lang="en-GB" sz="2000" dirty="0">
                <a:latin typeface="Arial "/>
              </a:rPr>
              <a:t> Robot Controller</a:t>
            </a:r>
          </a:p>
          <a:p>
            <a:pPr lvl="0"/>
            <a:r>
              <a:rPr lang="en-GB" sz="2000" dirty="0">
                <a:latin typeface="Arial "/>
              </a:rPr>
              <a:t>Teach pendant</a:t>
            </a:r>
          </a:p>
          <a:p>
            <a:pPr lvl="0"/>
            <a:r>
              <a:rPr lang="en-GB" sz="2000" dirty="0" smtClean="0">
                <a:latin typeface="Arial "/>
              </a:rPr>
              <a:t>End station PLC Omron NX series with safety CPU</a:t>
            </a:r>
            <a:endParaRPr lang="en-GB" sz="2000" dirty="0">
              <a:latin typeface="Arial "/>
            </a:endParaRPr>
          </a:p>
          <a:p>
            <a:pPr lvl="0"/>
            <a:r>
              <a:rPr lang="en-GB" sz="2000" dirty="0">
                <a:latin typeface="Arial "/>
              </a:rPr>
              <a:t>Interlocks to the PSS system</a:t>
            </a:r>
          </a:p>
          <a:p>
            <a:pPr lvl="0"/>
            <a:r>
              <a:rPr lang="en-GB" sz="2000" dirty="0">
                <a:latin typeface="Arial "/>
              </a:rPr>
              <a:t>Connection </a:t>
            </a:r>
            <a:r>
              <a:rPr lang="en-GB" sz="2000" dirty="0" smtClean="0">
                <a:latin typeface="Arial "/>
              </a:rPr>
              <a:t>to </a:t>
            </a:r>
            <a:r>
              <a:rPr lang="en-GB" sz="2000" dirty="0">
                <a:latin typeface="Arial "/>
              </a:rPr>
              <a:t>Beamline E-Stop system</a:t>
            </a:r>
          </a:p>
          <a:p>
            <a:pPr lvl="0"/>
            <a:r>
              <a:rPr lang="en-GB" sz="2000" dirty="0">
                <a:latin typeface="Arial "/>
              </a:rPr>
              <a:t>Connection to EPICS and GDA</a:t>
            </a:r>
          </a:p>
          <a:p>
            <a:pPr lvl="0"/>
            <a:r>
              <a:rPr lang="en-GB" sz="2000" dirty="0">
                <a:latin typeface="Arial "/>
              </a:rPr>
              <a:t>Collision Sensor </a:t>
            </a:r>
          </a:p>
          <a:p>
            <a:endParaRPr lang="en-GB" dirty="0"/>
          </a:p>
        </p:txBody>
      </p:sp>
      <p:pic>
        <p:nvPicPr>
          <p:cNvPr id="5" name="Picture 4"/>
          <p:cNvPicPr/>
          <p:nvPr/>
        </p:nvPicPr>
        <p:blipFill>
          <a:blip r:embed="rId2"/>
          <a:stretch>
            <a:fillRect/>
          </a:stretch>
        </p:blipFill>
        <p:spPr>
          <a:xfrm>
            <a:off x="5202122" y="1036783"/>
            <a:ext cx="3593465" cy="4525963"/>
          </a:xfrm>
          <a:prstGeom prst="rect">
            <a:avLst/>
          </a:prstGeom>
        </p:spPr>
      </p:pic>
    </p:spTree>
    <p:extLst>
      <p:ext uri="{BB962C8B-B14F-4D97-AF65-F5344CB8AC3E}">
        <p14:creationId xmlns:p14="http://schemas.microsoft.com/office/powerpoint/2010/main" val="56385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DX200 </a:t>
            </a:r>
            <a:r>
              <a:rPr lang="en-GB" sz="4000" dirty="0" err="1"/>
              <a:t>Yaskawa</a:t>
            </a:r>
            <a:r>
              <a:rPr lang="en-GB" sz="4000" dirty="0"/>
              <a:t> Robot Controller</a:t>
            </a:r>
            <a:r>
              <a:rPr lang="en-GB" dirty="0"/>
              <a:t/>
            </a:r>
            <a:br>
              <a:rPr lang="en-GB" dirty="0"/>
            </a:br>
            <a:r>
              <a:rPr lang="en-GB" sz="2400" dirty="0"/>
              <a:t>The controller contains all equipment needed to move the robot in a </a:t>
            </a:r>
            <a:r>
              <a:rPr lang="en-GB" sz="2400" dirty="0" smtClean="0"/>
              <a:t>safe,</a:t>
            </a:r>
            <a:r>
              <a:rPr lang="en-GB" sz="2400" baseline="0" dirty="0" smtClean="0"/>
              <a:t> </a:t>
            </a:r>
            <a:r>
              <a:rPr lang="en-GB" sz="2400" dirty="0" smtClean="0"/>
              <a:t> coordinated </a:t>
            </a:r>
            <a:r>
              <a:rPr lang="en-GB" sz="2400" dirty="0"/>
              <a:t>manner. This includes 2 specific </a:t>
            </a:r>
            <a:r>
              <a:rPr lang="en-GB" sz="2400" dirty="0" smtClean="0"/>
              <a:t>optional items </a:t>
            </a:r>
            <a:r>
              <a:rPr lang="en-GB" sz="2400" dirty="0"/>
              <a:t>relating to the safety of the robot system</a:t>
            </a:r>
            <a:r>
              <a:rPr lang="en-GB" dirty="0"/>
              <a:t/>
            </a:r>
            <a:br>
              <a:rPr lang="en-GB" dirty="0"/>
            </a:br>
            <a:endParaRPr lang="en-GB" dirty="0"/>
          </a:p>
        </p:txBody>
      </p:sp>
      <p:sp>
        <p:nvSpPr>
          <p:cNvPr id="3" name="Content Placeholder 2"/>
          <p:cNvSpPr>
            <a:spLocks noGrp="1"/>
          </p:cNvSpPr>
          <p:nvPr>
            <p:ph idx="1"/>
          </p:nvPr>
        </p:nvSpPr>
        <p:spPr>
          <a:xfrm>
            <a:off x="457200" y="1923475"/>
            <a:ext cx="8229600" cy="4525963"/>
          </a:xfrm>
        </p:spPr>
        <p:txBody>
          <a:bodyPr/>
          <a:lstStyle/>
          <a:p>
            <a:r>
              <a:rPr lang="en-GB" sz="2000" dirty="0" smtClean="0">
                <a:latin typeface="Arial "/>
              </a:rPr>
              <a:t>1 Machine </a:t>
            </a:r>
            <a:r>
              <a:rPr lang="en-GB" sz="2000" dirty="0">
                <a:latin typeface="Arial "/>
              </a:rPr>
              <a:t>Safety board (MSB) - certified to Category </a:t>
            </a:r>
            <a:r>
              <a:rPr lang="en-GB" sz="2000" dirty="0" smtClean="0">
                <a:latin typeface="Arial "/>
              </a:rPr>
              <a:t>4/</a:t>
            </a:r>
            <a:r>
              <a:rPr lang="en-GB" sz="2000" dirty="0" err="1" smtClean="0">
                <a:latin typeface="Arial "/>
              </a:rPr>
              <a:t>PLe</a:t>
            </a:r>
            <a:r>
              <a:rPr lang="en-GB" sz="2000" dirty="0" smtClean="0">
                <a:latin typeface="Arial "/>
              </a:rPr>
              <a:t> </a:t>
            </a:r>
            <a:r>
              <a:rPr lang="en-GB" sz="2000" dirty="0">
                <a:latin typeface="Arial "/>
              </a:rPr>
              <a:t>according to EN ISO 13849-1 and SIL 3 according to EN 62061/IEC61508. The MSB is responsible for all standard safety functions including, but not limited to:</a:t>
            </a:r>
          </a:p>
          <a:p>
            <a:pPr lvl="1"/>
            <a:r>
              <a:rPr lang="en-GB" sz="2000" dirty="0" smtClean="0">
                <a:latin typeface="Arial "/>
              </a:rPr>
              <a:t>Connection </a:t>
            </a:r>
            <a:r>
              <a:rPr lang="en-GB" sz="2000" dirty="0">
                <a:latin typeface="Arial "/>
              </a:rPr>
              <a:t>of emergency stop signals to external systems</a:t>
            </a:r>
          </a:p>
          <a:p>
            <a:pPr lvl="1"/>
            <a:r>
              <a:rPr lang="en-GB" sz="2000" dirty="0" smtClean="0">
                <a:latin typeface="Arial "/>
              </a:rPr>
              <a:t>Supervision </a:t>
            </a:r>
            <a:r>
              <a:rPr lang="en-GB" sz="2000" dirty="0">
                <a:latin typeface="Arial "/>
              </a:rPr>
              <a:t>of operating modes, ensuring compliance to ISO 10218, e.g. ensuring teach mode is limited to 250mm/s</a:t>
            </a:r>
          </a:p>
          <a:p>
            <a:pPr lvl="1"/>
            <a:r>
              <a:rPr lang="en-GB" sz="2000" dirty="0" smtClean="0">
                <a:latin typeface="Arial "/>
              </a:rPr>
              <a:t>Connection </a:t>
            </a:r>
            <a:r>
              <a:rPr lang="en-GB" sz="2000" dirty="0">
                <a:latin typeface="Arial "/>
              </a:rPr>
              <a:t>to the robot cell guarding</a:t>
            </a:r>
          </a:p>
          <a:p>
            <a:endParaRPr lang="en-GB" dirty="0"/>
          </a:p>
        </p:txBody>
      </p:sp>
    </p:spTree>
    <p:extLst>
      <p:ext uri="{BB962C8B-B14F-4D97-AF65-F5344CB8AC3E}">
        <p14:creationId xmlns:p14="http://schemas.microsoft.com/office/powerpoint/2010/main" val="354429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DX200 </a:t>
            </a:r>
            <a:r>
              <a:rPr lang="en-GB" sz="4000" dirty="0" err="1"/>
              <a:t>Yaskawa</a:t>
            </a:r>
            <a:r>
              <a:rPr lang="en-GB" sz="4000" dirty="0"/>
              <a:t> Robot Controller</a:t>
            </a:r>
            <a:r>
              <a:rPr lang="en-GB" dirty="0"/>
              <a:t/>
            </a:r>
            <a:br>
              <a:rPr lang="en-GB" dirty="0"/>
            </a:br>
            <a:r>
              <a:rPr lang="en-GB" sz="2400" dirty="0"/>
              <a:t>The controller contains all equipment needed to move the robot in a safe,</a:t>
            </a:r>
            <a:r>
              <a:rPr lang="en-GB" sz="2400" baseline="0" dirty="0"/>
              <a:t> </a:t>
            </a:r>
            <a:r>
              <a:rPr lang="en-GB" sz="2400" dirty="0"/>
              <a:t> coordinated manner. This includes 2 specific optional items relating to the safety of the robot system</a:t>
            </a:r>
            <a:r>
              <a:rPr lang="en-GB" dirty="0"/>
              <a:t/>
            </a:r>
            <a:br>
              <a:rPr lang="en-GB" dirty="0"/>
            </a:br>
            <a:endParaRPr lang="en-GB" dirty="0"/>
          </a:p>
        </p:txBody>
      </p:sp>
      <p:sp>
        <p:nvSpPr>
          <p:cNvPr id="3" name="Content Placeholder 2"/>
          <p:cNvSpPr>
            <a:spLocks noGrp="1"/>
          </p:cNvSpPr>
          <p:nvPr>
            <p:ph idx="1"/>
          </p:nvPr>
        </p:nvSpPr>
        <p:spPr>
          <a:xfrm>
            <a:off x="457200" y="1757220"/>
            <a:ext cx="8229600" cy="4525963"/>
          </a:xfrm>
        </p:spPr>
        <p:txBody>
          <a:bodyPr/>
          <a:lstStyle/>
          <a:p>
            <a:r>
              <a:rPr lang="en-GB" sz="2000" dirty="0">
                <a:latin typeface="Arial "/>
              </a:rPr>
              <a:t>2)	Functional Safety Board (FSB) - certified to Category 3/PL d according to EN ISO 13849-1 and SIL 2 according to EN 62061/IEC61508. The FSB has been added to this system to make the following functionality available:</a:t>
            </a:r>
          </a:p>
          <a:p>
            <a:pPr lvl="1"/>
            <a:r>
              <a:rPr lang="en-GB" sz="2000" dirty="0" smtClean="0">
                <a:latin typeface="Arial "/>
              </a:rPr>
              <a:t>Axis </a:t>
            </a:r>
            <a:r>
              <a:rPr lang="en-GB" sz="2000" dirty="0">
                <a:latin typeface="Arial "/>
              </a:rPr>
              <a:t>Range limitation</a:t>
            </a:r>
          </a:p>
          <a:p>
            <a:pPr lvl="1"/>
            <a:r>
              <a:rPr lang="en-GB" sz="2000" dirty="0" smtClean="0">
                <a:latin typeface="Arial "/>
              </a:rPr>
              <a:t>Axis </a:t>
            </a:r>
            <a:r>
              <a:rPr lang="en-GB" sz="2000" dirty="0">
                <a:latin typeface="Arial "/>
              </a:rPr>
              <a:t>speed limitation</a:t>
            </a:r>
          </a:p>
          <a:p>
            <a:pPr lvl="1"/>
            <a:r>
              <a:rPr lang="en-GB" sz="2000" dirty="0" smtClean="0">
                <a:latin typeface="Arial "/>
              </a:rPr>
              <a:t>Safety </a:t>
            </a:r>
            <a:r>
              <a:rPr lang="en-GB" sz="2000" dirty="0">
                <a:latin typeface="Arial "/>
              </a:rPr>
              <a:t>range limits</a:t>
            </a:r>
          </a:p>
          <a:p>
            <a:pPr lvl="1"/>
            <a:r>
              <a:rPr lang="en-GB" sz="2000" dirty="0" smtClean="0">
                <a:latin typeface="Arial "/>
              </a:rPr>
              <a:t>Tool </a:t>
            </a:r>
            <a:r>
              <a:rPr lang="en-GB" sz="2000" dirty="0">
                <a:latin typeface="Arial "/>
              </a:rPr>
              <a:t>change monitoring</a:t>
            </a:r>
          </a:p>
          <a:p>
            <a:pPr lvl="1"/>
            <a:r>
              <a:rPr lang="en-GB" sz="2000" dirty="0" smtClean="0">
                <a:latin typeface="Arial "/>
              </a:rPr>
              <a:t>Speed </a:t>
            </a:r>
            <a:r>
              <a:rPr lang="en-GB" sz="2000" dirty="0">
                <a:latin typeface="Arial "/>
              </a:rPr>
              <a:t>limitation of the tool</a:t>
            </a:r>
          </a:p>
          <a:p>
            <a:pPr lvl="1"/>
            <a:r>
              <a:rPr lang="en-GB" sz="2000" dirty="0" smtClean="0">
                <a:latin typeface="Arial "/>
              </a:rPr>
              <a:t>Tool </a:t>
            </a:r>
            <a:r>
              <a:rPr lang="en-GB" sz="2000" dirty="0">
                <a:latin typeface="Arial "/>
              </a:rPr>
              <a:t>angle monitoring</a:t>
            </a:r>
          </a:p>
          <a:p>
            <a:endParaRPr lang="en-GB" dirty="0"/>
          </a:p>
        </p:txBody>
      </p:sp>
    </p:spTree>
    <p:extLst>
      <p:ext uri="{BB962C8B-B14F-4D97-AF65-F5344CB8AC3E}">
        <p14:creationId xmlns:p14="http://schemas.microsoft.com/office/powerpoint/2010/main" val="232778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aseline="0" dirty="0" smtClean="0"/>
              <a:t> </a:t>
            </a:r>
            <a:r>
              <a:rPr lang="en-GB" sz="2400" baseline="0" dirty="0" smtClean="0"/>
              <a:t>DX 200 </a:t>
            </a:r>
            <a:r>
              <a:rPr lang="en-GB" sz="2400" baseline="0" dirty="0" err="1" smtClean="0"/>
              <a:t>Yaskawa</a:t>
            </a:r>
            <a:r>
              <a:rPr lang="en-GB" sz="2400" baseline="0" dirty="0" smtClean="0"/>
              <a:t> Robot Controller</a:t>
            </a:r>
            <a:r>
              <a:rPr lang="en-GB" baseline="0" dirty="0" smtClean="0"/>
              <a:t/>
            </a:r>
            <a:br>
              <a:rPr lang="en-GB" baseline="0" dirty="0" smtClean="0"/>
            </a:br>
            <a:r>
              <a:rPr lang="en-GB" baseline="0" dirty="0"/>
              <a:t/>
            </a:r>
            <a:br>
              <a:rPr lang="en-GB" baseline="0" dirty="0"/>
            </a:br>
            <a:r>
              <a:rPr lang="en-GB" sz="2000" b="0" baseline="0" dirty="0" smtClean="0"/>
              <a:t>Functional safety unit</a:t>
            </a:r>
            <a:endParaRPr lang="en-GB" sz="2000" b="0" dirty="0"/>
          </a:p>
        </p:txBody>
      </p:sp>
      <p:sp>
        <p:nvSpPr>
          <p:cNvPr id="3" name="Content Placeholder 2"/>
          <p:cNvSpPr>
            <a:spLocks noGrp="1"/>
          </p:cNvSpPr>
          <p:nvPr>
            <p:ph idx="1"/>
          </p:nvPr>
        </p:nvSpPr>
        <p:spPr/>
        <p:txBody>
          <a:bodyPr/>
          <a:lstStyle/>
          <a:p>
            <a:r>
              <a:rPr lang="en-GB" sz="2000" dirty="0">
                <a:latin typeface="Arial "/>
              </a:rPr>
              <a:t>The FSB allows the Functional Safety Unit (FSU) to be used by the Robot system, the above named functionality is contained in the FSU</a:t>
            </a:r>
            <a:r>
              <a:rPr lang="en-GB" sz="2000" dirty="0" smtClean="0">
                <a:latin typeface="Arial "/>
              </a:rPr>
              <a:t>.</a:t>
            </a:r>
          </a:p>
          <a:p>
            <a:endParaRPr lang="en-GB" sz="2000" dirty="0">
              <a:latin typeface="Arial "/>
            </a:endParaRPr>
          </a:p>
          <a:p>
            <a:r>
              <a:rPr lang="en-GB" sz="2000" dirty="0">
                <a:latin typeface="Arial "/>
              </a:rPr>
              <a:t>The safety range function for the FSU allows keep-in and keep-out areas to be defined, these areas use a 3D model of the robot and tool to limit the motion of the robot. The robot is unable to move either into or out of a defined ‘box’. Each of these zones can be either permanently activated or switched using a safety input; each active zone also has a CPU utilisation overhead value, all active zones combined must not use more than 100% of the available CPU utilisation overhead or the Robot system will stop</a:t>
            </a:r>
            <a:r>
              <a:rPr lang="en-GB" sz="2000" dirty="0" smtClean="0">
                <a:latin typeface="Arial "/>
              </a:rPr>
              <a:t>.</a:t>
            </a:r>
          </a:p>
          <a:p>
            <a:endParaRPr lang="en-GB" sz="2000" dirty="0">
              <a:latin typeface="Arial "/>
            </a:endParaRPr>
          </a:p>
          <a:p>
            <a:r>
              <a:rPr lang="en-GB" sz="2000" dirty="0" smtClean="0">
                <a:latin typeface="Arial "/>
              </a:rPr>
              <a:t>15 digit numeric password to enter FSU programming mode.</a:t>
            </a:r>
            <a:endParaRPr lang="en-GB" sz="2000" dirty="0">
              <a:latin typeface="Arial "/>
            </a:endParaRPr>
          </a:p>
          <a:p>
            <a:pPr marL="0" indent="0">
              <a:buNone/>
            </a:pPr>
            <a:endParaRPr lang="en-GB" dirty="0"/>
          </a:p>
        </p:txBody>
      </p:sp>
    </p:spTree>
    <p:extLst>
      <p:ext uri="{BB962C8B-B14F-4D97-AF65-F5344CB8AC3E}">
        <p14:creationId xmlns:p14="http://schemas.microsoft.com/office/powerpoint/2010/main" val="1143859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aseline="0" dirty="0"/>
              <a:t>DX 200 </a:t>
            </a:r>
            <a:r>
              <a:rPr lang="en-GB" sz="2400" baseline="0" dirty="0" err="1"/>
              <a:t>Yaskawa</a:t>
            </a:r>
            <a:r>
              <a:rPr lang="en-GB" sz="2400" baseline="0" dirty="0"/>
              <a:t> Robot Controller</a:t>
            </a:r>
            <a:r>
              <a:rPr lang="en-GB" baseline="0" dirty="0"/>
              <a:t/>
            </a:r>
            <a:br>
              <a:rPr lang="en-GB" baseline="0" dirty="0"/>
            </a:br>
            <a:r>
              <a:rPr lang="en-GB" b="0" baseline="0" dirty="0" smtClean="0"/>
              <a:t>Functional </a:t>
            </a:r>
            <a:r>
              <a:rPr lang="en-GB" b="0" baseline="0" dirty="0"/>
              <a:t>safety </a:t>
            </a:r>
            <a:r>
              <a:rPr lang="en-GB" b="0" baseline="0" dirty="0" smtClean="0"/>
              <a:t>unit- 32 conditional ‘files’</a:t>
            </a:r>
            <a:endParaRPr lang="en-GB" dirty="0"/>
          </a:p>
        </p:txBody>
      </p:sp>
      <p:pic>
        <p:nvPicPr>
          <p:cNvPr id="4" name="Content Placeholder 3"/>
          <p:cNvPicPr>
            <a:picLocks noGrp="1" noChangeAspect="1"/>
          </p:cNvPicPr>
          <p:nvPr>
            <p:ph idx="1"/>
          </p:nvPr>
        </p:nvPicPr>
        <p:blipFill>
          <a:blip r:embed="rId2"/>
          <a:stretch>
            <a:fillRect/>
          </a:stretch>
        </p:blipFill>
        <p:spPr>
          <a:xfrm>
            <a:off x="157535" y="1286444"/>
            <a:ext cx="2578905" cy="1486405"/>
          </a:xfrm>
          <a:prstGeom prst="rect">
            <a:avLst/>
          </a:prstGeom>
        </p:spPr>
      </p:pic>
      <p:pic>
        <p:nvPicPr>
          <p:cNvPr id="5" name="Picture 4"/>
          <p:cNvPicPr>
            <a:picLocks noChangeAspect="1"/>
          </p:cNvPicPr>
          <p:nvPr/>
        </p:nvPicPr>
        <p:blipFill>
          <a:blip r:embed="rId3"/>
          <a:stretch>
            <a:fillRect/>
          </a:stretch>
        </p:blipFill>
        <p:spPr>
          <a:xfrm>
            <a:off x="157535" y="2888356"/>
            <a:ext cx="2578905" cy="1575829"/>
          </a:xfrm>
          <a:prstGeom prst="rect">
            <a:avLst/>
          </a:prstGeom>
        </p:spPr>
      </p:pic>
      <p:pic>
        <p:nvPicPr>
          <p:cNvPr id="6" name="Picture 5"/>
          <p:cNvPicPr>
            <a:picLocks noChangeAspect="1"/>
          </p:cNvPicPr>
          <p:nvPr/>
        </p:nvPicPr>
        <p:blipFill>
          <a:blip r:embed="rId4"/>
          <a:stretch>
            <a:fillRect/>
          </a:stretch>
        </p:blipFill>
        <p:spPr>
          <a:xfrm>
            <a:off x="146703" y="4579692"/>
            <a:ext cx="2589737" cy="1593472"/>
          </a:xfrm>
          <a:prstGeom prst="rect">
            <a:avLst/>
          </a:prstGeom>
        </p:spPr>
      </p:pic>
      <p:pic>
        <p:nvPicPr>
          <p:cNvPr id="7" name="Picture 6"/>
          <p:cNvPicPr>
            <a:picLocks noChangeAspect="1"/>
          </p:cNvPicPr>
          <p:nvPr/>
        </p:nvPicPr>
        <p:blipFill>
          <a:blip r:embed="rId5"/>
          <a:stretch>
            <a:fillRect/>
          </a:stretch>
        </p:blipFill>
        <p:spPr>
          <a:xfrm>
            <a:off x="6486509" y="4579692"/>
            <a:ext cx="2297686" cy="1216115"/>
          </a:xfrm>
          <a:prstGeom prst="rect">
            <a:avLst/>
          </a:prstGeom>
        </p:spPr>
      </p:pic>
      <p:sp>
        <p:nvSpPr>
          <p:cNvPr id="9" name="TextBox 8"/>
          <p:cNvSpPr txBox="1"/>
          <p:nvPr/>
        </p:nvSpPr>
        <p:spPr>
          <a:xfrm>
            <a:off x="3168073" y="1290918"/>
            <a:ext cx="5698836" cy="400110"/>
          </a:xfrm>
          <a:prstGeom prst="rect">
            <a:avLst/>
          </a:prstGeom>
          <a:noFill/>
        </p:spPr>
        <p:txBody>
          <a:bodyPr wrap="square" rtlCol="0">
            <a:spAutoFit/>
          </a:bodyPr>
          <a:lstStyle/>
          <a:p>
            <a:r>
              <a:rPr lang="en-GB" sz="2000" dirty="0" smtClean="0">
                <a:latin typeface="Arial "/>
              </a:rPr>
              <a:t>Must not leave</a:t>
            </a:r>
            <a:endParaRPr lang="en-GB" sz="2000" dirty="0">
              <a:latin typeface="Arial "/>
            </a:endParaRPr>
          </a:p>
        </p:txBody>
      </p:sp>
      <p:sp>
        <p:nvSpPr>
          <p:cNvPr id="10" name="TextBox 9"/>
          <p:cNvSpPr txBox="1"/>
          <p:nvPr/>
        </p:nvSpPr>
        <p:spPr>
          <a:xfrm>
            <a:off x="3085359" y="2798610"/>
            <a:ext cx="5698836" cy="400110"/>
          </a:xfrm>
          <a:prstGeom prst="rect">
            <a:avLst/>
          </a:prstGeom>
          <a:noFill/>
        </p:spPr>
        <p:txBody>
          <a:bodyPr wrap="square" rtlCol="0">
            <a:spAutoFit/>
          </a:bodyPr>
          <a:lstStyle/>
          <a:p>
            <a:r>
              <a:rPr lang="en-GB" sz="2000" dirty="0" smtClean="0">
                <a:latin typeface="Arial "/>
              </a:rPr>
              <a:t>Must not enter</a:t>
            </a:r>
            <a:endParaRPr lang="en-GB" sz="2000" dirty="0">
              <a:latin typeface="Arial "/>
            </a:endParaRPr>
          </a:p>
        </p:txBody>
      </p:sp>
      <p:sp>
        <p:nvSpPr>
          <p:cNvPr id="11" name="TextBox 10"/>
          <p:cNvSpPr txBox="1"/>
          <p:nvPr/>
        </p:nvSpPr>
        <p:spPr>
          <a:xfrm>
            <a:off x="3168073" y="4579692"/>
            <a:ext cx="5698836" cy="400110"/>
          </a:xfrm>
          <a:prstGeom prst="rect">
            <a:avLst/>
          </a:prstGeom>
          <a:noFill/>
        </p:spPr>
        <p:txBody>
          <a:bodyPr wrap="square" rtlCol="0">
            <a:spAutoFit/>
          </a:bodyPr>
          <a:lstStyle/>
          <a:p>
            <a:r>
              <a:rPr lang="en-GB" sz="2000" dirty="0" smtClean="0">
                <a:latin typeface="Arial "/>
              </a:rPr>
              <a:t>Cannot cross</a:t>
            </a:r>
            <a:endParaRPr lang="en-GB" sz="2000" dirty="0">
              <a:latin typeface="Arial "/>
            </a:endParaRPr>
          </a:p>
        </p:txBody>
      </p:sp>
      <p:sp>
        <p:nvSpPr>
          <p:cNvPr id="12" name="TextBox 11"/>
          <p:cNvSpPr txBox="1"/>
          <p:nvPr/>
        </p:nvSpPr>
        <p:spPr>
          <a:xfrm>
            <a:off x="6486509" y="2798610"/>
            <a:ext cx="2380400" cy="1631216"/>
          </a:xfrm>
          <a:prstGeom prst="rect">
            <a:avLst/>
          </a:prstGeom>
          <a:noFill/>
        </p:spPr>
        <p:txBody>
          <a:bodyPr wrap="square" rtlCol="0">
            <a:spAutoFit/>
          </a:bodyPr>
          <a:lstStyle/>
          <a:p>
            <a:r>
              <a:rPr lang="en-GB" sz="2000" dirty="0" smtClean="0">
                <a:latin typeface="Arial "/>
              </a:rPr>
              <a:t>Tool Shape defined by up to 5 envelope curves-cylinders &amp; hemispheres</a:t>
            </a:r>
            <a:endParaRPr lang="en-GB" sz="2000" dirty="0">
              <a:latin typeface="Arial "/>
            </a:endParaRPr>
          </a:p>
        </p:txBody>
      </p:sp>
    </p:spTree>
    <p:extLst>
      <p:ext uri="{BB962C8B-B14F-4D97-AF65-F5344CB8AC3E}">
        <p14:creationId xmlns:p14="http://schemas.microsoft.com/office/powerpoint/2010/main" val="404622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000" dirty="0" smtClean="0">
                <a:latin typeface="Arial "/>
              </a:rPr>
              <a:t>The Robot will provide digital outputs to the end station PLC for interlocking other machinery.</a:t>
            </a:r>
          </a:p>
          <a:p>
            <a:pPr marL="0" indent="0">
              <a:buNone/>
            </a:pPr>
            <a:endParaRPr lang="en-GB" sz="2000" dirty="0" smtClean="0">
              <a:latin typeface="Arial "/>
            </a:endParaRPr>
          </a:p>
          <a:p>
            <a:r>
              <a:rPr lang="en-GB" sz="2000" dirty="0">
                <a:latin typeface="Arial "/>
              </a:rPr>
              <a:t>Interference zones should be setup to indicate when the Detector is within certain zones:</a:t>
            </a:r>
          </a:p>
          <a:p>
            <a:pPr lvl="2"/>
            <a:r>
              <a:rPr lang="en-GB" sz="2000" dirty="0">
                <a:latin typeface="Arial "/>
              </a:rPr>
              <a:t>When the detector is within the main translation stage envelope.</a:t>
            </a:r>
          </a:p>
          <a:p>
            <a:pPr lvl="2"/>
            <a:r>
              <a:rPr lang="en-GB" sz="2000" dirty="0">
                <a:latin typeface="Arial "/>
              </a:rPr>
              <a:t>When the detector is within the imaging camera stage space envelope.</a:t>
            </a:r>
          </a:p>
          <a:p>
            <a:pPr lvl="2"/>
            <a:r>
              <a:rPr lang="en-GB" sz="2000" dirty="0">
                <a:latin typeface="Arial "/>
              </a:rPr>
              <a:t>When the detector is home.</a:t>
            </a:r>
          </a:p>
          <a:p>
            <a:endParaRPr lang="en-GB" sz="2000" dirty="0">
              <a:latin typeface="Arial "/>
            </a:endParaRPr>
          </a:p>
        </p:txBody>
      </p:sp>
      <p:sp>
        <p:nvSpPr>
          <p:cNvPr id="4" name="Title 1"/>
          <p:cNvSpPr>
            <a:spLocks noGrp="1"/>
          </p:cNvSpPr>
          <p:nvPr>
            <p:ph type="title"/>
          </p:nvPr>
        </p:nvSpPr>
        <p:spPr/>
        <p:txBody>
          <a:bodyPr/>
          <a:lstStyle/>
          <a:p>
            <a:r>
              <a:rPr lang="en-GB" sz="2400" baseline="0" dirty="0"/>
              <a:t>DX 200 </a:t>
            </a:r>
            <a:r>
              <a:rPr lang="en-GB" sz="2400" baseline="0" dirty="0" err="1"/>
              <a:t>Yaskawa</a:t>
            </a:r>
            <a:r>
              <a:rPr lang="en-GB" sz="2400" baseline="0" dirty="0"/>
              <a:t> Robot Controller</a:t>
            </a:r>
            <a:r>
              <a:rPr lang="en-GB" baseline="0" dirty="0"/>
              <a:t/>
            </a:r>
            <a:br>
              <a:rPr lang="en-GB" baseline="0" dirty="0"/>
            </a:br>
            <a:r>
              <a:rPr lang="en-GB" baseline="0" dirty="0" smtClean="0"/>
              <a:t/>
            </a:r>
            <a:br>
              <a:rPr lang="en-GB" baseline="0" dirty="0" smtClean="0"/>
            </a:br>
            <a:r>
              <a:rPr lang="en-GB" sz="2000" b="0" baseline="0" dirty="0" smtClean="0"/>
              <a:t>And Don’t get hit by</a:t>
            </a:r>
            <a:endParaRPr lang="en-GB" sz="2000" dirty="0"/>
          </a:p>
        </p:txBody>
      </p:sp>
    </p:spTree>
    <p:extLst>
      <p:ext uri="{BB962C8B-B14F-4D97-AF65-F5344CB8AC3E}">
        <p14:creationId xmlns:p14="http://schemas.microsoft.com/office/powerpoint/2010/main" val="183176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Functionality Summary</a:t>
            </a:r>
            <a:r>
              <a:rPr lang="en-GB" dirty="0" smtClean="0"/>
              <a:t/>
            </a:r>
            <a:br>
              <a:rPr lang="en-GB" dirty="0" smtClean="0"/>
            </a:br>
            <a:r>
              <a:rPr lang="en-GB" sz="2000" dirty="0" smtClean="0"/>
              <a:t/>
            </a:r>
            <a:br>
              <a:rPr lang="en-GB" sz="2000" dirty="0" smtClean="0"/>
            </a:br>
            <a:r>
              <a:rPr lang="en-GB" sz="2000" dirty="0" smtClean="0"/>
              <a:t>There will be 3 modes of </a:t>
            </a:r>
            <a:r>
              <a:rPr lang="en-GB" sz="2000" dirty="0" smtClean="0"/>
              <a:t>operation</a:t>
            </a:r>
            <a:r>
              <a:rPr lang="en-GB" dirty="0" smtClean="0"/>
              <a:t/>
            </a:r>
            <a:br>
              <a:rPr lang="en-GB" dirty="0" smtClean="0"/>
            </a:br>
            <a:endParaRPr lang="en-GB" dirty="0"/>
          </a:p>
        </p:txBody>
      </p:sp>
      <p:sp>
        <p:nvSpPr>
          <p:cNvPr id="3" name="Content Placeholder 2"/>
          <p:cNvSpPr>
            <a:spLocks noGrp="1"/>
          </p:cNvSpPr>
          <p:nvPr>
            <p:ph idx="1"/>
          </p:nvPr>
        </p:nvSpPr>
        <p:spPr>
          <a:xfrm>
            <a:off x="457200" y="1320800"/>
            <a:ext cx="8229600" cy="4805365"/>
          </a:xfrm>
        </p:spPr>
        <p:txBody>
          <a:bodyPr/>
          <a:lstStyle/>
          <a:p>
            <a:r>
              <a:rPr lang="en-GB" sz="2000" dirty="0" smtClean="0">
                <a:latin typeface="Arial "/>
              </a:rPr>
              <a:t>1 Automatic Full Speed. </a:t>
            </a:r>
            <a:r>
              <a:rPr lang="en-GB" sz="2000" dirty="0" smtClean="0">
                <a:latin typeface="Arial "/>
              </a:rPr>
              <a:t/>
            </a:r>
            <a:br>
              <a:rPr lang="en-GB" sz="2000" dirty="0" smtClean="0">
                <a:latin typeface="Arial "/>
              </a:rPr>
            </a:br>
            <a:r>
              <a:rPr lang="en-GB" sz="2000" dirty="0" smtClean="0">
                <a:latin typeface="Arial "/>
              </a:rPr>
              <a:t>ONLY </a:t>
            </a:r>
            <a:r>
              <a:rPr lang="en-GB" sz="2000" dirty="0" smtClean="0">
                <a:latin typeface="Arial "/>
              </a:rPr>
              <a:t>when hutch searched and locked. Position requests via EPICS. </a:t>
            </a:r>
            <a:r>
              <a:rPr lang="en-GB" sz="2000" dirty="0" smtClean="0">
                <a:latin typeface="Arial "/>
              </a:rPr>
              <a:t>2 radii 600mm and 300mm in 5degree increments. Detector face rotation +/-45 </a:t>
            </a:r>
            <a:r>
              <a:rPr lang="en-GB" sz="2000" dirty="0">
                <a:latin typeface="Arial "/>
              </a:rPr>
              <a:t>degree</a:t>
            </a:r>
            <a:r>
              <a:rPr lang="en-GB" sz="2000" dirty="0" smtClean="0">
                <a:latin typeface="Arial "/>
              </a:rPr>
              <a:t>. Robot </a:t>
            </a:r>
            <a:r>
              <a:rPr lang="en-GB" sz="2000" dirty="0">
                <a:latin typeface="Arial "/>
              </a:rPr>
              <a:t>operates at  programmed speed</a:t>
            </a:r>
            <a:r>
              <a:rPr lang="en-GB" sz="2000" dirty="0" smtClean="0">
                <a:latin typeface="Arial "/>
              </a:rPr>
              <a:t>.</a:t>
            </a:r>
          </a:p>
          <a:p>
            <a:endParaRPr lang="en-GB" sz="2000" dirty="0" smtClean="0">
              <a:latin typeface="Arial "/>
            </a:endParaRPr>
          </a:p>
          <a:p>
            <a:r>
              <a:rPr lang="en-GB" sz="2000" dirty="0" smtClean="0">
                <a:latin typeface="Arial "/>
              </a:rPr>
              <a:t>2 Automatic safe speed. </a:t>
            </a:r>
            <a:r>
              <a:rPr lang="en-GB" sz="2000" dirty="0" smtClean="0">
                <a:latin typeface="Arial "/>
              </a:rPr>
              <a:t>For doing set up checks</a:t>
            </a:r>
            <a:br>
              <a:rPr lang="en-GB" sz="2000" dirty="0" smtClean="0">
                <a:latin typeface="Arial "/>
              </a:rPr>
            </a:br>
            <a:r>
              <a:rPr lang="en-GB" sz="2000" dirty="0" smtClean="0">
                <a:latin typeface="Arial "/>
              </a:rPr>
              <a:t>Position requests </a:t>
            </a:r>
            <a:r>
              <a:rPr lang="en-GB" sz="2000" dirty="0" smtClean="0">
                <a:latin typeface="Arial "/>
              </a:rPr>
              <a:t>via EPICS. </a:t>
            </a:r>
            <a:r>
              <a:rPr lang="en-GB" sz="2000" dirty="0" smtClean="0">
                <a:latin typeface="Arial "/>
              </a:rPr>
              <a:t>Movement ONLY if the end station PLC allow it. Robot </a:t>
            </a:r>
            <a:r>
              <a:rPr lang="en-GB" sz="2000" dirty="0" smtClean="0">
                <a:latin typeface="Arial "/>
              </a:rPr>
              <a:t>can only operate a safe speed or slower. Key controlled </a:t>
            </a:r>
            <a:r>
              <a:rPr lang="en-GB" sz="2000" dirty="0" smtClean="0">
                <a:latin typeface="Arial "/>
              </a:rPr>
              <a:t>access from PBS. </a:t>
            </a:r>
            <a:r>
              <a:rPr lang="en-GB" sz="2000" dirty="0" smtClean="0">
                <a:latin typeface="Arial "/>
              </a:rPr>
              <a:t>Trained </a:t>
            </a:r>
            <a:r>
              <a:rPr lang="en-GB" sz="2000" dirty="0" smtClean="0">
                <a:latin typeface="Arial "/>
              </a:rPr>
              <a:t>Diamond </a:t>
            </a:r>
            <a:r>
              <a:rPr lang="en-GB" sz="2000" dirty="0" smtClean="0">
                <a:latin typeface="Arial "/>
              </a:rPr>
              <a:t>personnel </a:t>
            </a:r>
            <a:r>
              <a:rPr lang="en-GB" sz="2000" dirty="0" smtClean="0">
                <a:latin typeface="Arial "/>
              </a:rPr>
              <a:t>only</a:t>
            </a:r>
          </a:p>
          <a:p>
            <a:endParaRPr lang="en-GB" sz="2000" dirty="0" smtClean="0">
              <a:latin typeface="Arial "/>
            </a:endParaRPr>
          </a:p>
          <a:p>
            <a:r>
              <a:rPr lang="en-GB" sz="2000" dirty="0" smtClean="0">
                <a:latin typeface="Arial "/>
              </a:rPr>
              <a:t>3 Teach Mode. </a:t>
            </a:r>
            <a:r>
              <a:rPr lang="en-GB" sz="2000" dirty="0" smtClean="0">
                <a:latin typeface="Arial "/>
              </a:rPr>
              <a:t>For programming and recovery of the robot system</a:t>
            </a:r>
            <a:br>
              <a:rPr lang="en-GB" sz="2000" dirty="0" smtClean="0">
                <a:latin typeface="Arial "/>
              </a:rPr>
            </a:br>
            <a:r>
              <a:rPr lang="en-GB" sz="2000" dirty="0" smtClean="0">
                <a:latin typeface="Arial "/>
              </a:rPr>
              <a:t>Pendant controlled. Pendant in locked ‘safe’ key controlled by PBS. Trained Diamond staff only</a:t>
            </a:r>
          </a:p>
          <a:p>
            <a:pPr marL="0" indent="0">
              <a:buNone/>
            </a:pPr>
            <a:endParaRPr lang="en-GB" sz="2000" dirty="0" smtClean="0">
              <a:latin typeface="Arial "/>
            </a:endParaRPr>
          </a:p>
          <a:p>
            <a:pPr marL="0" indent="0">
              <a:buNone/>
            </a:pPr>
            <a:endParaRPr lang="en-GB" sz="2000" dirty="0" smtClean="0">
              <a:latin typeface="Arial "/>
            </a:endParaRPr>
          </a:p>
          <a:p>
            <a:endParaRPr lang="en-GB" sz="2000" dirty="0">
              <a:latin typeface="Arial "/>
            </a:endParaRPr>
          </a:p>
        </p:txBody>
      </p:sp>
    </p:spTree>
    <p:extLst>
      <p:ext uri="{BB962C8B-B14F-4D97-AF65-F5344CB8AC3E}">
        <p14:creationId xmlns:p14="http://schemas.microsoft.com/office/powerpoint/2010/main" val="153389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64301" y="3383394"/>
            <a:ext cx="3909676" cy="3403600"/>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000" dirty="0" smtClean="0">
                <a:latin typeface="Arial "/>
              </a:rPr>
              <a:t>Thank you for your attention</a:t>
            </a:r>
          </a:p>
          <a:p>
            <a:endParaRPr lang="en-GB" sz="2000" dirty="0">
              <a:latin typeface="Arial "/>
            </a:endParaRPr>
          </a:p>
          <a:p>
            <a:r>
              <a:rPr lang="en-GB" sz="2000" dirty="0" smtClean="0">
                <a:latin typeface="Arial "/>
              </a:rPr>
              <a:t>Questions</a:t>
            </a:r>
          </a:p>
          <a:p>
            <a:endParaRPr lang="en-GB" sz="2000" dirty="0">
              <a:latin typeface="Arial "/>
            </a:endParaRPr>
          </a:p>
          <a:p>
            <a:r>
              <a:rPr lang="en-GB" sz="1000" dirty="0" smtClean="0">
                <a:latin typeface="Arial "/>
              </a:rPr>
              <a:t>More hidden slides below</a:t>
            </a:r>
            <a:endParaRPr lang="en-GB" sz="1000" dirty="0">
              <a:latin typeface="Arial "/>
            </a:endParaRPr>
          </a:p>
        </p:txBody>
      </p:sp>
      <p:pic>
        <p:nvPicPr>
          <p:cNvPr id="4" name="Picture 3"/>
          <p:cNvPicPr>
            <a:picLocks noChangeAspect="1"/>
          </p:cNvPicPr>
          <p:nvPr/>
        </p:nvPicPr>
        <p:blipFill>
          <a:blip r:embed="rId3"/>
          <a:stretch>
            <a:fillRect/>
          </a:stretch>
        </p:blipFill>
        <p:spPr>
          <a:xfrm>
            <a:off x="5538749" y="278395"/>
            <a:ext cx="3198826" cy="1562100"/>
          </a:xfrm>
          <a:prstGeom prst="rect">
            <a:avLst/>
          </a:prstGeom>
        </p:spPr>
      </p:pic>
      <p:pic>
        <p:nvPicPr>
          <p:cNvPr id="5" name="Picture 4"/>
          <p:cNvPicPr>
            <a:picLocks noChangeAspect="1"/>
          </p:cNvPicPr>
          <p:nvPr/>
        </p:nvPicPr>
        <p:blipFill>
          <a:blip r:embed="rId4"/>
          <a:stretch>
            <a:fillRect/>
          </a:stretch>
        </p:blipFill>
        <p:spPr>
          <a:xfrm>
            <a:off x="5538749" y="1972973"/>
            <a:ext cx="3097276" cy="1587500"/>
          </a:xfrm>
          <a:prstGeom prst="rect">
            <a:avLst/>
          </a:prstGeom>
        </p:spPr>
      </p:pic>
    </p:spTree>
    <p:extLst>
      <p:ext uri="{BB962C8B-B14F-4D97-AF65-F5344CB8AC3E}">
        <p14:creationId xmlns:p14="http://schemas.microsoft.com/office/powerpoint/2010/main" val="366353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baseline="0" dirty="0" smtClean="0"/>
              <a:t> </a:t>
            </a:r>
            <a:r>
              <a:rPr lang="en-GB" sz="2800" baseline="0" dirty="0" smtClean="0"/>
              <a:t>P99-‘beamline development test rig’</a:t>
            </a:r>
            <a:br>
              <a:rPr lang="en-GB" sz="2800" baseline="0" dirty="0" smtClean="0"/>
            </a:br>
            <a:r>
              <a:rPr lang="en-GB" baseline="0" dirty="0"/>
              <a:t/>
            </a:r>
            <a:br>
              <a:rPr lang="en-GB" baseline="0" dirty="0"/>
            </a:br>
            <a:r>
              <a:rPr lang="en-GB" baseline="0" dirty="0"/>
              <a:t> </a:t>
            </a:r>
            <a:r>
              <a:rPr lang="en-GB" baseline="0" dirty="0" smtClean="0"/>
              <a:t>see also </a:t>
            </a:r>
            <a:r>
              <a:rPr lang="en-GB" baseline="0" dirty="0" err="1" smtClean="0"/>
              <a:t>xxxxxxxx</a:t>
            </a:r>
            <a:endParaRPr lang="en-GB" dirty="0"/>
          </a:p>
        </p:txBody>
      </p:sp>
      <p:sp>
        <p:nvSpPr>
          <p:cNvPr id="3" name="Content Placeholder 2"/>
          <p:cNvSpPr>
            <a:spLocks noGrp="1"/>
          </p:cNvSpPr>
          <p:nvPr>
            <p:ph idx="1"/>
          </p:nvPr>
        </p:nvSpPr>
        <p:spPr/>
        <p:txBody>
          <a:bodyPr/>
          <a:lstStyle/>
          <a:p>
            <a:r>
              <a:rPr lang="en-GB" sz="2000" dirty="0">
                <a:latin typeface="Arial" panose="020B0604020202020204" pitchFamily="34" charset="0"/>
                <a:cs typeface="Arial" panose="020B0604020202020204" pitchFamily="34" charset="0"/>
              </a:rPr>
              <a:t>A</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beamline </a:t>
            </a:r>
            <a:r>
              <a:rPr lang="en-GB" sz="2000" dirty="0" smtClean="0">
                <a:latin typeface="Arial" panose="020B0604020202020204" pitchFamily="34" charset="0"/>
                <a:cs typeface="Arial" panose="020B0604020202020204" pitchFamily="34" charset="0"/>
              </a:rPr>
              <a:t>simulacrum specifically </a:t>
            </a:r>
            <a:r>
              <a:rPr lang="en-GB" sz="2000" dirty="0">
                <a:latin typeface="Arial" panose="020B0604020202020204" pitchFamily="34" charset="0"/>
                <a:cs typeface="Arial" panose="020B0604020202020204" pitchFamily="34" charset="0"/>
              </a:rPr>
              <a:t>designed to provide a facility for full scientific testing of instrument prototypes</a:t>
            </a:r>
            <a:r>
              <a:rPr lang="en-GB" sz="2000" dirty="0" smtClean="0">
                <a:latin typeface="Arial" panose="020B0604020202020204" pitchFamily="34" charset="0"/>
                <a:cs typeface="Arial" panose="020B0604020202020204" pitchFamily="34" charset="0"/>
              </a:rPr>
              <a:t>.</a:t>
            </a:r>
          </a:p>
          <a:p>
            <a:r>
              <a:rPr lang="en-GB" sz="2000" dirty="0" smtClean="0">
                <a:latin typeface="Arial" panose="020B0604020202020204" pitchFamily="34" charset="0"/>
                <a:cs typeface="Arial" panose="020B0604020202020204" pitchFamily="34" charset="0"/>
              </a:rPr>
              <a:t>Includes light sources, detectors and high precision motion stages.</a:t>
            </a:r>
          </a:p>
          <a:p>
            <a:r>
              <a:rPr lang="en-GB" sz="2000" dirty="0" smtClean="0">
                <a:latin typeface="Arial" panose="020B0604020202020204" pitchFamily="34" charset="0"/>
                <a:cs typeface="Arial" panose="020B0604020202020204" pitchFamily="34" charset="0"/>
              </a:rPr>
              <a:t>Mainly used to develop the software stack for Mapping and Malcolm projects</a:t>
            </a:r>
          </a:p>
          <a:p>
            <a:r>
              <a:rPr lang="en-GB" sz="2000" dirty="0" smtClean="0">
                <a:latin typeface="Arial" panose="020B0604020202020204" pitchFamily="34" charset="0"/>
                <a:cs typeface="Arial" panose="020B0604020202020204" pitchFamily="34" charset="0"/>
              </a:rPr>
              <a:t>Invaluable for testing the new  coarse/precision stage stack for beamline J08</a:t>
            </a:r>
          </a:p>
          <a:p>
            <a:r>
              <a:rPr lang="en-GB" sz="2000" dirty="0" smtClean="0">
                <a:latin typeface="Arial" panose="020B0604020202020204" pitchFamily="34" charset="0"/>
                <a:cs typeface="Arial" panose="020B0604020202020204" pitchFamily="34" charset="0"/>
              </a:rPr>
              <a:t>Provided verification for the DIAD beamline 10Hz beam selector between imaging and Diffraction.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705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088813" y="274638"/>
            <a:ext cx="4966374" cy="6034087"/>
          </a:xfrm>
          <a:prstGeom prst="rect">
            <a:avLst/>
          </a:prstGeom>
        </p:spPr>
      </p:pic>
    </p:spTree>
    <p:extLst>
      <p:ext uri="{BB962C8B-B14F-4D97-AF65-F5344CB8AC3E}">
        <p14:creationId xmlns:p14="http://schemas.microsoft.com/office/powerpoint/2010/main" val="2352864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70335" y="1856528"/>
            <a:ext cx="8498117" cy="2909436"/>
          </a:xfrm>
          <a:prstGeom prst="rect">
            <a:avLst/>
          </a:prstGeom>
        </p:spPr>
      </p:pic>
    </p:spTree>
    <p:extLst>
      <p:ext uri="{BB962C8B-B14F-4D97-AF65-F5344CB8AC3E}">
        <p14:creationId xmlns:p14="http://schemas.microsoft.com/office/powerpoint/2010/main" val="2765980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67. DIAD Robot Metrology </a:t>
            </a:r>
            <a:endParaRPr lang="en-GB" dirty="0"/>
          </a:p>
        </p:txBody>
      </p:sp>
      <p:sp>
        <p:nvSpPr>
          <p:cNvPr id="3" name="Subtitle 2"/>
          <p:cNvSpPr>
            <a:spLocks noGrp="1"/>
          </p:cNvSpPr>
          <p:nvPr>
            <p:ph type="subTitle" idx="1"/>
          </p:nvPr>
        </p:nvSpPr>
        <p:spPr>
          <a:xfrm>
            <a:off x="1" y="4637485"/>
            <a:ext cx="8868965" cy="1241822"/>
          </a:xfrm>
        </p:spPr>
        <p:txBody>
          <a:bodyPr>
            <a:normAutofit lnSpcReduction="10000"/>
          </a:bodyPr>
          <a:lstStyle/>
          <a:p>
            <a:pPr algn="l"/>
            <a:r>
              <a:rPr lang="en-GB" dirty="0" smtClean="0"/>
              <a:t>Dates of measurement: 21</a:t>
            </a:r>
            <a:r>
              <a:rPr lang="en-GB" baseline="30000" dirty="0" smtClean="0"/>
              <a:t>st</a:t>
            </a:r>
            <a:r>
              <a:rPr lang="en-GB" dirty="0" smtClean="0"/>
              <a:t> – 24</a:t>
            </a:r>
            <a:r>
              <a:rPr lang="en-GB" baseline="30000" dirty="0" smtClean="0"/>
              <a:t>th</a:t>
            </a:r>
            <a:r>
              <a:rPr lang="en-GB" dirty="0" smtClean="0"/>
              <a:t> September 2018</a:t>
            </a:r>
          </a:p>
          <a:p>
            <a:pPr algn="l"/>
            <a:r>
              <a:rPr lang="en-GB" dirty="0" smtClean="0"/>
              <a:t>Location: YAKSAWA Banbury Site</a:t>
            </a:r>
          </a:p>
          <a:p>
            <a:pPr algn="l"/>
            <a:r>
              <a:rPr lang="en-GB" dirty="0" smtClean="0"/>
              <a:t>H. Patel (Optics and Metrology) ,C. Reinhard, C. Charlesworth, M. </a:t>
            </a:r>
            <a:r>
              <a:rPr lang="en-GB" dirty="0" err="1" smtClean="0"/>
              <a:t>Drakapolous</a:t>
            </a:r>
            <a:r>
              <a:rPr lang="en-GB" dirty="0" smtClean="0"/>
              <a:t>, M. Burt (DIAD beamline team) </a:t>
            </a:r>
            <a:endParaRPr lang="en-GB" dirty="0"/>
          </a:p>
        </p:txBody>
      </p:sp>
    </p:spTree>
    <p:extLst>
      <p:ext uri="{BB962C8B-B14F-4D97-AF65-F5344CB8AC3E}">
        <p14:creationId xmlns:p14="http://schemas.microsoft.com/office/powerpoint/2010/main" val="898678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7886700" cy="994172"/>
          </a:xfrm>
        </p:spPr>
        <p:txBody>
          <a:bodyPr/>
          <a:lstStyle/>
          <a:p>
            <a:r>
              <a:rPr lang="en-GB" dirty="0" smtClean="0"/>
              <a:t>Background and Motivation </a:t>
            </a:r>
            <a:endParaRPr lang="en-GB" dirty="0"/>
          </a:p>
        </p:txBody>
      </p:sp>
      <p:sp>
        <p:nvSpPr>
          <p:cNvPr id="3" name="TextBox 2"/>
          <p:cNvSpPr txBox="1"/>
          <p:nvPr/>
        </p:nvSpPr>
        <p:spPr>
          <a:xfrm>
            <a:off x="253013" y="2089027"/>
            <a:ext cx="8562513" cy="2377574"/>
          </a:xfrm>
          <a:prstGeom prst="rect">
            <a:avLst/>
          </a:prstGeom>
          <a:noFill/>
        </p:spPr>
        <p:txBody>
          <a:bodyPr wrap="square" rtlCol="0">
            <a:spAutoFit/>
          </a:bodyPr>
          <a:lstStyle/>
          <a:p>
            <a:pPr marL="214313" indent="-214313" defTabSz="685800">
              <a:buFont typeface="Arial" panose="020B0604020202020204" pitchFamily="34" charset="0"/>
              <a:buChar char="•"/>
            </a:pPr>
            <a:r>
              <a:rPr lang="en-GB" sz="1350" dirty="0">
                <a:solidFill>
                  <a:prstClr val="black"/>
                </a:solidFill>
                <a:latin typeface="Calibri" panose="020F0502020204030204"/>
              </a:rPr>
              <a:t>Procurement of a Yaksawa robotic arm to manoeuvre a diffraction detector for the Dual Imaging and Diffraction beamline (DIAD). </a:t>
            </a:r>
          </a:p>
          <a:p>
            <a:pPr marL="214313" indent="-214313" defTabSz="685800">
              <a:buFont typeface="Arial" panose="020B0604020202020204" pitchFamily="34" charset="0"/>
              <a:buChar char="•"/>
            </a:pPr>
            <a:endParaRPr lang="en-GB" sz="1350" dirty="0">
              <a:solidFill>
                <a:prstClr val="black"/>
              </a:solidFill>
              <a:latin typeface="Calibri" panose="020F0502020204030204"/>
            </a:endParaRPr>
          </a:p>
          <a:p>
            <a:pPr marL="214313" indent="-214313" defTabSz="685800">
              <a:buFont typeface="Arial" panose="020B0604020202020204" pitchFamily="34" charset="0"/>
              <a:buChar char="•"/>
            </a:pPr>
            <a:endParaRPr lang="en-GB" sz="1350" dirty="0">
              <a:solidFill>
                <a:prstClr val="black"/>
              </a:solidFill>
              <a:latin typeface="Calibri" panose="020F0502020204030204"/>
            </a:endParaRPr>
          </a:p>
          <a:p>
            <a:pPr marL="214313" indent="-214313" defTabSz="685800">
              <a:buFont typeface="Arial" panose="020B0604020202020204" pitchFamily="34" charset="0"/>
              <a:buChar char="•"/>
            </a:pPr>
            <a:r>
              <a:rPr lang="en-GB" sz="1350" dirty="0">
                <a:solidFill>
                  <a:prstClr val="black"/>
                </a:solidFill>
                <a:latin typeface="Calibri" panose="020F0502020204030204"/>
              </a:rPr>
              <a:t>Detector has a pixel size of 172um; stability requirement of &lt; 35um; approximately 5% of the pixel size. </a:t>
            </a:r>
          </a:p>
          <a:p>
            <a:pPr marL="214313" indent="-214313" defTabSz="685800">
              <a:buFont typeface="Arial" panose="020B0604020202020204" pitchFamily="34" charset="0"/>
              <a:buChar char="•"/>
            </a:pPr>
            <a:endParaRPr lang="en-GB" sz="1350" dirty="0">
              <a:solidFill>
                <a:prstClr val="black"/>
              </a:solidFill>
              <a:latin typeface="Calibri" panose="020F0502020204030204"/>
            </a:endParaRPr>
          </a:p>
          <a:p>
            <a:pPr marL="214313" indent="-214313" defTabSz="685800">
              <a:buFont typeface="Arial" panose="020B0604020202020204" pitchFamily="34" charset="0"/>
              <a:buChar char="•"/>
            </a:pPr>
            <a:endParaRPr lang="en-GB" sz="1350" dirty="0">
              <a:solidFill>
                <a:prstClr val="black"/>
              </a:solidFill>
              <a:latin typeface="Calibri" panose="020F0502020204030204"/>
            </a:endParaRPr>
          </a:p>
          <a:p>
            <a:pPr marL="214313" indent="-214313" defTabSz="685800">
              <a:buFont typeface="Arial" panose="020B0604020202020204" pitchFamily="34" charset="0"/>
              <a:buChar char="•"/>
            </a:pPr>
            <a:r>
              <a:rPr lang="en-GB" sz="1350" dirty="0">
                <a:solidFill>
                  <a:prstClr val="black"/>
                </a:solidFill>
                <a:latin typeface="Calibri" panose="020F0502020204030204"/>
              </a:rPr>
              <a:t>Metrology request to </a:t>
            </a:r>
            <a:r>
              <a:rPr lang="en-GB" sz="1350" dirty="0">
                <a:solidFill>
                  <a:prstClr val="black"/>
                </a:solidFill>
                <a:latin typeface="Calibri" panose="020F0502020204030204"/>
              </a:rPr>
              <a:t>provide reassurance of </a:t>
            </a:r>
            <a:r>
              <a:rPr lang="en-GB" sz="1350" dirty="0">
                <a:solidFill>
                  <a:prstClr val="black"/>
                </a:solidFill>
                <a:latin typeface="Calibri" panose="020F0502020204030204"/>
              </a:rPr>
              <a:t>its </a:t>
            </a:r>
            <a:r>
              <a:rPr lang="en-GB" sz="1350" dirty="0">
                <a:solidFill>
                  <a:prstClr val="black"/>
                </a:solidFill>
                <a:latin typeface="Calibri" panose="020F0502020204030204"/>
              </a:rPr>
              <a:t>performance before purchasing. </a:t>
            </a:r>
            <a:endParaRPr lang="en-GB" sz="1350" dirty="0">
              <a:solidFill>
                <a:prstClr val="black"/>
              </a:solidFill>
              <a:latin typeface="Calibri" panose="020F0502020204030204"/>
            </a:endParaRPr>
          </a:p>
          <a:p>
            <a:pPr marL="214313" indent="-214313" defTabSz="685800">
              <a:buFont typeface="Arial" panose="020B0604020202020204" pitchFamily="34" charset="0"/>
              <a:buChar char="•"/>
            </a:pPr>
            <a:endParaRPr lang="en-GB" sz="1350" dirty="0">
              <a:solidFill>
                <a:prstClr val="black"/>
              </a:solidFill>
              <a:latin typeface="Calibri" panose="020F0502020204030204"/>
            </a:endParaRPr>
          </a:p>
          <a:p>
            <a:pPr marL="214313" indent="-214313" defTabSz="685800">
              <a:buFont typeface="Arial" panose="020B0604020202020204" pitchFamily="34" charset="0"/>
              <a:buChar char="•"/>
            </a:pPr>
            <a:endParaRPr lang="en-GB" sz="1350" dirty="0">
              <a:solidFill>
                <a:prstClr val="black"/>
              </a:solidFill>
              <a:latin typeface="Calibri" panose="020F0502020204030204"/>
            </a:endParaRPr>
          </a:p>
          <a:p>
            <a:pPr marL="214313" indent="-214313" defTabSz="685800">
              <a:buFont typeface="Arial" panose="020B0604020202020204" pitchFamily="34" charset="0"/>
              <a:buChar char="•"/>
            </a:pPr>
            <a:r>
              <a:rPr lang="en-GB" sz="1350" dirty="0">
                <a:solidFill>
                  <a:prstClr val="black"/>
                </a:solidFill>
                <a:latin typeface="Calibri" panose="020F0502020204030204"/>
              </a:rPr>
              <a:t>Measure the repeatability, long </a:t>
            </a:r>
            <a:r>
              <a:rPr lang="en-GB" sz="1350" dirty="0">
                <a:solidFill>
                  <a:prstClr val="black"/>
                </a:solidFill>
                <a:latin typeface="Calibri" panose="020F0502020204030204"/>
              </a:rPr>
              <a:t>and short term </a:t>
            </a:r>
            <a:r>
              <a:rPr lang="en-GB" sz="1350" dirty="0">
                <a:solidFill>
                  <a:prstClr val="black"/>
                </a:solidFill>
                <a:latin typeface="Calibri" panose="020F0502020204030204"/>
              </a:rPr>
              <a:t>stability in the XYZ direction at the Banbury Yaksawa site. </a:t>
            </a:r>
          </a:p>
        </p:txBody>
      </p:sp>
    </p:spTree>
    <p:extLst>
      <p:ext uri="{BB962C8B-B14F-4D97-AF65-F5344CB8AC3E}">
        <p14:creationId xmlns:p14="http://schemas.microsoft.com/office/powerpoint/2010/main" val="3395780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3555507" cy="765699"/>
          </a:xfrm>
        </p:spPr>
        <p:txBody>
          <a:bodyPr/>
          <a:lstStyle/>
          <a:p>
            <a:r>
              <a:rPr lang="en-GB" dirty="0" smtClean="0"/>
              <a:t>Instrument Setup 1</a:t>
            </a:r>
            <a:endParaRPr lang="en-GB" dirty="0"/>
          </a:p>
        </p:txBody>
      </p:sp>
      <p:grpSp>
        <p:nvGrpSpPr>
          <p:cNvPr id="42" name="Group 41"/>
          <p:cNvGrpSpPr/>
          <p:nvPr/>
        </p:nvGrpSpPr>
        <p:grpSpPr>
          <a:xfrm>
            <a:off x="442069" y="2188777"/>
            <a:ext cx="3751556" cy="2819497"/>
            <a:chOff x="589425" y="1775369"/>
            <a:chExt cx="5002074" cy="3759329"/>
          </a:xfrm>
        </p:grpSpPr>
        <p:grpSp>
          <p:nvGrpSpPr>
            <p:cNvPr id="19" name="Group 18"/>
            <p:cNvGrpSpPr/>
            <p:nvPr/>
          </p:nvGrpSpPr>
          <p:grpSpPr>
            <a:xfrm>
              <a:off x="589425" y="1775369"/>
              <a:ext cx="5002074" cy="3759329"/>
              <a:chOff x="1061376" y="1952347"/>
              <a:chExt cx="5002074" cy="3759329"/>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376" y="1952347"/>
                <a:ext cx="5002074" cy="3751556"/>
              </a:xfrm>
              <a:prstGeom prst="rect">
                <a:avLst/>
              </a:prstGeom>
            </p:spPr>
          </p:pic>
          <p:cxnSp>
            <p:nvCxnSpPr>
              <p:cNvPr id="8" name="Straight Arrow Connector 7"/>
              <p:cNvCxnSpPr/>
              <p:nvPr/>
            </p:nvCxnSpPr>
            <p:spPr>
              <a:xfrm flipH="1" flipV="1">
                <a:off x="1745752" y="4480742"/>
                <a:ext cx="4100143" cy="728208"/>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24601" y="4266580"/>
                <a:ext cx="501271" cy="400109"/>
              </a:xfrm>
              <a:prstGeom prst="rect">
                <a:avLst/>
              </a:prstGeom>
              <a:solidFill>
                <a:schemeClr val="bg1"/>
              </a:solidFill>
            </p:spPr>
            <p:txBody>
              <a:bodyPr wrap="square" rtlCol="0">
                <a:spAutoFit/>
              </a:bodyPr>
              <a:lstStyle/>
              <a:p>
                <a:pPr defTabSz="685800"/>
                <a:r>
                  <a:rPr lang="en-GB" sz="1350" dirty="0">
                    <a:solidFill>
                      <a:prstClr val="black"/>
                    </a:solidFill>
                    <a:latin typeface="Calibri" panose="020F0502020204030204"/>
                  </a:rPr>
                  <a:t>+Z</a:t>
                </a:r>
                <a:endParaRPr lang="en-GB" sz="1350" dirty="0">
                  <a:solidFill>
                    <a:prstClr val="black"/>
                  </a:solidFill>
                  <a:latin typeface="Calibri" panose="020F0502020204030204"/>
                </a:endParaRPr>
              </a:p>
            </p:txBody>
          </p:sp>
          <p:cxnSp>
            <p:nvCxnSpPr>
              <p:cNvPr id="10" name="Straight Arrow Connector 9"/>
              <p:cNvCxnSpPr/>
              <p:nvPr/>
            </p:nvCxnSpPr>
            <p:spPr>
              <a:xfrm flipV="1">
                <a:off x="5845895" y="2821858"/>
                <a:ext cx="39545" cy="238709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76863" y="2423030"/>
                <a:ext cx="459840" cy="677108"/>
              </a:xfrm>
              <a:prstGeom prst="rect">
                <a:avLst/>
              </a:prstGeom>
              <a:solidFill>
                <a:schemeClr val="bg1"/>
              </a:solidFill>
            </p:spPr>
            <p:txBody>
              <a:bodyPr wrap="square" rtlCol="0">
                <a:spAutoFit/>
              </a:bodyPr>
              <a:lstStyle/>
              <a:p>
                <a:pPr defTabSz="685800"/>
                <a:r>
                  <a:rPr lang="en-GB" sz="1350" dirty="0">
                    <a:solidFill>
                      <a:prstClr val="black"/>
                    </a:solidFill>
                    <a:latin typeface="Calibri" panose="020F0502020204030204"/>
                  </a:rPr>
                  <a:t>+Y</a:t>
                </a:r>
                <a:endParaRPr lang="en-GB" sz="1350" dirty="0">
                  <a:solidFill>
                    <a:prstClr val="black"/>
                  </a:solidFill>
                  <a:latin typeface="Calibri" panose="020F0502020204030204"/>
                </a:endParaRPr>
              </a:p>
            </p:txBody>
          </p:sp>
          <p:cxnSp>
            <p:nvCxnSpPr>
              <p:cNvPr id="16" name="Straight Arrow Connector 15"/>
              <p:cNvCxnSpPr/>
              <p:nvPr/>
            </p:nvCxnSpPr>
            <p:spPr>
              <a:xfrm flipH="1">
                <a:off x="5399982" y="5208950"/>
                <a:ext cx="432201" cy="306947"/>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71531" y="5311567"/>
                <a:ext cx="504907" cy="400109"/>
              </a:xfrm>
              <a:prstGeom prst="rect">
                <a:avLst/>
              </a:prstGeom>
              <a:solidFill>
                <a:schemeClr val="bg1"/>
              </a:solidFill>
            </p:spPr>
            <p:txBody>
              <a:bodyPr wrap="square" rtlCol="0">
                <a:spAutoFit/>
              </a:bodyPr>
              <a:lstStyle/>
              <a:p>
                <a:pPr defTabSz="685800"/>
                <a:r>
                  <a:rPr lang="en-GB" sz="1350" dirty="0">
                    <a:solidFill>
                      <a:prstClr val="black"/>
                    </a:solidFill>
                    <a:latin typeface="Calibri" panose="020F0502020204030204"/>
                  </a:rPr>
                  <a:t>+X</a:t>
                </a:r>
                <a:endParaRPr lang="en-GB" sz="1350" dirty="0">
                  <a:solidFill>
                    <a:prstClr val="black"/>
                  </a:solidFill>
                  <a:latin typeface="Calibri" panose="020F0502020204030204"/>
                </a:endParaRPr>
              </a:p>
            </p:txBody>
          </p:sp>
        </p:grpSp>
        <p:sp>
          <p:nvSpPr>
            <p:cNvPr id="24" name="TextBox 23"/>
            <p:cNvSpPr txBox="1"/>
            <p:nvPr/>
          </p:nvSpPr>
          <p:spPr>
            <a:xfrm>
              <a:off x="2172491" y="2339981"/>
              <a:ext cx="1536697" cy="677108"/>
            </a:xfrm>
            <a:prstGeom prst="rect">
              <a:avLst/>
            </a:prstGeom>
            <a:solidFill>
              <a:schemeClr val="bg1"/>
            </a:solidFill>
          </p:spPr>
          <p:txBody>
            <a:bodyPr wrap="square" rtlCol="0">
              <a:spAutoFit/>
            </a:bodyPr>
            <a:lstStyle/>
            <a:p>
              <a:pPr defTabSz="685800"/>
              <a:r>
                <a:rPr lang="en-GB" sz="1350" dirty="0">
                  <a:solidFill>
                    <a:prstClr val="black"/>
                  </a:solidFill>
                  <a:latin typeface="Calibri" panose="020F0502020204030204"/>
                </a:rPr>
                <a:t>109kg Payload</a:t>
              </a:r>
              <a:endParaRPr lang="en-GB" sz="1350" dirty="0">
                <a:solidFill>
                  <a:prstClr val="black"/>
                </a:solidFill>
                <a:latin typeface="Calibri" panose="020F0502020204030204"/>
              </a:endParaRPr>
            </a:p>
          </p:txBody>
        </p:sp>
        <p:cxnSp>
          <p:nvCxnSpPr>
            <p:cNvPr id="25" name="Straight Arrow Connector 24"/>
            <p:cNvCxnSpPr/>
            <p:nvPr/>
          </p:nvCxnSpPr>
          <p:spPr>
            <a:xfrm flipH="1">
              <a:off x="2163558" y="2709313"/>
              <a:ext cx="413560" cy="417225"/>
            </a:xfrm>
            <a:prstGeom prst="straightConnector1">
              <a:avLst/>
            </a:prstGeom>
            <a:ln w="22225">
              <a:solidFill>
                <a:srgbClr val="FFC000"/>
              </a:solidFill>
              <a:tailEnd type="ova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08295" y="5076996"/>
            <a:ext cx="5002022" cy="923330"/>
          </a:xfrm>
          <a:prstGeom prst="rect">
            <a:avLst/>
          </a:prstGeom>
          <a:noFill/>
        </p:spPr>
        <p:txBody>
          <a:bodyPr wrap="square" rtlCol="0">
            <a:spAutoFit/>
          </a:bodyPr>
          <a:lstStyle/>
          <a:p>
            <a:pPr defTabSz="685800"/>
            <a:r>
              <a:rPr lang="en-GB" sz="1350" dirty="0">
                <a:solidFill>
                  <a:prstClr val="black"/>
                </a:solidFill>
                <a:latin typeface="Calibri" panose="020F0502020204030204"/>
              </a:rPr>
              <a:t>Three </a:t>
            </a:r>
            <a:r>
              <a:rPr lang="en-GB" sz="1350" dirty="0">
                <a:solidFill>
                  <a:prstClr val="black"/>
                </a:solidFill>
                <a:latin typeface="Calibri" panose="020F0502020204030204"/>
              </a:rPr>
              <a:t>c</a:t>
            </a:r>
            <a:r>
              <a:rPr lang="en-GB" sz="1350" dirty="0">
                <a:solidFill>
                  <a:prstClr val="black"/>
                </a:solidFill>
                <a:latin typeface="Calibri" panose="020F0502020204030204"/>
              </a:rPr>
              <a:t>apacitive sensors positioned on the granite pillar to measure the displacement in XYZ direction. </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Target was approximately 3m away from the robot base. </a:t>
            </a:r>
            <a:endParaRPr lang="en-GB" sz="1350" dirty="0">
              <a:solidFill>
                <a:prstClr val="black"/>
              </a:solidFill>
              <a:latin typeface="Calibri" panose="020F0502020204030204"/>
            </a:endParaRPr>
          </a:p>
        </p:txBody>
      </p:sp>
      <p:grpSp>
        <p:nvGrpSpPr>
          <p:cNvPr id="41" name="Group 40"/>
          <p:cNvGrpSpPr/>
          <p:nvPr/>
        </p:nvGrpSpPr>
        <p:grpSpPr>
          <a:xfrm>
            <a:off x="5308846" y="1622950"/>
            <a:ext cx="2907437" cy="3876582"/>
            <a:chOff x="7078462" y="1020933"/>
            <a:chExt cx="3876582" cy="516877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462" y="1020933"/>
              <a:ext cx="3876582" cy="5168776"/>
            </a:xfrm>
            <a:prstGeom prst="rect">
              <a:avLst/>
            </a:prstGeom>
          </p:spPr>
        </p:pic>
        <p:cxnSp>
          <p:nvCxnSpPr>
            <p:cNvPr id="21" name="Straight Arrow Connector 20"/>
            <p:cNvCxnSpPr/>
            <p:nvPr/>
          </p:nvCxnSpPr>
          <p:spPr>
            <a:xfrm flipH="1">
              <a:off x="9174691" y="1775369"/>
              <a:ext cx="431425" cy="993058"/>
            </a:xfrm>
            <a:prstGeom prst="straightConnector1">
              <a:avLst/>
            </a:prstGeom>
            <a:ln w="2540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471386" y="1406037"/>
              <a:ext cx="809193" cy="677108"/>
            </a:xfrm>
            <a:prstGeom prst="rect">
              <a:avLst/>
            </a:prstGeom>
            <a:solidFill>
              <a:schemeClr val="bg1"/>
            </a:solidFill>
          </p:spPr>
          <p:txBody>
            <a:bodyPr wrap="square" rtlCol="0">
              <a:spAutoFit/>
            </a:bodyPr>
            <a:lstStyle/>
            <a:p>
              <a:pPr defTabSz="685800"/>
              <a:r>
                <a:rPr lang="en-GB" sz="1350" dirty="0">
                  <a:solidFill>
                    <a:prstClr val="black"/>
                  </a:solidFill>
                  <a:latin typeface="Calibri" panose="020F0502020204030204"/>
                </a:rPr>
                <a:t>Target</a:t>
              </a:r>
              <a:endParaRPr lang="en-GB" sz="1350" dirty="0">
                <a:solidFill>
                  <a:prstClr val="black"/>
                </a:solidFill>
                <a:latin typeface="Calibri" panose="020F0502020204030204"/>
              </a:endParaRPr>
            </a:p>
          </p:txBody>
        </p:sp>
        <p:cxnSp>
          <p:nvCxnSpPr>
            <p:cNvPr id="29" name="Straight Arrow Connector 28"/>
            <p:cNvCxnSpPr/>
            <p:nvPr/>
          </p:nvCxnSpPr>
          <p:spPr>
            <a:xfrm flipH="1">
              <a:off x="9467672" y="3552824"/>
              <a:ext cx="668594" cy="98323"/>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8909220" y="3651147"/>
              <a:ext cx="0" cy="554455"/>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210315" y="2989006"/>
              <a:ext cx="698905" cy="2722"/>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54045" y="3766436"/>
              <a:ext cx="1350481" cy="677108"/>
            </a:xfrm>
            <a:prstGeom prst="rect">
              <a:avLst/>
            </a:prstGeom>
            <a:solidFill>
              <a:schemeClr val="bg1"/>
            </a:solidFill>
          </p:spPr>
          <p:txBody>
            <a:bodyPr wrap="square" rtlCol="0">
              <a:spAutoFit/>
            </a:bodyPr>
            <a:lstStyle/>
            <a:p>
              <a:pPr defTabSz="685800"/>
              <a:r>
                <a:rPr lang="en-GB" sz="1350" dirty="0">
                  <a:solidFill>
                    <a:prstClr val="black"/>
                  </a:solidFill>
                  <a:latin typeface="Calibri" panose="020F0502020204030204"/>
                </a:rPr>
                <a:t>Capacitive sensors</a:t>
              </a:r>
              <a:endParaRPr lang="en-GB" sz="1350" dirty="0">
                <a:solidFill>
                  <a:prstClr val="black"/>
                </a:solidFill>
                <a:latin typeface="Calibri" panose="020F0502020204030204"/>
              </a:endParaRPr>
            </a:p>
          </p:txBody>
        </p:sp>
        <p:cxnSp>
          <p:nvCxnSpPr>
            <p:cNvPr id="39" name="Straight Arrow Connector 38"/>
            <p:cNvCxnSpPr/>
            <p:nvPr/>
          </p:nvCxnSpPr>
          <p:spPr>
            <a:xfrm flipH="1" flipV="1">
              <a:off x="7950026" y="3342968"/>
              <a:ext cx="194971" cy="423468"/>
            </a:xfrm>
            <a:prstGeom prst="straightConnector1">
              <a:avLst/>
            </a:prstGeom>
            <a:ln w="25400">
              <a:solidFill>
                <a:srgbClr val="FFC000"/>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5293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857250"/>
            <a:ext cx="3124814" cy="500447"/>
          </a:xfrm>
        </p:spPr>
        <p:txBody>
          <a:bodyPr>
            <a:normAutofit fontScale="90000"/>
          </a:bodyPr>
          <a:lstStyle/>
          <a:p>
            <a:r>
              <a:rPr lang="en-GB" dirty="0" smtClean="0"/>
              <a:t>Instrument Setup</a:t>
            </a:r>
            <a:endParaRPr lang="en-GB" dirty="0"/>
          </a:p>
        </p:txBody>
      </p:sp>
      <p:sp>
        <p:nvSpPr>
          <p:cNvPr id="9" name="TextBox 8"/>
          <p:cNvSpPr txBox="1"/>
          <p:nvPr/>
        </p:nvSpPr>
        <p:spPr>
          <a:xfrm>
            <a:off x="5774890" y="954617"/>
            <a:ext cx="3214252" cy="1338828"/>
          </a:xfrm>
          <a:prstGeom prst="rect">
            <a:avLst/>
          </a:prstGeom>
          <a:solidFill>
            <a:schemeClr val="bg1"/>
          </a:solidFill>
        </p:spPr>
        <p:txBody>
          <a:bodyPr wrap="square" rtlCol="0">
            <a:spAutoFit/>
          </a:bodyPr>
          <a:lstStyle/>
          <a:p>
            <a:pPr defTabSz="685800"/>
            <a:r>
              <a:rPr lang="en-GB" sz="1350" b="1" u="sng" dirty="0">
                <a:solidFill>
                  <a:prstClr val="black"/>
                </a:solidFill>
                <a:latin typeface="Calibri" panose="020F0502020204030204"/>
              </a:rPr>
              <a:t>Pt100 Temperature Sensor Locations</a:t>
            </a:r>
          </a:p>
          <a:p>
            <a:pPr defTabSz="685800"/>
            <a:endParaRPr lang="en-GB" sz="1350" b="1" u="sng" dirty="0">
              <a:solidFill>
                <a:prstClr val="black"/>
              </a:solidFill>
              <a:latin typeface="Calibri" panose="020F0502020204030204"/>
            </a:endParaRPr>
          </a:p>
          <a:p>
            <a:pPr defTabSz="685800"/>
            <a:r>
              <a:rPr lang="en-GB" sz="1350" dirty="0">
                <a:solidFill>
                  <a:prstClr val="black"/>
                </a:solidFill>
                <a:latin typeface="Calibri" panose="020F0502020204030204"/>
              </a:rPr>
              <a:t>CH1 – Low Air Temperature</a:t>
            </a:r>
          </a:p>
          <a:p>
            <a:pPr defTabSz="685800"/>
            <a:r>
              <a:rPr lang="en-GB" sz="1350" dirty="0">
                <a:solidFill>
                  <a:prstClr val="black"/>
                </a:solidFill>
                <a:latin typeface="Calibri" panose="020F0502020204030204"/>
              </a:rPr>
              <a:t>CH2 – Mid Granite Temperature</a:t>
            </a:r>
          </a:p>
          <a:p>
            <a:pPr defTabSz="685800"/>
            <a:r>
              <a:rPr lang="en-GB" sz="1350" dirty="0">
                <a:solidFill>
                  <a:prstClr val="black"/>
                </a:solidFill>
                <a:latin typeface="Calibri" panose="020F0502020204030204"/>
              </a:rPr>
              <a:t>CH3 – High Air Temperature</a:t>
            </a:r>
          </a:p>
          <a:p>
            <a:pPr defTabSz="685800"/>
            <a:r>
              <a:rPr lang="en-GB" sz="1350" dirty="0">
                <a:solidFill>
                  <a:prstClr val="black"/>
                </a:solidFill>
                <a:latin typeface="Calibri" panose="020F0502020204030204"/>
              </a:rPr>
              <a:t>CH4 – Capacitive Sensor Base Temperature</a:t>
            </a:r>
            <a:endParaRPr lang="en-GB" sz="1350" dirty="0">
              <a:solidFill>
                <a:prstClr val="black"/>
              </a:solidFill>
              <a:latin typeface="Calibri" panose="020F0502020204030204"/>
            </a:endParaRPr>
          </a:p>
        </p:txBody>
      </p:sp>
      <p:grpSp>
        <p:nvGrpSpPr>
          <p:cNvPr id="25" name="Group 24"/>
          <p:cNvGrpSpPr/>
          <p:nvPr/>
        </p:nvGrpSpPr>
        <p:grpSpPr>
          <a:xfrm>
            <a:off x="678426" y="1612490"/>
            <a:ext cx="3358945" cy="3559277"/>
            <a:chOff x="904567" y="1006986"/>
            <a:chExt cx="4478593" cy="474570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567" y="1006986"/>
              <a:ext cx="3559277" cy="4745703"/>
            </a:xfrm>
            <a:prstGeom prst="rect">
              <a:avLst/>
            </a:prstGeom>
          </p:spPr>
        </p:pic>
        <p:sp>
          <p:nvSpPr>
            <p:cNvPr id="4" name="TextBox 3"/>
            <p:cNvSpPr txBox="1"/>
            <p:nvPr/>
          </p:nvSpPr>
          <p:spPr>
            <a:xfrm>
              <a:off x="3544528" y="2818775"/>
              <a:ext cx="1838632" cy="677108"/>
            </a:xfrm>
            <a:prstGeom prst="rect">
              <a:avLst/>
            </a:prstGeom>
            <a:solidFill>
              <a:schemeClr val="bg1"/>
            </a:solidFill>
          </p:spPr>
          <p:txBody>
            <a:bodyPr wrap="square" rtlCol="0">
              <a:spAutoFit/>
            </a:bodyPr>
            <a:lstStyle/>
            <a:p>
              <a:pPr defTabSz="685800"/>
              <a:r>
                <a:rPr lang="en-GB" sz="1350" dirty="0">
                  <a:solidFill>
                    <a:prstClr val="black"/>
                  </a:solidFill>
                  <a:latin typeface="Calibri" panose="020F0502020204030204"/>
                </a:rPr>
                <a:t>Reference Sensor</a:t>
              </a:r>
              <a:endParaRPr lang="en-GB" sz="1350" dirty="0">
                <a:solidFill>
                  <a:prstClr val="black"/>
                </a:solidFill>
                <a:latin typeface="Calibri" panose="020F0502020204030204"/>
              </a:endParaRPr>
            </a:p>
          </p:txBody>
        </p:sp>
        <p:cxnSp>
          <p:nvCxnSpPr>
            <p:cNvPr id="5" name="Straight Arrow Connector 4"/>
            <p:cNvCxnSpPr/>
            <p:nvPr/>
          </p:nvCxnSpPr>
          <p:spPr>
            <a:xfrm flipH="1">
              <a:off x="3000034" y="3077497"/>
              <a:ext cx="544494" cy="110611"/>
            </a:xfrm>
            <a:prstGeom prst="straightConnector1">
              <a:avLst/>
            </a:prstGeom>
            <a:ln w="2540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00034" y="5073953"/>
              <a:ext cx="630941" cy="400109"/>
            </a:xfrm>
            <a:prstGeom prst="rect">
              <a:avLst/>
            </a:prstGeom>
            <a:solidFill>
              <a:schemeClr val="bg1"/>
            </a:solidFill>
          </p:spPr>
          <p:txBody>
            <a:bodyPr wrap="none">
              <a:spAutoFit/>
            </a:bodyPr>
            <a:lstStyle/>
            <a:p>
              <a:pPr defTabSz="685800"/>
              <a:r>
                <a:rPr lang="en-GB" sz="1350" dirty="0">
                  <a:solidFill>
                    <a:prstClr val="black"/>
                  </a:solidFill>
                  <a:latin typeface="Calibri" panose="020F0502020204030204"/>
                </a:rPr>
                <a:t>CH1</a:t>
              </a:r>
            </a:p>
          </p:txBody>
        </p:sp>
        <p:cxnSp>
          <p:nvCxnSpPr>
            <p:cNvPr id="11" name="Straight Arrow Connector 10"/>
            <p:cNvCxnSpPr/>
            <p:nvPr/>
          </p:nvCxnSpPr>
          <p:spPr>
            <a:xfrm flipH="1">
              <a:off x="2684205" y="5258619"/>
              <a:ext cx="315829" cy="0"/>
            </a:xfrm>
            <a:prstGeom prst="straightConnector1">
              <a:avLst/>
            </a:prstGeom>
            <a:ln w="2540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13822" y="3675973"/>
              <a:ext cx="630941" cy="400109"/>
            </a:xfrm>
            <a:prstGeom prst="rect">
              <a:avLst/>
            </a:prstGeom>
            <a:solidFill>
              <a:schemeClr val="bg1"/>
            </a:solidFill>
          </p:spPr>
          <p:txBody>
            <a:bodyPr wrap="none">
              <a:spAutoFit/>
            </a:bodyPr>
            <a:lstStyle/>
            <a:p>
              <a:pPr defTabSz="685800"/>
              <a:r>
                <a:rPr lang="en-GB" sz="1350" dirty="0">
                  <a:solidFill>
                    <a:prstClr val="black"/>
                  </a:solidFill>
                  <a:latin typeface="Calibri" panose="020F0502020204030204"/>
                </a:rPr>
                <a:t>CH2</a:t>
              </a:r>
            </a:p>
          </p:txBody>
        </p:sp>
        <p:cxnSp>
          <p:nvCxnSpPr>
            <p:cNvPr id="15" name="Straight Arrow Connector 14"/>
            <p:cNvCxnSpPr/>
            <p:nvPr/>
          </p:nvCxnSpPr>
          <p:spPr>
            <a:xfrm flipV="1">
              <a:off x="2083209" y="3379837"/>
              <a:ext cx="421866" cy="480802"/>
            </a:xfrm>
            <a:prstGeom prst="straightConnector1">
              <a:avLst/>
            </a:prstGeom>
            <a:ln w="2540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16458" y="1428621"/>
              <a:ext cx="630941" cy="400109"/>
            </a:xfrm>
            <a:prstGeom prst="rect">
              <a:avLst/>
            </a:prstGeom>
            <a:solidFill>
              <a:schemeClr val="bg1"/>
            </a:solidFill>
          </p:spPr>
          <p:txBody>
            <a:bodyPr wrap="none">
              <a:spAutoFit/>
            </a:bodyPr>
            <a:lstStyle/>
            <a:p>
              <a:pPr defTabSz="685800"/>
              <a:r>
                <a:rPr lang="en-GB" sz="1350" dirty="0">
                  <a:solidFill>
                    <a:prstClr val="black"/>
                  </a:solidFill>
                  <a:latin typeface="Calibri" panose="020F0502020204030204"/>
                </a:rPr>
                <a:t>CH3</a:t>
              </a:r>
            </a:p>
          </p:txBody>
        </p:sp>
        <p:cxnSp>
          <p:nvCxnSpPr>
            <p:cNvPr id="19" name="Straight Arrow Connector 18"/>
            <p:cNvCxnSpPr/>
            <p:nvPr/>
          </p:nvCxnSpPr>
          <p:spPr>
            <a:xfrm>
              <a:off x="2262339" y="1669022"/>
              <a:ext cx="272231" cy="313597"/>
            </a:xfrm>
            <a:prstGeom prst="straightConnector1">
              <a:avLst/>
            </a:prstGeom>
            <a:ln w="2540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536866" y="2034922"/>
              <a:ext cx="630941" cy="400109"/>
            </a:xfrm>
            <a:prstGeom prst="rect">
              <a:avLst/>
            </a:prstGeom>
            <a:solidFill>
              <a:schemeClr val="bg1"/>
            </a:solidFill>
          </p:spPr>
          <p:txBody>
            <a:bodyPr wrap="none">
              <a:spAutoFit/>
            </a:bodyPr>
            <a:lstStyle/>
            <a:p>
              <a:pPr defTabSz="685800"/>
              <a:r>
                <a:rPr lang="en-GB" sz="1350" dirty="0">
                  <a:solidFill>
                    <a:prstClr val="black"/>
                  </a:solidFill>
                  <a:latin typeface="Calibri" panose="020F0502020204030204"/>
                </a:rPr>
                <a:t>CH4</a:t>
              </a:r>
            </a:p>
          </p:txBody>
        </p:sp>
        <p:cxnSp>
          <p:nvCxnSpPr>
            <p:cNvPr id="22" name="Straight Arrow Connector 21"/>
            <p:cNvCxnSpPr/>
            <p:nvPr/>
          </p:nvCxnSpPr>
          <p:spPr>
            <a:xfrm>
              <a:off x="2106253" y="2249146"/>
              <a:ext cx="428317" cy="73197"/>
            </a:xfrm>
            <a:prstGeom prst="straightConnector1">
              <a:avLst/>
            </a:prstGeom>
            <a:ln w="25400">
              <a:solidFill>
                <a:srgbClr val="FFC000"/>
              </a:solidFill>
              <a:tailEnd type="ova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5774890" y="3060232"/>
            <a:ext cx="3214252" cy="715581"/>
          </a:xfrm>
          <a:prstGeom prst="rect">
            <a:avLst/>
          </a:prstGeom>
          <a:solidFill>
            <a:schemeClr val="bg1"/>
          </a:solidFill>
        </p:spPr>
        <p:txBody>
          <a:bodyPr wrap="square" rtlCol="0">
            <a:spAutoFit/>
          </a:bodyPr>
          <a:lstStyle/>
          <a:p>
            <a:pPr defTabSz="685800"/>
            <a:r>
              <a:rPr lang="en-GB" sz="1350" dirty="0">
                <a:solidFill>
                  <a:prstClr val="black"/>
                </a:solidFill>
                <a:latin typeface="Calibri" panose="020F0502020204030204"/>
              </a:rPr>
              <a:t>Reference capacitive sensor mounted on the granite pillar to measure vertical position of a static target. </a:t>
            </a:r>
            <a:endParaRPr lang="en-GB" sz="1350" dirty="0">
              <a:solidFill>
                <a:prstClr val="black"/>
              </a:solidFill>
              <a:latin typeface="Calibri" panose="020F0502020204030204"/>
            </a:endParaRPr>
          </a:p>
        </p:txBody>
      </p:sp>
    </p:spTree>
    <p:extLst>
      <p:ext uri="{BB962C8B-B14F-4D97-AF65-F5344CB8AC3E}">
        <p14:creationId xmlns:p14="http://schemas.microsoft.com/office/powerpoint/2010/main" val="2441549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0" y="857251"/>
            <a:ext cx="8926286" cy="642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3300" dirty="0">
                <a:solidFill>
                  <a:prstClr val="black"/>
                </a:solidFill>
                <a:latin typeface="Calibri Light" panose="020F0302020204030204"/>
              </a:rPr>
              <a:t>Setup 1: Long term position stability (24 hours)</a:t>
            </a:r>
            <a:endParaRPr lang="en-GB" sz="3300" dirty="0">
              <a:solidFill>
                <a:prstClr val="black"/>
              </a:solidFill>
              <a:latin typeface="Calibri Light" panose="020F0302020204030204"/>
            </a:endParaRPr>
          </a:p>
        </p:txBody>
      </p:sp>
      <p:pic>
        <p:nvPicPr>
          <p:cNvPr id="6" name="Picture 5"/>
          <p:cNvPicPr>
            <a:picLocks noChangeAspect="1"/>
          </p:cNvPicPr>
          <p:nvPr/>
        </p:nvPicPr>
        <p:blipFill>
          <a:blip r:embed="rId2"/>
          <a:stretch>
            <a:fillRect/>
          </a:stretch>
        </p:blipFill>
        <p:spPr>
          <a:xfrm>
            <a:off x="203364" y="1500188"/>
            <a:ext cx="4812808" cy="1987860"/>
          </a:xfrm>
          <a:prstGeom prst="rect">
            <a:avLst/>
          </a:prstGeom>
        </p:spPr>
      </p:pic>
      <p:sp>
        <p:nvSpPr>
          <p:cNvPr id="8" name="TextBox 7"/>
          <p:cNvSpPr txBox="1"/>
          <p:nvPr/>
        </p:nvSpPr>
        <p:spPr>
          <a:xfrm>
            <a:off x="5286375" y="1793421"/>
            <a:ext cx="3639911" cy="3624069"/>
          </a:xfrm>
          <a:prstGeom prst="rect">
            <a:avLst/>
          </a:prstGeom>
          <a:noFill/>
        </p:spPr>
        <p:txBody>
          <a:bodyPr wrap="square" rtlCol="0">
            <a:spAutoFit/>
          </a:bodyPr>
          <a:lstStyle/>
          <a:p>
            <a:pPr defTabSz="685800"/>
            <a:r>
              <a:rPr lang="en-GB" sz="1350" dirty="0">
                <a:solidFill>
                  <a:prstClr val="black"/>
                </a:solidFill>
                <a:latin typeface="Calibri" panose="020F0502020204030204"/>
              </a:rPr>
              <a:t>Over a period of 24 hours the drift in position measured by the capacitive sensors for: </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X = 20 um </a:t>
            </a:r>
          </a:p>
          <a:p>
            <a:pPr defTabSz="685800"/>
            <a:r>
              <a:rPr lang="en-GB" sz="1350" dirty="0">
                <a:solidFill>
                  <a:prstClr val="black"/>
                </a:solidFill>
                <a:latin typeface="Calibri" panose="020F0502020204030204"/>
              </a:rPr>
              <a:t>Y = 70 um</a:t>
            </a:r>
          </a:p>
          <a:p>
            <a:pPr defTabSz="685800"/>
            <a:r>
              <a:rPr lang="en-GB" sz="1350" dirty="0">
                <a:solidFill>
                  <a:prstClr val="black"/>
                </a:solidFill>
                <a:latin typeface="Calibri" panose="020F0502020204030204"/>
              </a:rPr>
              <a:t>Z = 5 um</a:t>
            </a:r>
          </a:p>
          <a:p>
            <a:pPr defTabSz="685800"/>
            <a:r>
              <a:rPr lang="en-GB" sz="1350" dirty="0">
                <a:solidFill>
                  <a:prstClr val="black"/>
                </a:solidFill>
                <a:latin typeface="Calibri" panose="020F0502020204030204"/>
              </a:rPr>
              <a:t>Reference Sensor = 5 um</a:t>
            </a: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Temperature variation for the duration of the measurement = 1.3 deg c</a:t>
            </a: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p:txBody>
      </p:sp>
      <p:pic>
        <p:nvPicPr>
          <p:cNvPr id="10" name="Picture 9"/>
          <p:cNvPicPr>
            <a:picLocks noChangeAspect="1"/>
          </p:cNvPicPr>
          <p:nvPr/>
        </p:nvPicPr>
        <p:blipFill>
          <a:blip r:embed="rId3"/>
          <a:stretch>
            <a:fillRect/>
          </a:stretch>
        </p:blipFill>
        <p:spPr>
          <a:xfrm>
            <a:off x="203364" y="3746916"/>
            <a:ext cx="4812808" cy="1975034"/>
          </a:xfrm>
          <a:prstGeom prst="rect">
            <a:avLst/>
          </a:prstGeom>
        </p:spPr>
      </p:pic>
    </p:spTree>
    <p:extLst>
      <p:ext uri="{BB962C8B-B14F-4D97-AF65-F5344CB8AC3E}">
        <p14:creationId xmlns:p14="http://schemas.microsoft.com/office/powerpoint/2010/main" val="532437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0" y="857251"/>
            <a:ext cx="8926286" cy="642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3300" dirty="0">
                <a:solidFill>
                  <a:prstClr val="black"/>
                </a:solidFill>
                <a:latin typeface="Calibri Light" panose="020F0302020204030204"/>
              </a:rPr>
              <a:t>Setup 1: Medium term position stability (6 hours)</a:t>
            </a:r>
            <a:endParaRPr lang="en-GB" sz="3300" dirty="0">
              <a:solidFill>
                <a:prstClr val="black"/>
              </a:solidFill>
              <a:latin typeface="Calibri Light" panose="020F0302020204030204"/>
            </a:endParaRPr>
          </a:p>
        </p:txBody>
      </p:sp>
      <p:pic>
        <p:nvPicPr>
          <p:cNvPr id="3" name="Picture 2"/>
          <p:cNvPicPr>
            <a:picLocks noChangeAspect="1"/>
          </p:cNvPicPr>
          <p:nvPr/>
        </p:nvPicPr>
        <p:blipFill>
          <a:blip r:embed="rId2"/>
          <a:stretch>
            <a:fillRect/>
          </a:stretch>
        </p:blipFill>
        <p:spPr>
          <a:xfrm>
            <a:off x="83175" y="1440318"/>
            <a:ext cx="5435882" cy="2223679"/>
          </a:xfrm>
          <a:prstGeom prst="rect">
            <a:avLst/>
          </a:prstGeom>
        </p:spPr>
      </p:pic>
      <p:pic>
        <p:nvPicPr>
          <p:cNvPr id="4" name="Picture 3"/>
          <p:cNvPicPr>
            <a:picLocks noChangeAspect="1"/>
          </p:cNvPicPr>
          <p:nvPr/>
        </p:nvPicPr>
        <p:blipFill>
          <a:blip r:embed="rId3"/>
          <a:stretch>
            <a:fillRect/>
          </a:stretch>
        </p:blipFill>
        <p:spPr>
          <a:xfrm>
            <a:off x="83176" y="3685768"/>
            <a:ext cx="5435882" cy="2232739"/>
          </a:xfrm>
          <a:prstGeom prst="rect">
            <a:avLst/>
          </a:prstGeom>
        </p:spPr>
      </p:pic>
      <p:sp>
        <p:nvSpPr>
          <p:cNvPr id="5" name="TextBox 4"/>
          <p:cNvSpPr txBox="1"/>
          <p:nvPr/>
        </p:nvSpPr>
        <p:spPr>
          <a:xfrm>
            <a:off x="5602231" y="1500188"/>
            <a:ext cx="3407229" cy="3624069"/>
          </a:xfrm>
          <a:prstGeom prst="rect">
            <a:avLst/>
          </a:prstGeom>
          <a:noFill/>
        </p:spPr>
        <p:txBody>
          <a:bodyPr wrap="square" rtlCol="0">
            <a:spAutoFit/>
          </a:bodyPr>
          <a:lstStyle/>
          <a:p>
            <a:pPr defTabSz="685800"/>
            <a:r>
              <a:rPr lang="en-GB" sz="1350" dirty="0">
                <a:solidFill>
                  <a:prstClr val="black"/>
                </a:solidFill>
                <a:latin typeface="Calibri" panose="020F0502020204030204"/>
              </a:rPr>
              <a:t>Over a period of </a:t>
            </a:r>
            <a:r>
              <a:rPr lang="en-GB" sz="1350" dirty="0">
                <a:solidFill>
                  <a:prstClr val="black"/>
                </a:solidFill>
                <a:latin typeface="Calibri" panose="020F0502020204030204"/>
              </a:rPr>
              <a:t>6</a:t>
            </a:r>
            <a:r>
              <a:rPr lang="en-GB" sz="1350" dirty="0">
                <a:solidFill>
                  <a:prstClr val="black"/>
                </a:solidFill>
                <a:latin typeface="Calibri" panose="020F0502020204030204"/>
              </a:rPr>
              <a:t> hours the drift in position measured by the capacitive sensors for: </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X = </a:t>
            </a:r>
            <a:r>
              <a:rPr lang="en-GB" sz="1350" dirty="0">
                <a:solidFill>
                  <a:prstClr val="black"/>
                </a:solidFill>
                <a:latin typeface="Calibri" panose="020F0502020204030204"/>
              </a:rPr>
              <a:t>6</a:t>
            </a:r>
            <a:r>
              <a:rPr lang="en-GB" sz="1350" dirty="0">
                <a:solidFill>
                  <a:prstClr val="black"/>
                </a:solidFill>
                <a:latin typeface="Calibri" panose="020F0502020204030204"/>
              </a:rPr>
              <a:t> um </a:t>
            </a:r>
          </a:p>
          <a:p>
            <a:pPr defTabSz="685800"/>
            <a:r>
              <a:rPr lang="en-GB" sz="1350" dirty="0">
                <a:solidFill>
                  <a:prstClr val="black"/>
                </a:solidFill>
                <a:latin typeface="Calibri" panose="020F0502020204030204"/>
              </a:rPr>
              <a:t>Y = </a:t>
            </a:r>
            <a:r>
              <a:rPr lang="en-GB" sz="1350" dirty="0">
                <a:solidFill>
                  <a:prstClr val="black"/>
                </a:solidFill>
                <a:latin typeface="Calibri" panose="020F0502020204030204"/>
              </a:rPr>
              <a:t>5</a:t>
            </a:r>
            <a:r>
              <a:rPr lang="en-GB" sz="1350" dirty="0">
                <a:solidFill>
                  <a:prstClr val="black"/>
                </a:solidFill>
                <a:latin typeface="Calibri" panose="020F0502020204030204"/>
              </a:rPr>
              <a:t> um</a:t>
            </a:r>
          </a:p>
          <a:p>
            <a:pPr defTabSz="685800"/>
            <a:r>
              <a:rPr lang="en-GB" sz="1350" dirty="0">
                <a:solidFill>
                  <a:prstClr val="black"/>
                </a:solidFill>
                <a:latin typeface="Calibri" panose="020F0502020204030204"/>
              </a:rPr>
              <a:t>Z = 3 um</a:t>
            </a:r>
          </a:p>
          <a:p>
            <a:pPr defTabSz="685800"/>
            <a:r>
              <a:rPr lang="en-GB" sz="1350" dirty="0">
                <a:solidFill>
                  <a:prstClr val="black"/>
                </a:solidFill>
                <a:latin typeface="Calibri" panose="020F0502020204030204"/>
              </a:rPr>
              <a:t>Reference Sensor = 1 um</a:t>
            </a: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Temperature stability for the duration of the measurement was typically 0.5 </a:t>
            </a:r>
            <a:r>
              <a:rPr lang="en-GB" sz="1350" dirty="0" err="1">
                <a:solidFill>
                  <a:prstClr val="black"/>
                </a:solidFill>
                <a:latin typeface="Calibri" panose="020F0502020204030204"/>
              </a:rPr>
              <a:t>deg</a:t>
            </a:r>
            <a:r>
              <a:rPr lang="en-GB" sz="1350" dirty="0">
                <a:solidFill>
                  <a:prstClr val="black"/>
                </a:solidFill>
                <a:latin typeface="Calibri" panose="020F0502020204030204"/>
              </a:rPr>
              <a:t> c.</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The sudden drops in the temperature of around a degree which correlate with XYZ displacement was due to doors being opened at the Yaksawa factory site.</a:t>
            </a:r>
          </a:p>
        </p:txBody>
      </p:sp>
    </p:spTree>
    <p:extLst>
      <p:ext uri="{BB962C8B-B14F-4D97-AF65-F5344CB8AC3E}">
        <p14:creationId xmlns:p14="http://schemas.microsoft.com/office/powerpoint/2010/main" val="2859897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535" y="870191"/>
            <a:ext cx="5538563" cy="742431"/>
          </a:xfrm>
        </p:spPr>
        <p:txBody>
          <a:bodyPr/>
          <a:lstStyle/>
          <a:p>
            <a:r>
              <a:rPr lang="en-GB" dirty="0" smtClean="0"/>
              <a:t>Setup1: Stability with Servo Off</a:t>
            </a:r>
            <a:endParaRPr lang="en-GB" dirty="0"/>
          </a:p>
        </p:txBody>
      </p:sp>
      <p:sp>
        <p:nvSpPr>
          <p:cNvPr id="5" name="TextBox 4"/>
          <p:cNvSpPr txBox="1"/>
          <p:nvPr/>
        </p:nvSpPr>
        <p:spPr>
          <a:xfrm>
            <a:off x="12940" y="4663094"/>
            <a:ext cx="9144000" cy="1338828"/>
          </a:xfrm>
          <a:prstGeom prst="rect">
            <a:avLst/>
          </a:prstGeom>
          <a:noFill/>
        </p:spPr>
        <p:txBody>
          <a:bodyPr wrap="square" rtlCol="0">
            <a:spAutoFit/>
          </a:bodyPr>
          <a:lstStyle/>
          <a:p>
            <a:pPr defTabSz="685800"/>
            <a:r>
              <a:rPr lang="en-GB" sz="1350" dirty="0">
                <a:solidFill>
                  <a:prstClr val="black"/>
                </a:solidFill>
                <a:latin typeface="Calibri" panose="020F0502020204030204"/>
              </a:rPr>
              <a:t>Recorded position with capacitive sensors at 1KhZ over 30 seconds. Nearby disturbances at the Yaksawa sites should be taken into account. Typical positional stability with Servo Off :</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X = 4um (Horizontal)</a:t>
            </a:r>
          </a:p>
          <a:p>
            <a:pPr defTabSz="685800"/>
            <a:r>
              <a:rPr lang="en-GB" sz="1350" dirty="0">
                <a:solidFill>
                  <a:prstClr val="black"/>
                </a:solidFill>
                <a:latin typeface="Calibri" panose="020F0502020204030204"/>
              </a:rPr>
              <a:t>Y = 8um (Vertical)</a:t>
            </a:r>
          </a:p>
          <a:p>
            <a:pPr defTabSz="685800"/>
            <a:r>
              <a:rPr lang="en-GB" sz="1350" dirty="0">
                <a:solidFill>
                  <a:prstClr val="black"/>
                </a:solidFill>
                <a:latin typeface="Calibri" panose="020F0502020204030204"/>
              </a:rPr>
              <a:t>Z = 4um (Horizontal)</a:t>
            </a:r>
            <a:endParaRPr lang="en-GB" sz="1350" dirty="0">
              <a:solidFill>
                <a:prstClr val="black"/>
              </a:solidFill>
              <a:latin typeface="Calibri" panose="020F0502020204030204"/>
            </a:endParaRPr>
          </a:p>
        </p:txBody>
      </p:sp>
      <p:pic>
        <p:nvPicPr>
          <p:cNvPr id="7" name="Picture 6"/>
          <p:cNvPicPr>
            <a:picLocks noChangeAspect="1"/>
          </p:cNvPicPr>
          <p:nvPr/>
        </p:nvPicPr>
        <p:blipFill>
          <a:blip r:embed="rId3"/>
          <a:stretch>
            <a:fillRect/>
          </a:stretch>
        </p:blipFill>
        <p:spPr>
          <a:xfrm>
            <a:off x="728663" y="1673800"/>
            <a:ext cx="7886420" cy="2989295"/>
          </a:xfrm>
          <a:prstGeom prst="rect">
            <a:avLst/>
          </a:prstGeom>
        </p:spPr>
      </p:pic>
    </p:spTree>
    <p:extLst>
      <p:ext uri="{BB962C8B-B14F-4D97-AF65-F5344CB8AC3E}">
        <p14:creationId xmlns:p14="http://schemas.microsoft.com/office/powerpoint/2010/main" val="3599532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7886700" cy="994172"/>
          </a:xfrm>
        </p:spPr>
        <p:txBody>
          <a:bodyPr/>
          <a:lstStyle/>
          <a:p>
            <a:r>
              <a:rPr lang="en-GB" dirty="0" smtClean="0"/>
              <a:t>Setup 1: Vibrations with Servo OFF </a:t>
            </a:r>
            <a:endParaRPr lang="en-GB" dirty="0"/>
          </a:p>
        </p:txBody>
      </p:sp>
      <p:pic>
        <p:nvPicPr>
          <p:cNvPr id="3" name="Picture 2"/>
          <p:cNvPicPr>
            <a:picLocks noChangeAspect="1"/>
          </p:cNvPicPr>
          <p:nvPr/>
        </p:nvPicPr>
        <p:blipFill>
          <a:blip r:embed="rId2"/>
          <a:stretch>
            <a:fillRect/>
          </a:stretch>
        </p:blipFill>
        <p:spPr>
          <a:xfrm>
            <a:off x="17853" y="1873218"/>
            <a:ext cx="4511131" cy="1641510"/>
          </a:xfrm>
          <a:prstGeom prst="rect">
            <a:avLst/>
          </a:prstGeom>
        </p:spPr>
      </p:pic>
      <p:pic>
        <p:nvPicPr>
          <p:cNvPr id="4" name="Picture 3"/>
          <p:cNvPicPr>
            <a:picLocks noChangeAspect="1"/>
          </p:cNvPicPr>
          <p:nvPr/>
        </p:nvPicPr>
        <p:blipFill>
          <a:blip r:embed="rId3"/>
          <a:stretch>
            <a:fillRect/>
          </a:stretch>
        </p:blipFill>
        <p:spPr>
          <a:xfrm>
            <a:off x="17853" y="3683717"/>
            <a:ext cx="4461272" cy="1623368"/>
          </a:xfrm>
          <a:prstGeom prst="rect">
            <a:avLst/>
          </a:prstGeom>
        </p:spPr>
      </p:pic>
      <p:pic>
        <p:nvPicPr>
          <p:cNvPr id="5" name="Picture 4"/>
          <p:cNvPicPr>
            <a:picLocks noChangeAspect="1"/>
          </p:cNvPicPr>
          <p:nvPr/>
        </p:nvPicPr>
        <p:blipFill>
          <a:blip r:embed="rId4"/>
          <a:stretch>
            <a:fillRect/>
          </a:stretch>
        </p:blipFill>
        <p:spPr>
          <a:xfrm>
            <a:off x="4603996" y="1873215"/>
            <a:ext cx="4511130" cy="1641510"/>
          </a:xfrm>
          <a:prstGeom prst="rect">
            <a:avLst/>
          </a:prstGeom>
        </p:spPr>
      </p:pic>
      <p:sp>
        <p:nvSpPr>
          <p:cNvPr id="7" name="TextBox 6"/>
          <p:cNvSpPr txBox="1"/>
          <p:nvPr/>
        </p:nvSpPr>
        <p:spPr>
          <a:xfrm>
            <a:off x="4714875" y="4199089"/>
            <a:ext cx="4189810" cy="1131079"/>
          </a:xfrm>
          <a:prstGeom prst="rect">
            <a:avLst/>
          </a:prstGeom>
          <a:noFill/>
        </p:spPr>
        <p:txBody>
          <a:bodyPr wrap="square" rtlCol="0">
            <a:spAutoFit/>
          </a:bodyPr>
          <a:lstStyle/>
          <a:p>
            <a:pPr defTabSz="685800"/>
            <a:r>
              <a:rPr lang="en-GB" sz="1350" dirty="0">
                <a:solidFill>
                  <a:prstClr val="black"/>
                </a:solidFill>
                <a:latin typeface="Calibri" panose="020F0502020204030204"/>
              </a:rPr>
              <a:t>FFT of the displacement data recorded at 1KhZ over 30 seconds. </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Majority of the vibrations measured with servo OFF occur below 20Hz. </a:t>
            </a:r>
          </a:p>
        </p:txBody>
      </p:sp>
    </p:spTree>
    <p:extLst>
      <p:ext uri="{BB962C8B-B14F-4D97-AF65-F5344CB8AC3E}">
        <p14:creationId xmlns:p14="http://schemas.microsoft.com/office/powerpoint/2010/main" val="1954831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aseline="0" dirty="0"/>
              <a:t> </a:t>
            </a:r>
            <a:r>
              <a:rPr lang="en-GB" sz="2800" baseline="0" dirty="0"/>
              <a:t>P99-‘beamline development test rig’</a:t>
            </a:r>
            <a:br>
              <a:rPr lang="en-GB" sz="2800" baseline="0" dirty="0"/>
            </a:br>
            <a:r>
              <a:rPr lang="en-GB" baseline="0" dirty="0"/>
              <a:t/>
            </a:r>
            <a:br>
              <a:rPr lang="en-GB" baseline="0" dirty="0"/>
            </a:br>
            <a:r>
              <a:rPr lang="en-GB" baseline="0" dirty="0"/>
              <a:t> see also </a:t>
            </a:r>
            <a:r>
              <a:rPr lang="en-GB" baseline="0" dirty="0" err="1"/>
              <a:t>xxxxxxxx</a:t>
            </a:r>
            <a:endParaRPr lang="en-GB" dirty="0"/>
          </a:p>
        </p:txBody>
      </p:sp>
      <p:sp>
        <p:nvSpPr>
          <p:cNvPr id="3" name="Content Placeholder 2"/>
          <p:cNvSpPr>
            <a:spLocks noGrp="1"/>
          </p:cNvSpPr>
          <p:nvPr>
            <p:ph idx="1"/>
          </p:nvPr>
        </p:nvSpPr>
        <p:spPr/>
        <p:txBody>
          <a:bodyPr/>
          <a:lstStyle/>
          <a:p>
            <a:r>
              <a:rPr lang="en-GB" sz="2000" dirty="0" smtClean="0">
                <a:latin typeface="Arial" panose="020B0604020202020204" pitchFamily="34" charset="0"/>
                <a:cs typeface="Arial" panose="020B0604020202020204" pitchFamily="34" charset="0"/>
              </a:rPr>
              <a:t>At MOCRAF 2017 we </a:t>
            </a:r>
            <a:r>
              <a:rPr lang="en-GB" sz="2000" dirty="0">
                <a:latin typeface="Arial" panose="020B0604020202020204" pitchFamily="34" charset="0"/>
                <a:cs typeface="Arial" panose="020B0604020202020204" pitchFamily="34" charset="0"/>
              </a:rPr>
              <a:t>presented “I08-SXM: </a:t>
            </a:r>
            <a:r>
              <a:rPr lang="en-GB" sz="2000" dirty="0" smtClean="0">
                <a:latin typeface="Arial" panose="020B0604020202020204" pitchFamily="34" charset="0"/>
                <a:cs typeface="Arial" panose="020B0604020202020204" pitchFamily="34" charset="0"/>
              </a:rPr>
              <a:t>Experiences </a:t>
            </a:r>
            <a:r>
              <a:rPr lang="en-GB" sz="2000" dirty="0">
                <a:latin typeface="Arial" panose="020B0604020202020204" pitchFamily="34" charset="0"/>
                <a:cs typeface="Arial" panose="020B0604020202020204" pitchFamily="34" charset="0"/>
              </a:rPr>
              <a:t>in </a:t>
            </a:r>
            <a:r>
              <a:rPr lang="en-GB" sz="2000" dirty="0" smtClean="0">
                <a:latin typeface="Arial" panose="020B0604020202020204" pitchFamily="34" charset="0"/>
                <a:cs typeface="Arial" panose="020B0604020202020204" pitchFamily="34" charset="0"/>
              </a:rPr>
              <a:t>interferometric </a:t>
            </a:r>
            <a:r>
              <a:rPr lang="en-GB" sz="2000" dirty="0">
                <a:latin typeface="Arial" panose="020B0604020202020204" pitchFamily="34" charset="0"/>
                <a:cs typeface="Arial" panose="020B0604020202020204" pitchFamily="34" charset="0"/>
              </a:rPr>
              <a:t>control of piezo </a:t>
            </a:r>
            <a:r>
              <a:rPr lang="en-GB" sz="2000" dirty="0" smtClean="0">
                <a:latin typeface="Arial" panose="020B0604020202020204" pitchFamily="34" charset="0"/>
                <a:cs typeface="Arial" panose="020B0604020202020204" pitchFamily="34" charset="0"/>
              </a:rPr>
              <a:t>stages at </a:t>
            </a:r>
            <a:r>
              <a:rPr lang="en-GB" sz="2000" dirty="0">
                <a:latin typeface="Arial" panose="020B0604020202020204" pitchFamily="34" charset="0"/>
                <a:cs typeface="Arial" panose="020B0604020202020204" pitchFamily="34" charset="0"/>
              </a:rPr>
              <a:t>the Diamond Light </a:t>
            </a:r>
            <a:r>
              <a:rPr lang="en-GB" sz="2000" dirty="0" smtClean="0">
                <a:latin typeface="Arial" panose="020B0604020202020204" pitchFamily="34" charset="0"/>
                <a:cs typeface="Arial" panose="020B0604020202020204" pitchFamily="34" charset="0"/>
              </a:rPr>
              <a:t>Source”</a:t>
            </a:r>
          </a:p>
          <a:p>
            <a:r>
              <a:rPr lang="en-GB" sz="2000" dirty="0" smtClean="0">
                <a:latin typeface="Arial" panose="020B0604020202020204" pitchFamily="34" charset="0"/>
                <a:cs typeface="Arial" panose="020B0604020202020204" pitchFamily="34" charset="0"/>
              </a:rPr>
              <a:t>The motion team have tested the stacked </a:t>
            </a:r>
            <a:r>
              <a:rPr lang="en-GB" sz="2000" dirty="0" smtClean="0">
                <a:latin typeface="Arial" panose="020B0604020202020204" pitchFamily="34" charset="0"/>
                <a:cs typeface="Arial" panose="020B0604020202020204" pitchFamily="34" charset="0"/>
              </a:rPr>
              <a:t>Stepper </a:t>
            </a:r>
            <a:r>
              <a:rPr lang="en-GB" sz="2000" dirty="0" smtClean="0">
                <a:latin typeface="Arial" panose="020B0604020202020204" pitchFamily="34" charset="0"/>
                <a:cs typeface="Arial" panose="020B0604020202020204" pitchFamily="34" charset="0"/>
              </a:rPr>
              <a:t>+ Piezo stages on different controllers aiming for dynamic errors of much less than 10nm</a:t>
            </a:r>
          </a:p>
          <a:p>
            <a:r>
              <a:rPr lang="en-GB" sz="2000" dirty="0" smtClean="0">
                <a:latin typeface="Arial" panose="020B0604020202020204" pitchFamily="34" charset="0"/>
                <a:cs typeface="Arial" panose="020B0604020202020204" pitchFamily="34" charset="0"/>
              </a:rPr>
              <a:t>Despite best efforts struggled to get less than 20nm</a:t>
            </a:r>
          </a:p>
          <a:p>
            <a:r>
              <a:rPr lang="en-GB" sz="2000" dirty="0" smtClean="0">
                <a:latin typeface="Arial" panose="020B0604020202020204" pitchFamily="34" charset="0"/>
                <a:cs typeface="Arial" panose="020B0604020202020204" pitchFamily="34" charset="0"/>
              </a:rPr>
              <a:t>Significant redesign of interferometer mount and vibration isolation we are now seeing +/- 1.5nm on the piezo stage</a:t>
            </a:r>
          </a:p>
          <a:p>
            <a:r>
              <a:rPr lang="en-GB" sz="2000" dirty="0" smtClean="0">
                <a:latin typeface="Arial" panose="020B0604020202020204" pitchFamily="34" charset="0"/>
                <a:cs typeface="Arial" panose="020B0604020202020204" pitchFamily="34" charset="0"/>
              </a:rPr>
              <a:t>This with our standard phase 2 GeoBrick + </a:t>
            </a:r>
            <a:r>
              <a:rPr lang="en-GB" sz="2000" dirty="0" err="1" smtClean="0">
                <a:latin typeface="Arial" panose="020B0604020202020204" pitchFamily="34" charset="0"/>
                <a:cs typeface="Arial" panose="020B0604020202020204" pitchFamily="34" charset="0"/>
              </a:rPr>
              <a:t>BrickController</a:t>
            </a:r>
            <a:r>
              <a:rPr lang="en-GB" sz="2000" dirty="0" smtClean="0">
                <a:latin typeface="Arial" panose="020B0604020202020204" pitchFamily="34" charset="0"/>
                <a:cs typeface="Arial" panose="020B0604020202020204" pitchFamily="34" charset="0"/>
              </a:rPr>
              <a:t> platform</a:t>
            </a:r>
          </a:p>
          <a:p>
            <a:endParaRPr lang="en-GB" sz="20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421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a:spLocks noGrp="1"/>
          </p:cNvSpPr>
          <p:nvPr>
            <p:ph type="title"/>
          </p:nvPr>
        </p:nvSpPr>
        <p:spPr>
          <a:xfrm>
            <a:off x="64294" y="857251"/>
            <a:ext cx="9079706" cy="994172"/>
          </a:xfrm>
        </p:spPr>
        <p:txBody>
          <a:bodyPr/>
          <a:lstStyle/>
          <a:p>
            <a:r>
              <a:rPr lang="en-GB" dirty="0" smtClean="0"/>
              <a:t>Setup1: Stability with Servo On</a:t>
            </a:r>
            <a:endParaRPr lang="en-GB" dirty="0"/>
          </a:p>
        </p:txBody>
      </p:sp>
      <p:pic>
        <p:nvPicPr>
          <p:cNvPr id="4" name="Picture 3"/>
          <p:cNvPicPr>
            <a:picLocks noChangeAspect="1"/>
          </p:cNvPicPr>
          <p:nvPr/>
        </p:nvPicPr>
        <p:blipFill>
          <a:blip r:embed="rId2"/>
          <a:stretch>
            <a:fillRect/>
          </a:stretch>
        </p:blipFill>
        <p:spPr>
          <a:xfrm>
            <a:off x="19476" y="1708548"/>
            <a:ext cx="3418393" cy="1376209"/>
          </a:xfrm>
          <a:prstGeom prst="rect">
            <a:avLst/>
          </a:prstGeom>
        </p:spPr>
      </p:pic>
      <p:pic>
        <p:nvPicPr>
          <p:cNvPr id="5" name="Picture 4"/>
          <p:cNvPicPr>
            <a:picLocks noChangeAspect="1"/>
          </p:cNvPicPr>
          <p:nvPr/>
        </p:nvPicPr>
        <p:blipFill>
          <a:blip r:embed="rId3"/>
          <a:stretch>
            <a:fillRect/>
          </a:stretch>
        </p:blipFill>
        <p:spPr>
          <a:xfrm>
            <a:off x="19476" y="3084757"/>
            <a:ext cx="3418393" cy="1378316"/>
          </a:xfrm>
          <a:prstGeom prst="rect">
            <a:avLst/>
          </a:prstGeom>
        </p:spPr>
      </p:pic>
      <p:pic>
        <p:nvPicPr>
          <p:cNvPr id="6" name="Picture 5"/>
          <p:cNvPicPr>
            <a:picLocks noChangeAspect="1"/>
          </p:cNvPicPr>
          <p:nvPr/>
        </p:nvPicPr>
        <p:blipFill>
          <a:blip r:embed="rId4"/>
          <a:stretch>
            <a:fillRect/>
          </a:stretch>
        </p:blipFill>
        <p:spPr>
          <a:xfrm>
            <a:off x="16013" y="4460965"/>
            <a:ext cx="3418393" cy="1377058"/>
          </a:xfrm>
          <a:prstGeom prst="rect">
            <a:avLst/>
          </a:prstGeom>
        </p:spPr>
      </p:pic>
      <p:sp>
        <p:nvSpPr>
          <p:cNvPr id="7" name="TextBox 6"/>
          <p:cNvSpPr txBox="1"/>
          <p:nvPr/>
        </p:nvSpPr>
        <p:spPr>
          <a:xfrm>
            <a:off x="6899257" y="1708548"/>
            <a:ext cx="2196142" cy="1338828"/>
          </a:xfrm>
          <a:prstGeom prst="rect">
            <a:avLst/>
          </a:prstGeom>
          <a:noFill/>
        </p:spPr>
        <p:txBody>
          <a:bodyPr wrap="square" rtlCol="0">
            <a:spAutoFit/>
          </a:bodyPr>
          <a:lstStyle/>
          <a:p>
            <a:pPr defTabSz="685800"/>
            <a:r>
              <a:rPr lang="en-GB" sz="1350" dirty="0">
                <a:solidFill>
                  <a:prstClr val="black"/>
                </a:solidFill>
                <a:latin typeface="Calibri" panose="020F0502020204030204"/>
              </a:rPr>
              <a:t>Servo ON Positional Stability: </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X = 80  um</a:t>
            </a:r>
          </a:p>
          <a:p>
            <a:pPr defTabSz="685800"/>
            <a:r>
              <a:rPr lang="en-GB" sz="1350" dirty="0">
                <a:solidFill>
                  <a:prstClr val="black"/>
                </a:solidFill>
                <a:latin typeface="Calibri" panose="020F0502020204030204"/>
              </a:rPr>
              <a:t>Y = 100 um</a:t>
            </a:r>
          </a:p>
          <a:p>
            <a:pPr defTabSz="685800"/>
            <a:r>
              <a:rPr lang="en-GB" sz="1350" dirty="0">
                <a:solidFill>
                  <a:prstClr val="black"/>
                </a:solidFill>
                <a:latin typeface="Calibri" panose="020F0502020204030204"/>
              </a:rPr>
              <a:t>Z = 80 um</a:t>
            </a:r>
          </a:p>
        </p:txBody>
      </p:sp>
      <p:pic>
        <p:nvPicPr>
          <p:cNvPr id="8" name="Picture 7"/>
          <p:cNvPicPr>
            <a:picLocks noChangeAspect="1"/>
          </p:cNvPicPr>
          <p:nvPr/>
        </p:nvPicPr>
        <p:blipFill>
          <a:blip r:embed="rId5"/>
          <a:stretch>
            <a:fillRect/>
          </a:stretch>
        </p:blipFill>
        <p:spPr>
          <a:xfrm>
            <a:off x="3437869" y="1708548"/>
            <a:ext cx="3456329" cy="1376209"/>
          </a:xfrm>
          <a:prstGeom prst="rect">
            <a:avLst/>
          </a:prstGeom>
        </p:spPr>
      </p:pic>
      <p:pic>
        <p:nvPicPr>
          <p:cNvPr id="9" name="Picture 8"/>
          <p:cNvPicPr>
            <a:picLocks noChangeAspect="1"/>
          </p:cNvPicPr>
          <p:nvPr/>
        </p:nvPicPr>
        <p:blipFill>
          <a:blip r:embed="rId6"/>
          <a:stretch>
            <a:fillRect/>
          </a:stretch>
        </p:blipFill>
        <p:spPr>
          <a:xfrm>
            <a:off x="3434406" y="4460966"/>
            <a:ext cx="3459792" cy="1377588"/>
          </a:xfrm>
          <a:prstGeom prst="rect">
            <a:avLst/>
          </a:prstGeom>
        </p:spPr>
      </p:pic>
      <p:pic>
        <p:nvPicPr>
          <p:cNvPr id="10" name="Picture 9"/>
          <p:cNvPicPr>
            <a:picLocks noChangeAspect="1"/>
          </p:cNvPicPr>
          <p:nvPr/>
        </p:nvPicPr>
        <p:blipFill>
          <a:blip r:embed="rId7"/>
          <a:stretch>
            <a:fillRect/>
          </a:stretch>
        </p:blipFill>
        <p:spPr>
          <a:xfrm>
            <a:off x="3434406" y="3084756"/>
            <a:ext cx="3454995" cy="1375678"/>
          </a:xfrm>
          <a:prstGeom prst="rect">
            <a:avLst/>
          </a:prstGeom>
        </p:spPr>
      </p:pic>
      <p:sp>
        <p:nvSpPr>
          <p:cNvPr id="11" name="TextBox 10"/>
          <p:cNvSpPr txBox="1"/>
          <p:nvPr/>
        </p:nvSpPr>
        <p:spPr>
          <a:xfrm>
            <a:off x="6889401" y="2971565"/>
            <a:ext cx="2189767" cy="3208571"/>
          </a:xfrm>
          <a:prstGeom prst="rect">
            <a:avLst/>
          </a:prstGeom>
          <a:noFill/>
        </p:spPr>
        <p:txBody>
          <a:bodyPr wrap="square" rtlCol="0">
            <a:spAutoFit/>
          </a:bodyPr>
          <a:lstStyle/>
          <a:p>
            <a:pPr defTabSz="685800"/>
            <a:r>
              <a:rPr lang="en-GB" sz="1350" dirty="0">
                <a:solidFill>
                  <a:prstClr val="black"/>
                </a:solidFill>
                <a:latin typeface="Calibri" panose="020F0502020204030204"/>
              </a:rPr>
              <a:t>Similar amplitudes to the vibrations measured in XYZ . </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Ground cable not connected to setup at this point; electrical noise is also present in the measurement. </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Most significant vibration measured at 334 Hz with amplitude of 12um.  </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This is likely to be the closed loop frequency of the servo.</a:t>
            </a:r>
            <a:endParaRPr lang="en-GB" sz="1350" dirty="0">
              <a:solidFill>
                <a:prstClr val="black"/>
              </a:solidFill>
              <a:latin typeface="Calibri" panose="020F0502020204030204"/>
            </a:endParaRPr>
          </a:p>
        </p:txBody>
      </p:sp>
    </p:spTree>
    <p:extLst>
      <p:ext uri="{BB962C8B-B14F-4D97-AF65-F5344CB8AC3E}">
        <p14:creationId xmlns:p14="http://schemas.microsoft.com/office/powerpoint/2010/main" val="1897190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7886700" cy="994172"/>
          </a:xfrm>
        </p:spPr>
        <p:txBody>
          <a:bodyPr/>
          <a:lstStyle/>
          <a:p>
            <a:r>
              <a:rPr lang="en-GB" dirty="0" smtClean="0"/>
              <a:t>Setup 1: Repeatability of XYZ position</a:t>
            </a:r>
            <a:endParaRPr lang="en-GB" dirty="0"/>
          </a:p>
        </p:txBody>
      </p:sp>
      <p:sp>
        <p:nvSpPr>
          <p:cNvPr id="5" name="TextBox 4"/>
          <p:cNvSpPr txBox="1"/>
          <p:nvPr/>
        </p:nvSpPr>
        <p:spPr>
          <a:xfrm>
            <a:off x="128588" y="4685006"/>
            <a:ext cx="6572250" cy="1131079"/>
          </a:xfrm>
          <a:prstGeom prst="rect">
            <a:avLst/>
          </a:prstGeom>
          <a:noFill/>
        </p:spPr>
        <p:txBody>
          <a:bodyPr wrap="square" rtlCol="0">
            <a:spAutoFit/>
          </a:bodyPr>
          <a:lstStyle/>
          <a:p>
            <a:pPr defTabSz="685800"/>
            <a:r>
              <a:rPr lang="en-GB" sz="1350" dirty="0">
                <a:solidFill>
                  <a:prstClr val="black"/>
                </a:solidFill>
                <a:latin typeface="Calibri" panose="020F0502020204030204"/>
              </a:rPr>
              <a:t>Data recorded at sample frequency of 50Hz</a:t>
            </a:r>
          </a:p>
          <a:p>
            <a:pPr defTabSz="685800"/>
            <a:r>
              <a:rPr lang="en-GB" sz="1350" dirty="0">
                <a:solidFill>
                  <a:prstClr val="black"/>
                </a:solidFill>
                <a:latin typeface="Calibri" panose="020F0502020204030204"/>
              </a:rPr>
              <a:t>Robot was programmed to approach capacitive sensors from home position (3m away) </a:t>
            </a:r>
          </a:p>
          <a:p>
            <a:pPr defTabSz="685800"/>
            <a:r>
              <a:rPr lang="en-GB" sz="1350" dirty="0">
                <a:solidFill>
                  <a:prstClr val="black"/>
                </a:solidFill>
                <a:latin typeface="Calibri" panose="020F0502020204030204"/>
              </a:rPr>
              <a:t>Servo was turned off once within position</a:t>
            </a:r>
          </a:p>
          <a:p>
            <a:pPr defTabSz="685800"/>
            <a:r>
              <a:rPr lang="en-GB" sz="1350" dirty="0">
                <a:solidFill>
                  <a:prstClr val="black"/>
                </a:solidFill>
                <a:latin typeface="Calibri" panose="020F0502020204030204"/>
              </a:rPr>
              <a:t>5 second settle time at measurement location </a:t>
            </a:r>
          </a:p>
          <a:p>
            <a:pPr defTabSz="685800"/>
            <a:r>
              <a:rPr lang="en-GB" sz="1350" dirty="0">
                <a:solidFill>
                  <a:prstClr val="black"/>
                </a:solidFill>
                <a:latin typeface="Calibri" panose="020F0502020204030204"/>
              </a:rPr>
              <a:t>10 cyclic movements</a:t>
            </a:r>
            <a:endParaRPr lang="en-GB" sz="1350" dirty="0">
              <a:solidFill>
                <a:prstClr val="black"/>
              </a:solidFill>
              <a:latin typeface="Calibri" panose="020F0502020204030204"/>
            </a:endParaRPr>
          </a:p>
        </p:txBody>
      </p:sp>
      <p:sp>
        <p:nvSpPr>
          <p:cNvPr id="6" name="TextBox 5"/>
          <p:cNvSpPr txBox="1"/>
          <p:nvPr/>
        </p:nvSpPr>
        <p:spPr>
          <a:xfrm>
            <a:off x="6700837" y="4535345"/>
            <a:ext cx="1900238" cy="1338828"/>
          </a:xfrm>
          <a:prstGeom prst="rect">
            <a:avLst/>
          </a:prstGeom>
          <a:noFill/>
        </p:spPr>
        <p:txBody>
          <a:bodyPr wrap="square" rtlCol="0">
            <a:spAutoFit/>
          </a:bodyPr>
          <a:lstStyle/>
          <a:p>
            <a:pPr defTabSz="685800"/>
            <a:r>
              <a:rPr lang="en-GB" sz="1350" dirty="0">
                <a:solidFill>
                  <a:prstClr val="black"/>
                </a:solidFill>
                <a:latin typeface="Calibri" panose="020F0502020204030204"/>
              </a:rPr>
              <a:t>Repeatability measured: </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X = 20 um</a:t>
            </a:r>
          </a:p>
          <a:p>
            <a:pPr defTabSz="685800"/>
            <a:r>
              <a:rPr lang="en-GB" sz="1350" dirty="0">
                <a:solidFill>
                  <a:prstClr val="black"/>
                </a:solidFill>
                <a:latin typeface="Calibri" panose="020F0502020204030204"/>
              </a:rPr>
              <a:t>Y = 30 um</a:t>
            </a:r>
          </a:p>
          <a:p>
            <a:pPr defTabSz="685800"/>
            <a:r>
              <a:rPr lang="en-GB" sz="1350" dirty="0">
                <a:solidFill>
                  <a:prstClr val="black"/>
                </a:solidFill>
                <a:latin typeface="Calibri" panose="020F0502020204030204"/>
              </a:rPr>
              <a:t>Z = 20 um</a:t>
            </a:r>
          </a:p>
          <a:p>
            <a:pPr defTabSz="685800"/>
            <a:endParaRPr lang="en-GB" sz="1350" dirty="0">
              <a:solidFill>
                <a:prstClr val="black"/>
              </a:solidFill>
              <a:latin typeface="Calibri" panose="020F0502020204030204"/>
            </a:endParaRPr>
          </a:p>
        </p:txBody>
      </p:sp>
      <p:grpSp>
        <p:nvGrpSpPr>
          <p:cNvPr id="17" name="Group 16"/>
          <p:cNvGrpSpPr/>
          <p:nvPr/>
        </p:nvGrpSpPr>
        <p:grpSpPr>
          <a:xfrm>
            <a:off x="522173" y="1708548"/>
            <a:ext cx="7886700" cy="2849880"/>
            <a:chOff x="696231" y="1135063"/>
            <a:chExt cx="10515600" cy="3799840"/>
          </a:xfrm>
        </p:grpSpPr>
        <p:pic>
          <p:nvPicPr>
            <p:cNvPr id="3" name="Picture 2"/>
            <p:cNvPicPr>
              <a:picLocks noChangeAspect="1"/>
            </p:cNvPicPr>
            <p:nvPr/>
          </p:nvPicPr>
          <p:blipFill>
            <a:blip r:embed="rId2"/>
            <a:stretch>
              <a:fillRect/>
            </a:stretch>
          </p:blipFill>
          <p:spPr>
            <a:xfrm>
              <a:off x="980169" y="1135063"/>
              <a:ext cx="10231662" cy="3769063"/>
            </a:xfrm>
            <a:prstGeom prst="rect">
              <a:avLst/>
            </a:prstGeom>
          </p:spPr>
        </p:pic>
        <p:sp>
          <p:nvSpPr>
            <p:cNvPr id="7" name="Rectangle 6"/>
            <p:cNvSpPr/>
            <p:nvPr/>
          </p:nvSpPr>
          <p:spPr>
            <a:xfrm>
              <a:off x="1962150" y="2105194"/>
              <a:ext cx="628650" cy="18288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8" name="TextBox 7"/>
            <p:cNvSpPr txBox="1"/>
            <p:nvPr/>
          </p:nvSpPr>
          <p:spPr>
            <a:xfrm>
              <a:off x="696231" y="4257795"/>
              <a:ext cx="1265919" cy="677108"/>
            </a:xfrm>
            <a:prstGeom prst="rect">
              <a:avLst/>
            </a:prstGeom>
            <a:solidFill>
              <a:schemeClr val="bg1"/>
            </a:solidFill>
          </p:spPr>
          <p:txBody>
            <a:bodyPr wrap="square" rtlCol="0">
              <a:spAutoFit/>
            </a:bodyPr>
            <a:lstStyle/>
            <a:p>
              <a:pPr defTabSz="685800"/>
              <a:r>
                <a:rPr lang="en-GB" sz="1350" dirty="0">
                  <a:solidFill>
                    <a:prstClr val="black"/>
                  </a:solidFill>
                  <a:latin typeface="Calibri" panose="020F0502020204030204"/>
                </a:rPr>
                <a:t>Target in position</a:t>
              </a:r>
              <a:endParaRPr lang="en-GB" sz="1350" dirty="0">
                <a:solidFill>
                  <a:prstClr val="black"/>
                </a:solidFill>
                <a:latin typeface="Calibri" panose="020F0502020204030204"/>
              </a:endParaRPr>
            </a:p>
          </p:txBody>
        </p:sp>
        <p:cxnSp>
          <p:nvCxnSpPr>
            <p:cNvPr id="10" name="Straight Connector 9"/>
            <p:cNvCxnSpPr/>
            <p:nvPr/>
          </p:nvCxnSpPr>
          <p:spPr>
            <a:xfrm flipV="1">
              <a:off x="1657350" y="3933998"/>
              <a:ext cx="304800" cy="4856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3058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085" y="1963763"/>
            <a:ext cx="6508709" cy="3962875"/>
          </a:xfrm>
          <a:prstGeom prst="rect">
            <a:avLst/>
          </a:prstGeom>
        </p:spPr>
      </p:pic>
      <p:sp>
        <p:nvSpPr>
          <p:cNvPr id="3" name="Title 1"/>
          <p:cNvSpPr txBox="1">
            <a:spLocks/>
          </p:cNvSpPr>
          <p:nvPr/>
        </p:nvSpPr>
        <p:spPr>
          <a:xfrm>
            <a:off x="0" y="857251"/>
            <a:ext cx="8695427" cy="642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3300" dirty="0">
                <a:solidFill>
                  <a:prstClr val="black"/>
                </a:solidFill>
                <a:latin typeface="Calibri Light" panose="020F0302020204030204"/>
              </a:rPr>
              <a:t>Setup 1: Robot Disturbed in X direction Servo OFF</a:t>
            </a:r>
            <a:endParaRPr lang="en-GB" sz="3300" dirty="0">
              <a:solidFill>
                <a:prstClr val="black"/>
              </a:solidFill>
              <a:latin typeface="Calibri Light" panose="020F0302020204030204"/>
            </a:endParaRPr>
          </a:p>
        </p:txBody>
      </p:sp>
      <p:sp>
        <p:nvSpPr>
          <p:cNvPr id="4" name="TextBox 3"/>
          <p:cNvSpPr txBox="1"/>
          <p:nvPr/>
        </p:nvSpPr>
        <p:spPr>
          <a:xfrm>
            <a:off x="0" y="1500188"/>
            <a:ext cx="9144000" cy="300082"/>
          </a:xfrm>
          <a:prstGeom prst="rect">
            <a:avLst/>
          </a:prstGeom>
          <a:noFill/>
        </p:spPr>
        <p:txBody>
          <a:bodyPr wrap="square" rtlCol="0">
            <a:spAutoFit/>
          </a:bodyPr>
          <a:lstStyle/>
          <a:p>
            <a:pPr defTabSz="685800"/>
            <a:r>
              <a:rPr lang="en-GB" sz="1350" dirty="0">
                <a:solidFill>
                  <a:prstClr val="black"/>
                </a:solidFill>
                <a:latin typeface="Calibri" panose="020F0502020204030204"/>
              </a:rPr>
              <a:t>Positon in XYZ recorded at a rate of 1Khz Hammer was used to strike the payload connected to the robotic arm in the X direction. </a:t>
            </a:r>
            <a:endParaRPr lang="en-GB" sz="1350" dirty="0">
              <a:solidFill>
                <a:prstClr val="black"/>
              </a:solidFill>
              <a:latin typeface="Calibri" panose="020F0502020204030204"/>
            </a:endParaRPr>
          </a:p>
        </p:txBody>
      </p:sp>
      <p:sp>
        <p:nvSpPr>
          <p:cNvPr id="5" name="TextBox 4"/>
          <p:cNvSpPr txBox="1"/>
          <p:nvPr/>
        </p:nvSpPr>
        <p:spPr>
          <a:xfrm>
            <a:off x="6708531" y="2508884"/>
            <a:ext cx="2329961" cy="3000821"/>
          </a:xfrm>
          <a:prstGeom prst="rect">
            <a:avLst/>
          </a:prstGeom>
          <a:noFill/>
        </p:spPr>
        <p:txBody>
          <a:bodyPr wrap="square" rtlCol="0">
            <a:spAutoFit/>
          </a:bodyPr>
          <a:lstStyle/>
          <a:p>
            <a:pPr defTabSz="685800"/>
            <a:r>
              <a:rPr lang="en-GB" sz="1350" dirty="0">
                <a:solidFill>
                  <a:prstClr val="black"/>
                </a:solidFill>
                <a:latin typeface="Calibri" panose="020F0502020204030204"/>
              </a:rPr>
              <a:t>After impact the robot stabilises within 4 seconds.</a:t>
            </a: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Resonant frequencies identified at 4, 6 and 19 Hz.</a:t>
            </a: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Most significant disturbance measured in the X direction as expected. </a:t>
            </a:r>
            <a:endParaRPr lang="en-GB" sz="1350" dirty="0">
              <a:solidFill>
                <a:prstClr val="black"/>
              </a:solidFill>
              <a:latin typeface="Calibri" panose="020F0502020204030204"/>
            </a:endParaRPr>
          </a:p>
        </p:txBody>
      </p:sp>
    </p:spTree>
    <p:extLst>
      <p:ext uri="{BB962C8B-B14F-4D97-AF65-F5344CB8AC3E}">
        <p14:creationId xmlns:p14="http://schemas.microsoft.com/office/powerpoint/2010/main" val="2190228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8729" y="1500189"/>
            <a:ext cx="6935121" cy="4134157"/>
          </a:xfrm>
          <a:prstGeom prst="rect">
            <a:avLst/>
          </a:prstGeom>
        </p:spPr>
      </p:pic>
      <p:sp>
        <p:nvSpPr>
          <p:cNvPr id="3" name="Title 1"/>
          <p:cNvSpPr txBox="1">
            <a:spLocks/>
          </p:cNvSpPr>
          <p:nvPr/>
        </p:nvSpPr>
        <p:spPr>
          <a:xfrm>
            <a:off x="0" y="857251"/>
            <a:ext cx="8695427" cy="642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3300" dirty="0">
                <a:solidFill>
                  <a:prstClr val="black"/>
                </a:solidFill>
                <a:latin typeface="Calibri Light" panose="020F0302020204030204"/>
              </a:rPr>
              <a:t>Setup 1: Robot Disturbed in </a:t>
            </a:r>
            <a:r>
              <a:rPr lang="en-GB" sz="3300" dirty="0">
                <a:solidFill>
                  <a:prstClr val="black"/>
                </a:solidFill>
                <a:latin typeface="Calibri Light" panose="020F0302020204030204"/>
              </a:rPr>
              <a:t>Y</a:t>
            </a:r>
            <a:r>
              <a:rPr lang="en-GB" sz="3300" dirty="0">
                <a:solidFill>
                  <a:prstClr val="black"/>
                </a:solidFill>
                <a:latin typeface="Calibri Light" panose="020F0302020204030204"/>
              </a:rPr>
              <a:t> direction Servo OFF</a:t>
            </a:r>
            <a:endParaRPr lang="en-GB" sz="3300" dirty="0">
              <a:solidFill>
                <a:prstClr val="black"/>
              </a:solidFill>
              <a:latin typeface="Calibri Light" panose="020F0302020204030204"/>
            </a:endParaRPr>
          </a:p>
        </p:txBody>
      </p:sp>
    </p:spTree>
    <p:extLst>
      <p:ext uri="{BB962C8B-B14F-4D97-AF65-F5344CB8AC3E}">
        <p14:creationId xmlns:p14="http://schemas.microsoft.com/office/powerpoint/2010/main" val="1275167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0" y="857251"/>
            <a:ext cx="3555507" cy="765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3300" dirty="0">
                <a:solidFill>
                  <a:prstClr val="black"/>
                </a:solidFill>
                <a:latin typeface="Calibri Light" panose="020F0302020204030204"/>
              </a:rPr>
              <a:t>Instrument Setup 2</a:t>
            </a:r>
            <a:endParaRPr lang="en-GB" sz="3300" dirty="0">
              <a:solidFill>
                <a:prstClr val="black"/>
              </a:solidFill>
              <a:latin typeface="Calibri Light" panose="020F0302020204030204"/>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160" y="2383709"/>
            <a:ext cx="3834580" cy="2875935"/>
          </a:xfrm>
          <a:prstGeom prst="rect">
            <a:avLst/>
          </a:prstGeom>
        </p:spPr>
      </p:pic>
      <p:sp>
        <p:nvSpPr>
          <p:cNvPr id="6" name="TextBox 5"/>
          <p:cNvSpPr txBox="1"/>
          <p:nvPr/>
        </p:nvSpPr>
        <p:spPr>
          <a:xfrm>
            <a:off x="5084160" y="1559747"/>
            <a:ext cx="3371850" cy="507831"/>
          </a:xfrm>
          <a:prstGeom prst="rect">
            <a:avLst/>
          </a:prstGeom>
          <a:noFill/>
        </p:spPr>
        <p:txBody>
          <a:bodyPr wrap="square" rtlCol="0">
            <a:spAutoFit/>
          </a:bodyPr>
          <a:lstStyle/>
          <a:p>
            <a:pPr defTabSz="685800"/>
            <a:r>
              <a:rPr lang="en-GB" sz="1350" dirty="0">
                <a:solidFill>
                  <a:prstClr val="black"/>
                </a:solidFill>
                <a:latin typeface="Calibri" panose="020F0502020204030204"/>
              </a:rPr>
              <a:t>Capacitive sensors setup was moved 1.5m closer to the robot.</a:t>
            </a:r>
            <a:endParaRPr lang="en-GB" sz="1350" dirty="0">
              <a:solidFill>
                <a:prstClr val="black"/>
              </a:solidFill>
              <a:latin typeface="Calibri" panose="020F0502020204030204"/>
            </a:endParaRPr>
          </a:p>
        </p:txBody>
      </p:sp>
      <p:grpSp>
        <p:nvGrpSpPr>
          <p:cNvPr id="20" name="Group 19"/>
          <p:cNvGrpSpPr/>
          <p:nvPr/>
        </p:nvGrpSpPr>
        <p:grpSpPr>
          <a:xfrm>
            <a:off x="140183" y="2044495"/>
            <a:ext cx="4678939" cy="3532287"/>
            <a:chOff x="186910" y="1582994"/>
            <a:chExt cx="6238585" cy="470971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10" y="1582994"/>
              <a:ext cx="6238584" cy="4678938"/>
            </a:xfrm>
            <a:prstGeom prst="rect">
              <a:avLst/>
            </a:prstGeom>
          </p:spPr>
        </p:pic>
        <p:cxnSp>
          <p:nvCxnSpPr>
            <p:cNvPr id="7" name="Straight Arrow Connector 6"/>
            <p:cNvCxnSpPr/>
            <p:nvPr/>
          </p:nvCxnSpPr>
          <p:spPr>
            <a:xfrm flipH="1">
              <a:off x="2423886" y="5031972"/>
              <a:ext cx="2950059" cy="1049514"/>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69069" y="5892600"/>
              <a:ext cx="501271" cy="400109"/>
            </a:xfrm>
            <a:prstGeom prst="rect">
              <a:avLst/>
            </a:prstGeom>
            <a:solidFill>
              <a:schemeClr val="bg1"/>
            </a:solidFill>
          </p:spPr>
          <p:txBody>
            <a:bodyPr wrap="square" rtlCol="0">
              <a:spAutoFit/>
            </a:bodyPr>
            <a:lstStyle/>
            <a:p>
              <a:pPr defTabSz="685800"/>
              <a:r>
                <a:rPr lang="en-GB" sz="1350" dirty="0">
                  <a:solidFill>
                    <a:prstClr val="black"/>
                  </a:solidFill>
                  <a:latin typeface="Calibri" panose="020F0502020204030204"/>
                </a:rPr>
                <a:t>+Z</a:t>
              </a:r>
              <a:endParaRPr lang="en-GB" sz="1350" dirty="0">
                <a:solidFill>
                  <a:prstClr val="black"/>
                </a:solidFill>
                <a:latin typeface="Calibri" panose="020F0502020204030204"/>
              </a:endParaRPr>
            </a:p>
          </p:txBody>
        </p:sp>
        <p:cxnSp>
          <p:nvCxnSpPr>
            <p:cNvPr id="9" name="Straight Arrow Connector 8"/>
            <p:cNvCxnSpPr/>
            <p:nvPr/>
          </p:nvCxnSpPr>
          <p:spPr>
            <a:xfrm flipV="1">
              <a:off x="5373944" y="2644880"/>
              <a:ext cx="39545" cy="238709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04912" y="2246053"/>
              <a:ext cx="459840" cy="677108"/>
            </a:xfrm>
            <a:prstGeom prst="rect">
              <a:avLst/>
            </a:prstGeom>
            <a:solidFill>
              <a:schemeClr val="bg1"/>
            </a:solidFill>
          </p:spPr>
          <p:txBody>
            <a:bodyPr wrap="square" rtlCol="0">
              <a:spAutoFit/>
            </a:bodyPr>
            <a:lstStyle/>
            <a:p>
              <a:pPr defTabSz="685800"/>
              <a:r>
                <a:rPr lang="en-GB" sz="1350" dirty="0">
                  <a:solidFill>
                    <a:prstClr val="black"/>
                  </a:solidFill>
                  <a:latin typeface="Calibri" panose="020F0502020204030204"/>
                </a:rPr>
                <a:t>+Y</a:t>
              </a:r>
              <a:endParaRPr lang="en-GB" sz="1350" dirty="0">
                <a:solidFill>
                  <a:prstClr val="black"/>
                </a:solidFill>
                <a:latin typeface="Calibri" panose="020F0502020204030204"/>
              </a:endParaRPr>
            </a:p>
          </p:txBody>
        </p:sp>
        <p:sp>
          <p:nvSpPr>
            <p:cNvPr id="11" name="TextBox 10"/>
            <p:cNvSpPr txBox="1"/>
            <p:nvPr/>
          </p:nvSpPr>
          <p:spPr>
            <a:xfrm>
              <a:off x="5921208" y="5175613"/>
              <a:ext cx="504287" cy="400109"/>
            </a:xfrm>
            <a:prstGeom prst="rect">
              <a:avLst/>
            </a:prstGeom>
            <a:solidFill>
              <a:schemeClr val="bg1"/>
            </a:solidFill>
          </p:spPr>
          <p:txBody>
            <a:bodyPr wrap="square" rtlCol="0">
              <a:spAutoFit/>
            </a:bodyPr>
            <a:lstStyle/>
            <a:p>
              <a:pPr defTabSz="685800"/>
              <a:r>
                <a:rPr lang="en-GB" sz="1350" dirty="0">
                  <a:solidFill>
                    <a:prstClr val="black"/>
                  </a:solidFill>
                  <a:latin typeface="Calibri" panose="020F0502020204030204"/>
                </a:rPr>
                <a:t>+X</a:t>
              </a:r>
              <a:endParaRPr lang="en-GB" sz="1350" dirty="0">
                <a:solidFill>
                  <a:prstClr val="black"/>
                </a:solidFill>
                <a:latin typeface="Calibri" panose="020F0502020204030204"/>
              </a:endParaRPr>
            </a:p>
          </p:txBody>
        </p:sp>
        <p:cxnSp>
          <p:nvCxnSpPr>
            <p:cNvPr id="17" name="Straight Arrow Connector 16"/>
            <p:cNvCxnSpPr/>
            <p:nvPr/>
          </p:nvCxnSpPr>
          <p:spPr>
            <a:xfrm>
              <a:off x="5334833" y="5031972"/>
              <a:ext cx="586996" cy="287283"/>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5361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8924925" cy="994172"/>
          </a:xfrm>
        </p:spPr>
        <p:txBody>
          <a:bodyPr/>
          <a:lstStyle/>
          <a:p>
            <a:r>
              <a:rPr lang="en-GB" dirty="0" smtClean="0"/>
              <a:t>Setup 2: Stability with Servo OFF</a:t>
            </a:r>
            <a:endParaRPr lang="en-GB" dirty="0"/>
          </a:p>
        </p:txBody>
      </p:sp>
      <p:sp>
        <p:nvSpPr>
          <p:cNvPr id="4" name="TextBox 3"/>
          <p:cNvSpPr txBox="1"/>
          <p:nvPr/>
        </p:nvSpPr>
        <p:spPr>
          <a:xfrm>
            <a:off x="0" y="4665956"/>
            <a:ext cx="9144000" cy="1338828"/>
          </a:xfrm>
          <a:prstGeom prst="rect">
            <a:avLst/>
          </a:prstGeom>
          <a:noFill/>
        </p:spPr>
        <p:txBody>
          <a:bodyPr wrap="square" rtlCol="0">
            <a:spAutoFit/>
          </a:bodyPr>
          <a:lstStyle/>
          <a:p>
            <a:pPr defTabSz="685800"/>
            <a:r>
              <a:rPr lang="en-GB" sz="1350" dirty="0">
                <a:solidFill>
                  <a:prstClr val="black"/>
                </a:solidFill>
                <a:latin typeface="Calibri" panose="020F0502020204030204"/>
              </a:rPr>
              <a:t>Recorded position with capacitive sensors at 1KhZ over 30 seconds. Nearby disturbances at the Yaksawa sites should be taken into account. In comparison to Setup 1 (with the robot arm outstretched) the typical positional stability with Servo Off closer to the robot is improved by approximately factor 2. </a:t>
            </a:r>
          </a:p>
          <a:p>
            <a:pPr defTabSz="685800"/>
            <a:r>
              <a:rPr lang="en-GB" sz="1350" dirty="0">
                <a:solidFill>
                  <a:prstClr val="black"/>
                </a:solidFill>
                <a:latin typeface="Calibri" panose="020F0502020204030204"/>
              </a:rPr>
              <a:t>X = 2.5 um (Horizontal)</a:t>
            </a:r>
          </a:p>
          <a:p>
            <a:pPr defTabSz="685800"/>
            <a:r>
              <a:rPr lang="en-GB" sz="1350" dirty="0">
                <a:solidFill>
                  <a:prstClr val="black"/>
                </a:solidFill>
                <a:latin typeface="Calibri" panose="020F0502020204030204"/>
              </a:rPr>
              <a:t>Y =  4 um (Vertical)</a:t>
            </a:r>
          </a:p>
          <a:p>
            <a:pPr defTabSz="685800"/>
            <a:r>
              <a:rPr lang="en-GB" sz="1350" dirty="0">
                <a:solidFill>
                  <a:prstClr val="black"/>
                </a:solidFill>
                <a:latin typeface="Calibri" panose="020F0502020204030204"/>
              </a:rPr>
              <a:t>Z = 2 um (Horizontal)</a:t>
            </a:r>
            <a:endParaRPr lang="en-GB" sz="1350" dirty="0">
              <a:solidFill>
                <a:prstClr val="black"/>
              </a:solidFill>
              <a:latin typeface="Calibri" panose="020F0502020204030204"/>
            </a:endParaRPr>
          </a:p>
        </p:txBody>
      </p:sp>
      <p:pic>
        <p:nvPicPr>
          <p:cNvPr id="5" name="Picture 4"/>
          <p:cNvPicPr>
            <a:picLocks noChangeAspect="1"/>
          </p:cNvPicPr>
          <p:nvPr/>
        </p:nvPicPr>
        <p:blipFill>
          <a:blip r:embed="rId2"/>
          <a:stretch>
            <a:fillRect/>
          </a:stretch>
        </p:blipFill>
        <p:spPr>
          <a:xfrm>
            <a:off x="758822" y="1675608"/>
            <a:ext cx="7407282" cy="2990348"/>
          </a:xfrm>
          <a:prstGeom prst="rect">
            <a:avLst/>
          </a:prstGeom>
        </p:spPr>
      </p:pic>
    </p:spTree>
    <p:extLst>
      <p:ext uri="{BB962C8B-B14F-4D97-AF65-F5344CB8AC3E}">
        <p14:creationId xmlns:p14="http://schemas.microsoft.com/office/powerpoint/2010/main" val="294038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0" y="857251"/>
            <a:ext cx="8924925"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3300" dirty="0">
                <a:solidFill>
                  <a:prstClr val="black"/>
                </a:solidFill>
                <a:latin typeface="Calibri Light" panose="020F0302020204030204"/>
              </a:rPr>
              <a:t>Setup 2: Stability with Servo ON</a:t>
            </a:r>
            <a:endParaRPr lang="en-GB" sz="3300" dirty="0">
              <a:solidFill>
                <a:prstClr val="black"/>
              </a:solidFill>
              <a:latin typeface="Calibri Light" panose="020F0302020204030204"/>
            </a:endParaRPr>
          </a:p>
        </p:txBody>
      </p:sp>
      <p:grpSp>
        <p:nvGrpSpPr>
          <p:cNvPr id="10" name="Group 9"/>
          <p:cNvGrpSpPr/>
          <p:nvPr/>
        </p:nvGrpSpPr>
        <p:grpSpPr>
          <a:xfrm>
            <a:off x="1680795" y="1487290"/>
            <a:ext cx="7428036" cy="4416746"/>
            <a:chOff x="212409" y="902035"/>
            <a:chExt cx="9904048" cy="5888995"/>
          </a:xfrm>
        </p:grpSpPr>
        <p:pic>
          <p:nvPicPr>
            <p:cNvPr id="3" name="Picture 2"/>
            <p:cNvPicPr>
              <a:picLocks noChangeAspect="1"/>
            </p:cNvPicPr>
            <p:nvPr/>
          </p:nvPicPr>
          <p:blipFill>
            <a:blip r:embed="rId2"/>
            <a:stretch>
              <a:fillRect/>
            </a:stretch>
          </p:blipFill>
          <p:spPr>
            <a:xfrm>
              <a:off x="212409" y="902035"/>
              <a:ext cx="4946160" cy="1930065"/>
            </a:xfrm>
            <a:prstGeom prst="rect">
              <a:avLst/>
            </a:prstGeom>
          </p:spPr>
        </p:pic>
        <p:pic>
          <p:nvPicPr>
            <p:cNvPr id="4" name="Picture 3"/>
            <p:cNvPicPr>
              <a:picLocks noChangeAspect="1"/>
            </p:cNvPicPr>
            <p:nvPr/>
          </p:nvPicPr>
          <p:blipFill>
            <a:blip r:embed="rId3"/>
            <a:stretch>
              <a:fillRect/>
            </a:stretch>
          </p:blipFill>
          <p:spPr>
            <a:xfrm>
              <a:off x="212409" y="2876967"/>
              <a:ext cx="4946160" cy="1925965"/>
            </a:xfrm>
            <a:prstGeom prst="rect">
              <a:avLst/>
            </a:prstGeom>
          </p:spPr>
        </p:pic>
        <p:pic>
          <p:nvPicPr>
            <p:cNvPr id="5" name="Picture 4"/>
            <p:cNvPicPr>
              <a:picLocks noChangeAspect="1"/>
            </p:cNvPicPr>
            <p:nvPr/>
          </p:nvPicPr>
          <p:blipFill>
            <a:blip r:embed="rId4"/>
            <a:stretch>
              <a:fillRect/>
            </a:stretch>
          </p:blipFill>
          <p:spPr>
            <a:xfrm>
              <a:off x="212410" y="4860499"/>
              <a:ext cx="4946160" cy="1927113"/>
            </a:xfrm>
            <a:prstGeom prst="rect">
              <a:avLst/>
            </a:prstGeom>
          </p:spPr>
        </p:pic>
        <p:pic>
          <p:nvPicPr>
            <p:cNvPr id="6" name="Picture 5"/>
            <p:cNvPicPr>
              <a:picLocks noChangeAspect="1"/>
            </p:cNvPicPr>
            <p:nvPr/>
          </p:nvPicPr>
          <p:blipFill>
            <a:blip r:embed="rId5"/>
            <a:stretch>
              <a:fillRect/>
            </a:stretch>
          </p:blipFill>
          <p:spPr>
            <a:xfrm>
              <a:off x="5158569" y="902035"/>
              <a:ext cx="4957888" cy="1930531"/>
            </a:xfrm>
            <a:prstGeom prst="rect">
              <a:avLst/>
            </a:prstGeom>
          </p:spPr>
        </p:pic>
        <p:pic>
          <p:nvPicPr>
            <p:cNvPr id="8" name="Picture 7"/>
            <p:cNvPicPr>
              <a:picLocks noChangeAspect="1"/>
            </p:cNvPicPr>
            <p:nvPr/>
          </p:nvPicPr>
          <p:blipFill>
            <a:blip r:embed="rId6"/>
            <a:stretch>
              <a:fillRect/>
            </a:stretch>
          </p:blipFill>
          <p:spPr>
            <a:xfrm>
              <a:off x="5158569" y="2876967"/>
              <a:ext cx="4957888" cy="1930531"/>
            </a:xfrm>
            <a:prstGeom prst="rect">
              <a:avLst/>
            </a:prstGeom>
          </p:spPr>
        </p:pic>
        <p:pic>
          <p:nvPicPr>
            <p:cNvPr id="9" name="Picture 8"/>
            <p:cNvPicPr>
              <a:picLocks noChangeAspect="1"/>
            </p:cNvPicPr>
            <p:nvPr/>
          </p:nvPicPr>
          <p:blipFill>
            <a:blip r:embed="rId7"/>
            <a:stretch>
              <a:fillRect/>
            </a:stretch>
          </p:blipFill>
          <p:spPr>
            <a:xfrm>
              <a:off x="5158569" y="4860499"/>
              <a:ext cx="4957888" cy="1930531"/>
            </a:xfrm>
            <a:prstGeom prst="rect">
              <a:avLst/>
            </a:prstGeom>
          </p:spPr>
        </p:pic>
      </p:grpSp>
      <p:sp>
        <p:nvSpPr>
          <p:cNvPr id="11" name="TextBox 10"/>
          <p:cNvSpPr txBox="1"/>
          <p:nvPr/>
        </p:nvSpPr>
        <p:spPr>
          <a:xfrm>
            <a:off x="62279" y="1615281"/>
            <a:ext cx="1591408" cy="4455066"/>
          </a:xfrm>
          <a:prstGeom prst="rect">
            <a:avLst/>
          </a:prstGeom>
          <a:noFill/>
        </p:spPr>
        <p:txBody>
          <a:bodyPr wrap="square" rtlCol="0">
            <a:spAutoFit/>
          </a:bodyPr>
          <a:lstStyle/>
          <a:p>
            <a:pPr defTabSz="685800"/>
            <a:r>
              <a:rPr lang="en-GB" sz="1350" dirty="0">
                <a:solidFill>
                  <a:prstClr val="black"/>
                </a:solidFill>
                <a:latin typeface="Calibri" panose="020F0502020204030204"/>
              </a:rPr>
              <a:t>Servo ON Positional Stability in XYZ = 80um. </a:t>
            </a: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Similar performance as measured in Setup 1.</a:t>
            </a: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Most significant vibration with Servo ON is 333 Hz with amplitude </a:t>
            </a:r>
            <a:r>
              <a:rPr lang="en-GB" sz="1350" dirty="0">
                <a:solidFill>
                  <a:prstClr val="black"/>
                </a:solidFill>
                <a:latin typeface="Calibri" panose="020F0502020204030204" pitchFamily="34" charset="0"/>
                <a:cs typeface="Calibri" panose="020F0502020204030204" pitchFamily="34" charset="0"/>
              </a:rPr>
              <a:t>± 10um. </a:t>
            </a:r>
          </a:p>
          <a:p>
            <a:pPr defTabSz="685800"/>
            <a:endParaRPr lang="en-GB" sz="1350" dirty="0">
              <a:solidFill>
                <a:prstClr val="black"/>
              </a:solidFill>
              <a:latin typeface="Calibri" panose="020F0502020204030204"/>
            </a:endParaRPr>
          </a:p>
        </p:txBody>
      </p:sp>
    </p:spTree>
    <p:extLst>
      <p:ext uri="{BB962C8B-B14F-4D97-AF65-F5344CB8AC3E}">
        <p14:creationId xmlns:p14="http://schemas.microsoft.com/office/powerpoint/2010/main" val="3390858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7886700" cy="994172"/>
          </a:xfrm>
        </p:spPr>
        <p:txBody>
          <a:bodyPr/>
          <a:lstStyle/>
          <a:p>
            <a:r>
              <a:rPr lang="en-GB" dirty="0" smtClean="0"/>
              <a:t>Setup 2: Repeatability of XYZ position</a:t>
            </a:r>
            <a:endParaRPr lang="en-GB" dirty="0"/>
          </a:p>
        </p:txBody>
      </p:sp>
      <p:sp>
        <p:nvSpPr>
          <p:cNvPr id="5" name="TextBox 4"/>
          <p:cNvSpPr txBox="1"/>
          <p:nvPr/>
        </p:nvSpPr>
        <p:spPr>
          <a:xfrm>
            <a:off x="128588" y="4697270"/>
            <a:ext cx="6572250" cy="1131079"/>
          </a:xfrm>
          <a:prstGeom prst="rect">
            <a:avLst/>
          </a:prstGeom>
          <a:noFill/>
        </p:spPr>
        <p:txBody>
          <a:bodyPr wrap="square" rtlCol="0">
            <a:spAutoFit/>
          </a:bodyPr>
          <a:lstStyle/>
          <a:p>
            <a:pPr defTabSz="685800"/>
            <a:r>
              <a:rPr lang="en-GB" sz="1350" dirty="0">
                <a:solidFill>
                  <a:prstClr val="black"/>
                </a:solidFill>
                <a:latin typeface="Calibri" panose="020F0502020204030204"/>
              </a:rPr>
              <a:t>Data recorded at sample frequency of 50Hz</a:t>
            </a:r>
          </a:p>
          <a:p>
            <a:pPr defTabSz="685800"/>
            <a:r>
              <a:rPr lang="en-GB" sz="1350" dirty="0">
                <a:solidFill>
                  <a:prstClr val="black"/>
                </a:solidFill>
                <a:latin typeface="Calibri" panose="020F0502020204030204"/>
              </a:rPr>
              <a:t>Robot was programmed to approach capacitive sensors from home position (1.5m away) </a:t>
            </a:r>
          </a:p>
          <a:p>
            <a:pPr defTabSz="685800"/>
            <a:r>
              <a:rPr lang="en-GB" sz="1350" dirty="0">
                <a:solidFill>
                  <a:prstClr val="black"/>
                </a:solidFill>
                <a:latin typeface="Calibri" panose="020F0502020204030204"/>
              </a:rPr>
              <a:t>Servo was turned off once within position</a:t>
            </a:r>
          </a:p>
          <a:p>
            <a:pPr defTabSz="685800"/>
            <a:r>
              <a:rPr lang="en-GB" sz="1350" dirty="0">
                <a:solidFill>
                  <a:prstClr val="black"/>
                </a:solidFill>
                <a:latin typeface="Calibri" panose="020F0502020204030204"/>
              </a:rPr>
              <a:t>5 second settle time at measurement location </a:t>
            </a:r>
          </a:p>
          <a:p>
            <a:pPr defTabSz="685800"/>
            <a:r>
              <a:rPr lang="en-GB" sz="1350" dirty="0">
                <a:solidFill>
                  <a:prstClr val="black"/>
                </a:solidFill>
                <a:latin typeface="Calibri" panose="020F0502020204030204"/>
              </a:rPr>
              <a:t>10 cyclic movements</a:t>
            </a:r>
            <a:endParaRPr lang="en-GB" sz="1350" dirty="0">
              <a:solidFill>
                <a:prstClr val="black"/>
              </a:solidFill>
              <a:latin typeface="Calibri" panose="020F0502020204030204"/>
            </a:endParaRPr>
          </a:p>
        </p:txBody>
      </p:sp>
      <p:sp>
        <p:nvSpPr>
          <p:cNvPr id="6" name="TextBox 5"/>
          <p:cNvSpPr txBox="1"/>
          <p:nvPr/>
        </p:nvSpPr>
        <p:spPr>
          <a:xfrm>
            <a:off x="6700837" y="4535345"/>
            <a:ext cx="1900238" cy="1338828"/>
          </a:xfrm>
          <a:prstGeom prst="rect">
            <a:avLst/>
          </a:prstGeom>
          <a:noFill/>
        </p:spPr>
        <p:txBody>
          <a:bodyPr wrap="square" rtlCol="0">
            <a:spAutoFit/>
          </a:bodyPr>
          <a:lstStyle/>
          <a:p>
            <a:pPr defTabSz="685800"/>
            <a:r>
              <a:rPr lang="en-GB" sz="1350" dirty="0">
                <a:solidFill>
                  <a:prstClr val="black"/>
                </a:solidFill>
                <a:latin typeface="Calibri" panose="020F0502020204030204"/>
              </a:rPr>
              <a:t>Repeatability measured: </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X = 25 um</a:t>
            </a:r>
          </a:p>
          <a:p>
            <a:pPr defTabSz="685800"/>
            <a:r>
              <a:rPr lang="en-GB" sz="1350" dirty="0">
                <a:solidFill>
                  <a:prstClr val="black"/>
                </a:solidFill>
                <a:latin typeface="Calibri" panose="020F0502020204030204"/>
              </a:rPr>
              <a:t>Y = 20 um</a:t>
            </a:r>
          </a:p>
          <a:p>
            <a:pPr defTabSz="685800"/>
            <a:r>
              <a:rPr lang="en-GB" sz="1350" dirty="0">
                <a:solidFill>
                  <a:prstClr val="black"/>
                </a:solidFill>
                <a:latin typeface="Calibri" panose="020F0502020204030204"/>
              </a:rPr>
              <a:t>Z = 20 um</a:t>
            </a:r>
          </a:p>
          <a:p>
            <a:pPr defTabSz="685800"/>
            <a:endParaRPr lang="en-GB" sz="1350" dirty="0">
              <a:solidFill>
                <a:prstClr val="black"/>
              </a:solidFill>
              <a:latin typeface="Calibri" panose="020F0502020204030204"/>
            </a:endParaRPr>
          </a:p>
        </p:txBody>
      </p:sp>
      <p:pic>
        <p:nvPicPr>
          <p:cNvPr id="4" name="Picture 3"/>
          <p:cNvPicPr>
            <a:picLocks noChangeAspect="1"/>
          </p:cNvPicPr>
          <p:nvPr/>
        </p:nvPicPr>
        <p:blipFill>
          <a:blip r:embed="rId2"/>
          <a:stretch>
            <a:fillRect/>
          </a:stretch>
        </p:blipFill>
        <p:spPr>
          <a:xfrm>
            <a:off x="574372" y="1626976"/>
            <a:ext cx="7617128" cy="2836430"/>
          </a:xfrm>
          <a:prstGeom prst="rect">
            <a:avLst/>
          </a:prstGeom>
        </p:spPr>
      </p:pic>
      <p:sp>
        <p:nvSpPr>
          <p:cNvPr id="7" name="Rectangle 6"/>
          <p:cNvSpPr/>
          <p:nvPr/>
        </p:nvSpPr>
        <p:spPr>
          <a:xfrm>
            <a:off x="1466850" y="2513239"/>
            <a:ext cx="285750" cy="1030061"/>
          </a:xfrm>
          <a:prstGeom prst="rect">
            <a:avLst/>
          </a:prstGeom>
          <a:no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10" name="Straight Connector 9"/>
          <p:cNvCxnSpPr/>
          <p:nvPr/>
        </p:nvCxnSpPr>
        <p:spPr>
          <a:xfrm flipV="1">
            <a:off x="1121796" y="3543300"/>
            <a:ext cx="345054" cy="43815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2357" y="3980054"/>
            <a:ext cx="949439" cy="507831"/>
          </a:xfrm>
          <a:prstGeom prst="rect">
            <a:avLst/>
          </a:prstGeom>
          <a:solidFill>
            <a:schemeClr val="bg1"/>
          </a:solidFill>
        </p:spPr>
        <p:txBody>
          <a:bodyPr wrap="square" rtlCol="0">
            <a:spAutoFit/>
          </a:bodyPr>
          <a:lstStyle/>
          <a:p>
            <a:pPr defTabSz="685800"/>
            <a:r>
              <a:rPr lang="en-GB" sz="1350" dirty="0">
                <a:solidFill>
                  <a:prstClr val="black"/>
                </a:solidFill>
                <a:latin typeface="Calibri" panose="020F0502020204030204"/>
              </a:rPr>
              <a:t>Target in position</a:t>
            </a:r>
            <a:endParaRPr lang="en-GB" sz="1350" dirty="0">
              <a:solidFill>
                <a:prstClr val="black"/>
              </a:solidFill>
              <a:latin typeface="Calibri" panose="020F0502020204030204"/>
            </a:endParaRPr>
          </a:p>
        </p:txBody>
      </p:sp>
    </p:spTree>
    <p:extLst>
      <p:ext uri="{BB962C8B-B14F-4D97-AF65-F5344CB8AC3E}">
        <p14:creationId xmlns:p14="http://schemas.microsoft.com/office/powerpoint/2010/main" val="4095821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txBox="1">
            <a:spLocks/>
          </p:cNvSpPr>
          <p:nvPr/>
        </p:nvSpPr>
        <p:spPr>
          <a:xfrm>
            <a:off x="0" y="857250"/>
            <a:ext cx="8695427" cy="642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3300" dirty="0">
                <a:solidFill>
                  <a:prstClr val="black"/>
                </a:solidFill>
                <a:latin typeface="Calibri Light" panose="020F0302020204030204"/>
              </a:rPr>
              <a:t>Setup 2: Robot Disturbed in X direction Servo OFF</a:t>
            </a:r>
            <a:endParaRPr lang="en-GB" sz="3300" dirty="0">
              <a:solidFill>
                <a:prstClr val="black"/>
              </a:solidFill>
              <a:latin typeface="Calibri Light" panose="020F0302020204030204"/>
            </a:endParaRPr>
          </a:p>
        </p:txBody>
      </p:sp>
      <p:pic>
        <p:nvPicPr>
          <p:cNvPr id="4" name="Picture 3"/>
          <p:cNvPicPr>
            <a:picLocks noChangeAspect="1"/>
          </p:cNvPicPr>
          <p:nvPr/>
        </p:nvPicPr>
        <p:blipFill>
          <a:blip r:embed="rId2"/>
          <a:stretch>
            <a:fillRect/>
          </a:stretch>
        </p:blipFill>
        <p:spPr>
          <a:xfrm>
            <a:off x="726386" y="1500188"/>
            <a:ext cx="7242654" cy="4351790"/>
          </a:xfrm>
          <a:prstGeom prst="rect">
            <a:avLst/>
          </a:prstGeom>
        </p:spPr>
      </p:pic>
    </p:spTree>
    <p:extLst>
      <p:ext uri="{BB962C8B-B14F-4D97-AF65-F5344CB8AC3E}">
        <p14:creationId xmlns:p14="http://schemas.microsoft.com/office/powerpoint/2010/main" val="33011400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7886700" cy="994172"/>
          </a:xfrm>
        </p:spPr>
        <p:txBody>
          <a:bodyPr/>
          <a:lstStyle/>
          <a:p>
            <a:r>
              <a:rPr lang="en-GB" dirty="0" smtClean="0"/>
              <a:t>Summary</a:t>
            </a:r>
            <a:endParaRPr lang="en-GB" dirty="0"/>
          </a:p>
        </p:txBody>
      </p:sp>
      <p:sp>
        <p:nvSpPr>
          <p:cNvPr id="3" name="TextBox 2"/>
          <p:cNvSpPr txBox="1"/>
          <p:nvPr/>
        </p:nvSpPr>
        <p:spPr>
          <a:xfrm>
            <a:off x="1" y="1851422"/>
            <a:ext cx="8995298" cy="3970318"/>
          </a:xfrm>
          <a:prstGeom prst="rect">
            <a:avLst/>
          </a:prstGeom>
          <a:noFill/>
        </p:spPr>
        <p:txBody>
          <a:bodyPr wrap="square" rtlCol="0">
            <a:spAutoFit/>
          </a:bodyPr>
          <a:lstStyle/>
          <a:p>
            <a:pPr marL="214313" indent="-214313" defTabSz="685800">
              <a:buFont typeface="Arial" panose="020B0604020202020204" pitchFamily="34" charset="0"/>
              <a:buChar char="•"/>
            </a:pPr>
            <a:r>
              <a:rPr lang="en-GB" dirty="0">
                <a:solidFill>
                  <a:prstClr val="black"/>
                </a:solidFill>
                <a:latin typeface="Calibri" panose="020F0502020204030204"/>
              </a:rPr>
              <a:t>Results indicate the robot will perform within the required specification. </a:t>
            </a:r>
          </a:p>
          <a:p>
            <a:pPr marL="214313" indent="-214313" defTabSz="685800">
              <a:buFont typeface="Arial" panose="020B0604020202020204" pitchFamily="34" charset="0"/>
              <a:buChar char="•"/>
            </a:pPr>
            <a:endParaRPr lang="en-GB" dirty="0">
              <a:solidFill>
                <a:prstClr val="black"/>
              </a:solidFill>
              <a:latin typeface="Calibri" panose="020F0502020204030204"/>
            </a:endParaRPr>
          </a:p>
          <a:p>
            <a:pPr marL="214313" indent="-214313" defTabSz="685800">
              <a:buFont typeface="Arial" panose="020B0604020202020204" pitchFamily="34" charset="0"/>
              <a:buChar char="•"/>
            </a:pPr>
            <a:endParaRPr lang="en-GB" dirty="0">
              <a:solidFill>
                <a:prstClr val="black"/>
              </a:solidFill>
              <a:latin typeface="Calibri" panose="020F0502020204030204"/>
            </a:endParaRPr>
          </a:p>
          <a:p>
            <a:pPr marL="214313" indent="-214313" defTabSz="685800">
              <a:buFont typeface="Arial" panose="020B0604020202020204" pitchFamily="34" charset="0"/>
              <a:buChar char="•"/>
            </a:pPr>
            <a:endParaRPr lang="en-GB" dirty="0">
              <a:solidFill>
                <a:prstClr val="black"/>
              </a:solidFill>
              <a:latin typeface="Calibri" panose="020F0502020204030204"/>
            </a:endParaRPr>
          </a:p>
          <a:p>
            <a:pPr marL="214313" indent="-214313" defTabSz="685800">
              <a:buFont typeface="Arial" panose="020B0604020202020204" pitchFamily="34" charset="0"/>
              <a:buChar char="•"/>
            </a:pPr>
            <a:r>
              <a:rPr lang="en-GB" dirty="0">
                <a:solidFill>
                  <a:prstClr val="black"/>
                </a:solidFill>
                <a:latin typeface="Calibri" panose="020F0502020204030204"/>
              </a:rPr>
              <a:t>Yaksawa robotic arm to be purchased by April 2019. </a:t>
            </a:r>
          </a:p>
          <a:p>
            <a:pPr marL="214313" indent="-214313" defTabSz="685800">
              <a:buFont typeface="Arial" panose="020B0604020202020204" pitchFamily="34" charset="0"/>
              <a:buChar char="•"/>
            </a:pPr>
            <a:endParaRPr lang="en-GB" dirty="0">
              <a:solidFill>
                <a:prstClr val="black"/>
              </a:solidFill>
              <a:latin typeface="Calibri" panose="020F0502020204030204"/>
            </a:endParaRPr>
          </a:p>
          <a:p>
            <a:pPr marL="214313" indent="-214313" defTabSz="685800">
              <a:buFont typeface="Arial" panose="020B0604020202020204" pitchFamily="34" charset="0"/>
              <a:buChar char="•"/>
            </a:pPr>
            <a:endParaRPr lang="en-GB" dirty="0">
              <a:solidFill>
                <a:prstClr val="black"/>
              </a:solidFill>
              <a:latin typeface="Calibri" panose="020F0502020204030204"/>
            </a:endParaRPr>
          </a:p>
          <a:p>
            <a:pPr marL="214313" indent="-214313" defTabSz="685800">
              <a:buFont typeface="Arial" panose="020B0604020202020204" pitchFamily="34" charset="0"/>
              <a:buChar char="•"/>
            </a:pPr>
            <a:endParaRPr lang="en-GB" dirty="0">
              <a:solidFill>
                <a:prstClr val="black"/>
              </a:solidFill>
              <a:latin typeface="Calibri" panose="020F0502020204030204"/>
            </a:endParaRPr>
          </a:p>
          <a:p>
            <a:pPr marL="214313" indent="-214313" defTabSz="685800">
              <a:buFont typeface="Arial" panose="020B0604020202020204" pitchFamily="34" charset="0"/>
              <a:buChar char="•"/>
            </a:pPr>
            <a:r>
              <a:rPr lang="en-GB" dirty="0">
                <a:solidFill>
                  <a:prstClr val="black"/>
                </a:solidFill>
                <a:latin typeface="Calibri" panose="020F0502020204030204"/>
              </a:rPr>
              <a:t>Further testing is planned once installed on the DIAD beamline at Diamond.</a:t>
            </a:r>
          </a:p>
          <a:p>
            <a:pPr marL="214313" indent="-214313" defTabSz="685800">
              <a:buFont typeface="Arial" panose="020B0604020202020204" pitchFamily="34" charset="0"/>
              <a:buChar char="•"/>
            </a:pPr>
            <a:endParaRPr lang="en-GB" dirty="0">
              <a:solidFill>
                <a:prstClr val="black"/>
              </a:solidFill>
              <a:latin typeface="Calibri" panose="020F0502020204030204"/>
            </a:endParaRPr>
          </a:p>
          <a:p>
            <a:pPr marL="214313" indent="-214313" defTabSz="685800">
              <a:buFont typeface="Arial" panose="020B0604020202020204" pitchFamily="34" charset="0"/>
              <a:buChar char="•"/>
            </a:pPr>
            <a:endParaRPr lang="en-GB" dirty="0">
              <a:solidFill>
                <a:prstClr val="black"/>
              </a:solidFill>
              <a:latin typeface="Calibri" panose="020F0502020204030204"/>
            </a:endParaRPr>
          </a:p>
          <a:p>
            <a:pPr marL="214313" indent="-214313" defTabSz="685800">
              <a:buFont typeface="Arial" panose="020B0604020202020204" pitchFamily="34" charset="0"/>
              <a:buChar char="•"/>
            </a:pPr>
            <a:endParaRPr lang="en-GB" dirty="0">
              <a:solidFill>
                <a:prstClr val="black"/>
              </a:solidFill>
              <a:latin typeface="Calibri" panose="020F0502020204030204"/>
            </a:endParaRPr>
          </a:p>
          <a:p>
            <a:pPr marL="214313" indent="-214313" defTabSz="685800">
              <a:buFont typeface="Arial" panose="020B0604020202020204" pitchFamily="34" charset="0"/>
              <a:buChar char="•"/>
            </a:pPr>
            <a:r>
              <a:rPr lang="en-GB" dirty="0">
                <a:solidFill>
                  <a:prstClr val="black"/>
                </a:solidFill>
                <a:latin typeface="Calibri" panose="020F0502020204030204"/>
              </a:rPr>
              <a:t>Expect to improve upon the long term and vibration stability as there will be less disturbance on the beamline and significantly better temperature stability. </a:t>
            </a:r>
          </a:p>
        </p:txBody>
      </p:sp>
    </p:spTree>
    <p:extLst>
      <p:ext uri="{BB962C8B-B14F-4D97-AF65-F5344CB8AC3E}">
        <p14:creationId xmlns:p14="http://schemas.microsoft.com/office/powerpoint/2010/main" val="4135338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sz="4400" dirty="0" smtClean="0"/>
              <a:t/>
            </a:r>
            <a:br>
              <a:rPr lang="en-GB" sz="4400" dirty="0" smtClean="0"/>
            </a:br>
            <a:r>
              <a:rPr lang="en-GB" sz="4400" dirty="0" smtClean="0"/>
              <a:t>Inverted Pendulum</a:t>
            </a:r>
            <a:br>
              <a:rPr lang="en-GB" sz="4400" dirty="0" smtClean="0"/>
            </a:br>
            <a:r>
              <a:rPr lang="en-GB" sz="2400" dirty="0" smtClean="0"/>
              <a:t>What to do with a Summer Student</a:t>
            </a:r>
            <a:r>
              <a:rPr lang="en-GB" sz="4400" dirty="0" smtClean="0"/>
              <a:t/>
            </a:r>
            <a:br>
              <a:rPr lang="en-GB" sz="4400" dirty="0" smtClean="0"/>
            </a:br>
            <a:endParaRPr lang="en-GB" sz="4400" dirty="0"/>
          </a:p>
        </p:txBody>
      </p:sp>
      <p:sp>
        <p:nvSpPr>
          <p:cNvPr id="3" name="Content Placeholder 2"/>
          <p:cNvSpPr>
            <a:spLocks noGrp="1"/>
          </p:cNvSpPr>
          <p:nvPr>
            <p:ph idx="1"/>
          </p:nvPr>
        </p:nvSpPr>
        <p:spPr/>
        <p:txBody>
          <a:bodyPr/>
          <a:lstStyle/>
          <a:p>
            <a:r>
              <a:rPr lang="en-GB" sz="2000" dirty="0" smtClean="0">
                <a:latin typeface="Arial" panose="020B0604020202020204" pitchFamily="34" charset="0"/>
                <a:cs typeface="Arial" panose="020B0604020202020204" pitchFamily="34" charset="0"/>
              </a:rPr>
              <a:t>Diamond Light source operates a ‘summer student’ scheme for undergraduates, working on real beamline projects.</a:t>
            </a:r>
          </a:p>
          <a:p>
            <a:r>
              <a:rPr lang="en-GB" sz="2000" dirty="0" smtClean="0">
                <a:latin typeface="Arial" panose="020B0604020202020204" pitchFamily="34" charset="0"/>
                <a:cs typeface="Arial" panose="020B0604020202020204" pitchFamily="34" charset="0"/>
              </a:rPr>
              <a:t>Beamline I16 wanted a controls theory project to ‘stabilise the triple inverted pendulum’</a:t>
            </a:r>
          </a:p>
          <a:p>
            <a:r>
              <a:rPr lang="en-GB" sz="2000" dirty="0" smtClean="0">
                <a:latin typeface="Arial" panose="020B0604020202020204" pitchFamily="34" charset="0"/>
                <a:cs typeface="Arial" panose="020B0604020202020204" pitchFamily="34" charset="0"/>
              </a:rPr>
              <a:t>To develop and understand controls beyond P I D with a longer term view of improving the performance of their 6 circle diffractometer.</a:t>
            </a:r>
          </a:p>
          <a:p>
            <a:r>
              <a:rPr lang="en-GB" sz="2000" dirty="0" smtClean="0">
                <a:latin typeface="Arial" panose="020B0604020202020204" pitchFamily="34" charset="0"/>
                <a:cs typeface="Arial" panose="020B0604020202020204" pitchFamily="34" charset="0"/>
              </a:rPr>
              <a:t>A state space representation of the system was developed and an LQR controller implemented in C</a:t>
            </a:r>
            <a:endParaRPr lang="en-GB" sz="2000" dirty="0"/>
          </a:p>
        </p:txBody>
      </p:sp>
    </p:spTree>
    <p:extLst>
      <p:ext uri="{BB962C8B-B14F-4D97-AF65-F5344CB8AC3E}">
        <p14:creationId xmlns:p14="http://schemas.microsoft.com/office/powerpoint/2010/main" val="1418199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sz="4400" dirty="0"/>
              <a:t/>
            </a:r>
            <a:br>
              <a:rPr lang="en-GB" sz="4400" dirty="0"/>
            </a:br>
            <a:r>
              <a:rPr lang="en-GB" sz="4400" dirty="0"/>
              <a:t>Inverted Pendulum</a:t>
            </a:r>
            <a:br>
              <a:rPr lang="en-GB" sz="4400" dirty="0"/>
            </a:br>
            <a:r>
              <a:rPr lang="en-GB" sz="2400" dirty="0"/>
              <a:t>What to do with a Summer Student</a:t>
            </a:r>
            <a:r>
              <a:rPr lang="en-GB" sz="4400" dirty="0"/>
              <a:t/>
            </a:r>
            <a:br>
              <a:rPr lang="en-GB" sz="4400" dirty="0"/>
            </a:br>
            <a:endParaRPr lang="en-GB" dirty="0"/>
          </a:p>
        </p:txBody>
      </p:sp>
      <p:sp>
        <p:nvSpPr>
          <p:cNvPr id="3" name="Content Placeholder 2"/>
          <p:cNvSpPr>
            <a:spLocks noGrp="1"/>
          </p:cNvSpPr>
          <p:nvPr>
            <p:ph idx="1"/>
          </p:nvPr>
        </p:nvSpPr>
        <p:spPr/>
        <p:txBody>
          <a:bodyPr/>
          <a:lstStyle/>
          <a:p>
            <a:r>
              <a:rPr lang="en-GB" sz="2000" dirty="0" smtClean="0">
                <a:latin typeface="Arial" panose="020B0604020202020204" pitchFamily="34" charset="0"/>
                <a:cs typeface="Arial" panose="020B0604020202020204" pitchFamily="34" charset="0"/>
              </a:rPr>
              <a:t>A carriage was built and stepper  motor fitted. Its performance was tested and found wanting. </a:t>
            </a:r>
          </a:p>
          <a:p>
            <a:r>
              <a:rPr lang="en-GB" sz="2000" dirty="0" smtClean="0">
                <a:latin typeface="Arial" panose="020B0604020202020204" pitchFamily="34" charset="0"/>
                <a:cs typeface="Arial" panose="020B0604020202020204" pitchFamily="34" charset="0"/>
              </a:rPr>
              <a:t>The stepper was replaced by a similarly sized DC servomotor, its performance was found to be adequate.</a:t>
            </a:r>
          </a:p>
          <a:p>
            <a:r>
              <a:rPr lang="en-GB" sz="2000" dirty="0" smtClean="0">
                <a:latin typeface="Arial" panose="020B0604020202020204" pitchFamily="34" charset="0"/>
                <a:cs typeface="Arial" panose="020B0604020202020204" pitchFamily="34" charset="0"/>
              </a:rPr>
              <a:t>Reasonably high resolution rotary encoders were wired through slip rings to allow continuous rotation.</a:t>
            </a:r>
          </a:p>
          <a:p>
            <a:r>
              <a:rPr lang="en-GB" sz="2000" dirty="0" smtClean="0">
                <a:latin typeface="Arial" panose="020B0604020202020204" pitchFamily="34" charset="0"/>
                <a:cs typeface="Arial" panose="020B0604020202020204" pitchFamily="34" charset="0"/>
              </a:rPr>
              <a:t>Tests were successful for the single pendulum, but failed for the double and </a:t>
            </a:r>
            <a:r>
              <a:rPr lang="en-GB" sz="2000" dirty="0" smtClean="0">
                <a:latin typeface="Arial" panose="020B0604020202020204" pitchFamily="34" charset="0"/>
                <a:cs typeface="Arial" panose="020B0604020202020204" pitchFamily="34" charset="0"/>
              </a:rPr>
              <a:t>triple pendulum.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Problem </a:t>
            </a:r>
            <a:r>
              <a:rPr lang="en-GB" sz="2000" dirty="0" smtClean="0">
                <a:latin typeface="Arial" panose="020B0604020202020204" pitchFamily="34" charset="0"/>
                <a:cs typeface="Arial" panose="020B0604020202020204" pitchFamily="34" charset="0"/>
              </a:rPr>
              <a:t>with </a:t>
            </a:r>
            <a:r>
              <a:rPr lang="en-GB" sz="2000" dirty="0" smtClean="0">
                <a:latin typeface="Arial" panose="020B0604020202020204" pitchFamily="34" charset="0"/>
                <a:cs typeface="Arial" panose="020B0604020202020204" pitchFamily="34" charset="0"/>
              </a:rPr>
              <a:t>lost counts from second and third </a:t>
            </a:r>
            <a:r>
              <a:rPr lang="en-GB" sz="2000" dirty="0" smtClean="0">
                <a:latin typeface="Arial" panose="020B0604020202020204" pitchFamily="34" charset="0"/>
                <a:cs typeface="Arial" panose="020B0604020202020204" pitchFamily="34" charset="0"/>
              </a:rPr>
              <a:t>encoders discovered</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Encoders </a:t>
            </a:r>
            <a:r>
              <a:rPr lang="en-GB" sz="2000" dirty="0" smtClean="0">
                <a:latin typeface="Arial" panose="020B0604020202020204" pitchFamily="34" charset="0"/>
                <a:cs typeface="Arial" panose="020B0604020202020204" pitchFamily="34" charset="0"/>
              </a:rPr>
              <a:t>or </a:t>
            </a:r>
            <a:r>
              <a:rPr lang="en-GB" sz="2000" dirty="0" smtClean="0">
                <a:latin typeface="Arial" panose="020B0604020202020204" pitchFamily="34" charset="0"/>
                <a:cs typeface="Arial" panose="020B0604020202020204" pitchFamily="34" charset="0"/>
              </a:rPr>
              <a:t>slip ring?</a:t>
            </a:r>
          </a:p>
          <a:p>
            <a:r>
              <a:rPr lang="en-GB" sz="2000" dirty="0" smtClean="0">
                <a:latin typeface="Arial" panose="020B0604020202020204" pitchFamily="34" charset="0"/>
                <a:cs typeface="Arial" panose="020B0604020202020204" pitchFamily="34" charset="0"/>
              </a:rPr>
              <a:t>Summer is over. We will fix the encoders and try again.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331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sz="3600" dirty="0" smtClean="0"/>
              <a:t>Robot mounted Diffraction detector</a:t>
            </a:r>
            <a:endParaRPr lang="en-GB" sz="3600" dirty="0"/>
          </a:p>
        </p:txBody>
      </p:sp>
      <p:sp>
        <p:nvSpPr>
          <p:cNvPr id="3" name="Content Placeholder 2"/>
          <p:cNvSpPr>
            <a:spLocks noGrp="1"/>
          </p:cNvSpPr>
          <p:nvPr>
            <p:ph idx="1"/>
          </p:nvPr>
        </p:nvSpPr>
        <p:spPr/>
        <p:txBody>
          <a:bodyPr/>
          <a:lstStyle/>
          <a:p>
            <a:r>
              <a:rPr lang="en-GB" sz="2000" dirty="0" smtClean="0">
                <a:latin typeface="Arial" panose="020B0604020202020204" pitchFamily="34" charset="0"/>
                <a:cs typeface="Arial" panose="020B0604020202020204" pitchFamily="34" charset="0"/>
              </a:rPr>
              <a:t>DIAD beamline </a:t>
            </a:r>
            <a:r>
              <a:rPr lang="en-GB" sz="2000" u="sng" dirty="0" smtClean="0">
                <a:latin typeface="Arial" panose="020B0604020202020204" pitchFamily="34" charset="0"/>
                <a:cs typeface="Arial" panose="020B0604020202020204" pitchFamily="34" charset="0"/>
              </a:rPr>
              <a:t>D</a:t>
            </a:r>
            <a:r>
              <a:rPr lang="en-GB" sz="2000" dirty="0" smtClean="0">
                <a:latin typeface="Arial" panose="020B0604020202020204" pitchFamily="34" charset="0"/>
                <a:cs typeface="Arial" panose="020B0604020202020204" pitchFamily="34" charset="0"/>
              </a:rPr>
              <a:t>ual </a:t>
            </a:r>
            <a:r>
              <a:rPr lang="en-GB" sz="2000" u="sng" dirty="0" smtClean="0">
                <a:latin typeface="Arial" panose="020B0604020202020204" pitchFamily="34" charset="0"/>
                <a:cs typeface="Arial" panose="020B0604020202020204" pitchFamily="34" charset="0"/>
              </a:rPr>
              <a:t>I</a:t>
            </a:r>
            <a:r>
              <a:rPr lang="en-GB" sz="2000" dirty="0" smtClean="0">
                <a:latin typeface="Arial" panose="020B0604020202020204" pitchFamily="34" charset="0"/>
                <a:cs typeface="Arial" panose="020B0604020202020204" pitchFamily="34" charset="0"/>
              </a:rPr>
              <a:t>maging </a:t>
            </a:r>
            <a:r>
              <a:rPr lang="en-GB" sz="2000" u="sng" dirty="0" smtClean="0">
                <a:latin typeface="Arial" panose="020B0604020202020204" pitchFamily="34" charset="0"/>
                <a:cs typeface="Arial" panose="020B0604020202020204" pitchFamily="34" charset="0"/>
              </a:rPr>
              <a:t>a</a:t>
            </a:r>
            <a:r>
              <a:rPr lang="en-GB" sz="2000" dirty="0" smtClean="0">
                <a:latin typeface="Arial" panose="020B0604020202020204" pitchFamily="34" charset="0"/>
                <a:cs typeface="Arial" panose="020B0604020202020204" pitchFamily="34" charset="0"/>
              </a:rPr>
              <a:t>nd </a:t>
            </a:r>
            <a:r>
              <a:rPr lang="en-GB" sz="2000" u="sng" dirty="0" smtClean="0">
                <a:latin typeface="Arial" panose="020B0604020202020204" pitchFamily="34" charset="0"/>
                <a:cs typeface="Arial" panose="020B0604020202020204" pitchFamily="34" charset="0"/>
              </a:rPr>
              <a:t>D</a:t>
            </a:r>
            <a:r>
              <a:rPr lang="en-GB" sz="2000" dirty="0" smtClean="0">
                <a:latin typeface="Arial" panose="020B0604020202020204" pitchFamily="34" charset="0"/>
                <a:cs typeface="Arial" panose="020B0604020202020204" pitchFamily="34" charset="0"/>
              </a:rPr>
              <a:t>iffraction</a:t>
            </a:r>
          </a:p>
          <a:p>
            <a:r>
              <a:rPr lang="en-GB" sz="2000" dirty="0" smtClean="0">
                <a:latin typeface="Arial" panose="020B0604020202020204" pitchFamily="34" charset="0"/>
                <a:cs typeface="Arial" panose="020B0604020202020204" pitchFamily="34" charset="0"/>
              </a:rPr>
              <a:t>Imaging camera plus 2D diffraction detector</a:t>
            </a:r>
          </a:p>
          <a:p>
            <a:r>
              <a:rPr lang="en-GB" sz="2000" dirty="0" smtClean="0">
                <a:latin typeface="Arial" panose="020B0604020202020204" pitchFamily="34" charset="0"/>
                <a:cs typeface="Arial" panose="020B0604020202020204" pitchFamily="34" charset="0"/>
              </a:rPr>
              <a:t>Robot to be moved to ‘any?’ position around sample</a:t>
            </a:r>
          </a:p>
          <a:p>
            <a:r>
              <a:rPr lang="en-GB" sz="2000" dirty="0" smtClean="0">
                <a:latin typeface="Arial" panose="020B0604020202020204" pitchFamily="34" charset="0"/>
                <a:cs typeface="Arial" panose="020B0604020202020204" pitchFamily="34" charset="0"/>
              </a:rPr>
              <a:t>Robot must NOT be a risk to personnel</a:t>
            </a:r>
          </a:p>
          <a:p>
            <a:r>
              <a:rPr lang="en-GB" sz="2000" dirty="0" smtClean="0">
                <a:latin typeface="Arial" panose="020B0604020202020204" pitchFamily="34" charset="0"/>
                <a:cs typeface="Arial" panose="020B0604020202020204" pitchFamily="34" charset="0"/>
              </a:rPr>
              <a:t>Robot must NOT be a risk to the detector</a:t>
            </a:r>
          </a:p>
          <a:p>
            <a:r>
              <a:rPr lang="en-GB" sz="2000" dirty="0" smtClean="0">
                <a:latin typeface="Arial" panose="020B0604020202020204" pitchFamily="34" charset="0"/>
                <a:cs typeface="Arial" panose="020B0604020202020204" pitchFamily="34" charset="0"/>
              </a:rPr>
              <a:t>Robot must NOT be a risk to external equipment</a:t>
            </a:r>
          </a:p>
          <a:p>
            <a:r>
              <a:rPr lang="en-GB" sz="2000" dirty="0" smtClean="0">
                <a:latin typeface="Arial" panose="020B0604020202020204" pitchFamily="34" charset="0"/>
                <a:cs typeface="Arial" panose="020B0604020202020204" pitchFamily="34" charset="0"/>
              </a:rPr>
              <a:t>Robot must NOT be at risk from external equipment</a:t>
            </a:r>
          </a:p>
          <a:p>
            <a:r>
              <a:rPr lang="en-GB" sz="2000" dirty="0" smtClean="0">
                <a:latin typeface="Arial" panose="020B0604020202020204" pitchFamily="34" charset="0"/>
                <a:cs typeface="Arial" panose="020B0604020202020204" pitchFamily="34" charset="0"/>
              </a:rPr>
              <a:t>Robot must be integrated into EPICS and GDA</a:t>
            </a:r>
          </a:p>
          <a:p>
            <a:r>
              <a:rPr lang="en-GB" sz="2000" dirty="0" smtClean="0">
                <a:latin typeface="Arial" panose="020B0604020202020204" pitchFamily="34" charset="0"/>
                <a:cs typeface="Arial" panose="020B0604020202020204" pitchFamily="34" charset="0"/>
              </a:rPr>
              <a:t>Safety rated PLC for Machinery Protection not PSS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6166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8" y="5984607"/>
            <a:ext cx="198772" cy="430887"/>
          </a:xfrm>
          <a:prstGeom prst="rect">
            <a:avLst/>
          </a:prstGeom>
          <a:solidFill>
            <a:schemeClr val="bg1"/>
          </a:solidFill>
        </p:spPr>
        <p:txBody>
          <a:bodyPr wrap="none" lIns="0" tIns="0" rIns="0" bIns="0" rtlCol="0">
            <a:spAutoFit/>
          </a:bodyPr>
          <a:lstStyle/>
          <a:p>
            <a:r>
              <a:rPr lang="en-GB" sz="2800" dirty="0" smtClean="0">
                <a:latin typeface="Arial "/>
              </a:rPr>
              <a:t>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 y="1280014"/>
            <a:ext cx="9144000" cy="4937647"/>
          </a:xfrm>
          <a:prstGeom prst="rect">
            <a:avLst/>
          </a:prstGeom>
          <a:noFill/>
        </p:spPr>
      </p:pic>
      <p:sp>
        <p:nvSpPr>
          <p:cNvPr id="14" name="Title 13"/>
          <p:cNvSpPr>
            <a:spLocks noGrp="1"/>
          </p:cNvSpPr>
          <p:nvPr>
            <p:ph type="title"/>
          </p:nvPr>
        </p:nvSpPr>
        <p:spPr>
          <a:xfrm>
            <a:off x="27000" y="36000"/>
            <a:ext cx="9117000" cy="1143000"/>
          </a:xfrm>
        </p:spPr>
        <p:txBody>
          <a:bodyPr>
            <a:normAutofit/>
          </a:bodyPr>
          <a:lstStyle/>
          <a:p>
            <a:pPr algn="ctr"/>
            <a:r>
              <a:rPr lang="en-GB" sz="3200" dirty="0" smtClean="0"/>
              <a:t>DIAD: Two beamlines combined at the sample: </a:t>
            </a:r>
            <a:br>
              <a:rPr lang="en-GB" sz="3200" dirty="0" smtClean="0"/>
            </a:br>
            <a:r>
              <a:rPr lang="en-GB" sz="3200" dirty="0" smtClean="0"/>
              <a:t>micro-tomography and micro-diffraction.</a:t>
            </a:r>
            <a:br>
              <a:rPr lang="en-GB" sz="3200" dirty="0" smtClean="0"/>
            </a:br>
            <a:r>
              <a:rPr lang="en-GB" sz="3200" dirty="0" smtClean="0"/>
              <a:t>All to be done in-situ</a:t>
            </a:r>
            <a:endParaRPr lang="en-GB" sz="3200" dirty="0"/>
          </a:p>
        </p:txBody>
      </p:sp>
      <p:pic>
        <p:nvPicPr>
          <p:cNvPr id="7" name="Picture 2"/>
          <p:cNvPicPr>
            <a:picLocks noChangeAspect="1" noChangeArrowheads="1"/>
          </p:cNvPicPr>
          <p:nvPr/>
        </p:nvPicPr>
        <p:blipFill>
          <a:blip r:embed="rId4" cstate="print"/>
          <a:srcRect/>
          <a:stretch>
            <a:fillRect/>
          </a:stretch>
        </p:blipFill>
        <p:spPr bwMode="auto">
          <a:xfrm>
            <a:off x="117000" y="4689000"/>
            <a:ext cx="4656789" cy="2104223"/>
          </a:xfrm>
          <a:prstGeom prst="rect">
            <a:avLst/>
          </a:prstGeom>
          <a:noFill/>
          <a:ln w="9525">
            <a:noFill/>
            <a:miter lim="800000"/>
            <a:headEnd/>
            <a:tailEnd/>
          </a:ln>
        </p:spPr>
      </p:pic>
      <p:pic>
        <p:nvPicPr>
          <p:cNvPr id="8" name="Picture 2" descr="micromechanisms"/>
          <p:cNvPicPr>
            <a:picLocks noChangeAspect="1" noChangeArrowheads="1"/>
          </p:cNvPicPr>
          <p:nvPr/>
        </p:nvPicPr>
        <p:blipFill>
          <a:blip r:embed="rId5" cstate="print"/>
          <a:srcRect/>
          <a:stretch>
            <a:fillRect/>
          </a:stretch>
        </p:blipFill>
        <p:spPr bwMode="auto">
          <a:xfrm>
            <a:off x="5433097" y="1224000"/>
            <a:ext cx="3730722" cy="2160280"/>
          </a:xfrm>
          <a:prstGeom prst="rect">
            <a:avLst/>
          </a:prstGeom>
          <a:noFill/>
          <a:ln w="9525">
            <a:noFill/>
            <a:miter lim="800000"/>
            <a:headEnd/>
            <a:tailEnd/>
          </a:ln>
        </p:spPr>
      </p:pic>
    </p:spTree>
    <p:extLst>
      <p:ext uri="{BB962C8B-B14F-4D97-AF65-F5344CB8AC3E}">
        <p14:creationId xmlns:p14="http://schemas.microsoft.com/office/powerpoint/2010/main" val="2883757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B6617C-2169-4DE0-9BB6-CFB197142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833" y="2870830"/>
            <a:ext cx="6041167" cy="3987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sz="4000" dirty="0" smtClean="0"/>
              <a:t>Experimental Hutch – under design</a:t>
            </a:r>
            <a:endParaRPr lang="en-GB" sz="4000" dirty="0"/>
          </a:p>
        </p:txBody>
      </p:sp>
      <p:sp>
        <p:nvSpPr>
          <p:cNvPr id="5" name="Content Placeholder 4"/>
          <p:cNvSpPr>
            <a:spLocks noGrp="1"/>
          </p:cNvSpPr>
          <p:nvPr>
            <p:ph idx="1"/>
          </p:nvPr>
        </p:nvSpPr>
        <p:spPr>
          <a:xfrm>
            <a:off x="188022" y="844264"/>
            <a:ext cx="8229600" cy="4525963"/>
          </a:xfrm>
        </p:spPr>
        <p:txBody>
          <a:bodyPr/>
          <a:lstStyle/>
          <a:p>
            <a:r>
              <a:rPr lang="en-GB" sz="2000" dirty="0" smtClean="0">
                <a:latin typeface="Arial "/>
                <a:cs typeface="Arial" panose="020B0604020202020204" pitchFamily="34" charset="0"/>
              </a:rPr>
              <a:t>3 sample positions:</a:t>
            </a:r>
          </a:p>
          <a:p>
            <a:pPr lvl="1"/>
            <a:r>
              <a:rPr lang="en-GB" sz="2000" dirty="0" smtClean="0">
                <a:latin typeface="Arial "/>
                <a:cs typeface="Arial" panose="020B0604020202020204" pitchFamily="34" charset="0"/>
              </a:rPr>
              <a:t>General tomography stage</a:t>
            </a:r>
          </a:p>
          <a:p>
            <a:pPr lvl="1"/>
            <a:r>
              <a:rPr lang="en-GB" sz="2000" dirty="0" smtClean="0">
                <a:latin typeface="Arial "/>
                <a:cs typeface="Arial" panose="020B0604020202020204" pitchFamily="34" charset="0"/>
              </a:rPr>
              <a:t>Mechanical test rig</a:t>
            </a:r>
          </a:p>
          <a:p>
            <a:pPr lvl="1"/>
            <a:r>
              <a:rPr lang="en-GB" sz="2000" dirty="0" smtClean="0">
                <a:latin typeface="Arial "/>
                <a:cs typeface="Arial" panose="020B0604020202020204" pitchFamily="34" charset="0"/>
              </a:rPr>
              <a:t>3</a:t>
            </a:r>
            <a:r>
              <a:rPr lang="en-GB" sz="2000" baseline="30000" dirty="0" smtClean="0">
                <a:latin typeface="Arial "/>
                <a:cs typeface="Arial" panose="020B0604020202020204" pitchFamily="34" charset="0"/>
              </a:rPr>
              <a:t>rd</a:t>
            </a:r>
            <a:r>
              <a:rPr lang="en-GB" sz="2000" dirty="0" smtClean="0">
                <a:latin typeface="Arial "/>
                <a:cs typeface="Arial" panose="020B0604020202020204" pitchFamily="34" charset="0"/>
              </a:rPr>
              <a:t> position for user setup</a:t>
            </a:r>
          </a:p>
          <a:p>
            <a:r>
              <a:rPr lang="en-GB" sz="2000" dirty="0" smtClean="0">
                <a:latin typeface="Arial "/>
                <a:cs typeface="Arial" panose="020B0604020202020204" pitchFamily="34" charset="0"/>
              </a:rPr>
              <a:t>Robot carries the Diffraction detector</a:t>
            </a:r>
          </a:p>
          <a:p>
            <a:r>
              <a:rPr lang="en-GB" sz="2000" dirty="0" smtClean="0">
                <a:latin typeface="Arial "/>
                <a:cs typeface="Arial" panose="020B0604020202020204" pitchFamily="34" charset="0"/>
              </a:rPr>
              <a:t>Custom built table carries the imaging detector</a:t>
            </a:r>
          </a:p>
          <a:p>
            <a:pPr lvl="1"/>
            <a:endParaRPr lang="en-GB" dirty="0"/>
          </a:p>
        </p:txBody>
      </p:sp>
    </p:spTree>
    <p:extLst>
      <p:ext uri="{BB962C8B-B14F-4D97-AF65-F5344CB8AC3E}">
        <p14:creationId xmlns:p14="http://schemas.microsoft.com/office/powerpoint/2010/main" val="2492120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Functionality Summary</a:t>
            </a:r>
            <a:br>
              <a:rPr lang="en-GB" dirty="0" smtClean="0"/>
            </a:br>
            <a:r>
              <a:rPr lang="en-GB" dirty="0"/>
              <a:t/>
            </a:r>
            <a:br>
              <a:rPr lang="en-GB" dirty="0"/>
            </a:br>
            <a:r>
              <a:rPr lang="en-GB" dirty="0"/>
              <a:t>The robot will position a detector within an area of the DIAD experiments hutch.</a:t>
            </a:r>
          </a:p>
        </p:txBody>
      </p:sp>
      <p:sp>
        <p:nvSpPr>
          <p:cNvPr id="3" name="Content Placeholder 2"/>
          <p:cNvSpPr>
            <a:spLocks noGrp="1"/>
          </p:cNvSpPr>
          <p:nvPr>
            <p:ph idx="1"/>
          </p:nvPr>
        </p:nvSpPr>
        <p:spPr/>
        <p:txBody>
          <a:bodyPr/>
          <a:lstStyle/>
          <a:p>
            <a:pPr lvl="0"/>
            <a:r>
              <a:rPr lang="en-GB" sz="2000" dirty="0">
                <a:latin typeface="Arial "/>
              </a:rPr>
              <a:t>This area is part of a sphere, the positions are all referenced to the centre of the sample:</a:t>
            </a:r>
          </a:p>
          <a:p>
            <a:pPr lvl="0"/>
            <a:r>
              <a:rPr lang="en-GB" sz="2000" dirty="0" smtClean="0">
                <a:latin typeface="Arial "/>
              </a:rPr>
              <a:t>The </a:t>
            </a:r>
            <a:r>
              <a:rPr lang="en-GB" sz="2000" dirty="0">
                <a:latin typeface="Arial "/>
              </a:rPr>
              <a:t>sphere is 300 – 600mm radius. </a:t>
            </a:r>
          </a:p>
          <a:p>
            <a:pPr lvl="0"/>
            <a:r>
              <a:rPr lang="en-GB" sz="2000" dirty="0">
                <a:latin typeface="Arial "/>
              </a:rPr>
              <a:t>The closest detector position is 300mm from the sample. </a:t>
            </a:r>
          </a:p>
          <a:p>
            <a:pPr lvl="0"/>
            <a:r>
              <a:rPr lang="en-GB" sz="2000" dirty="0">
                <a:latin typeface="Arial "/>
              </a:rPr>
              <a:t>The furthest detector position is 600mm from the sample</a:t>
            </a:r>
          </a:p>
          <a:p>
            <a:pPr lvl="0"/>
            <a:r>
              <a:rPr lang="en-GB" sz="2000" dirty="0" err="1" smtClean="0">
                <a:latin typeface="Arial "/>
              </a:rPr>
              <a:t>Tdetectors</a:t>
            </a:r>
            <a:r>
              <a:rPr lang="en-GB" sz="2000" dirty="0" smtClean="0">
                <a:latin typeface="Arial "/>
              </a:rPr>
              <a:t> </a:t>
            </a:r>
            <a:r>
              <a:rPr lang="en-GB" sz="2000" dirty="0">
                <a:latin typeface="Arial "/>
              </a:rPr>
              <a:t>angular range is 0° - 155°</a:t>
            </a:r>
          </a:p>
          <a:p>
            <a:pPr lvl="0"/>
            <a:r>
              <a:rPr lang="en-GB" sz="2000" dirty="0">
                <a:latin typeface="Arial "/>
              </a:rPr>
              <a:t>When seen from the side; the detector will be positioned above the XZ plane (the origin of this coordinate system is the sample position).</a:t>
            </a:r>
          </a:p>
          <a:p>
            <a:endParaRPr lang="en-GB" dirty="0">
              <a:latin typeface="Arial "/>
            </a:endParaRPr>
          </a:p>
        </p:txBody>
      </p:sp>
    </p:spTree>
    <p:extLst>
      <p:ext uri="{BB962C8B-B14F-4D97-AF65-F5344CB8AC3E}">
        <p14:creationId xmlns:p14="http://schemas.microsoft.com/office/powerpoint/2010/main" val="36458572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BoldMT"/>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1350</TotalTime>
  <Words>2065</Words>
  <Application>Microsoft Office PowerPoint</Application>
  <PresentationFormat>On-screen Show (4:3)</PresentationFormat>
  <Paragraphs>295</Paragraphs>
  <Slides>39</Slides>
  <Notes>5</Notes>
  <HiddenSlides>19</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Arial </vt:lpstr>
      <vt:lpstr>Arial-BoldMT</vt:lpstr>
      <vt:lpstr>Calibri</vt:lpstr>
      <vt:lpstr>Calibri Light</vt:lpstr>
      <vt:lpstr>Times</vt:lpstr>
      <vt:lpstr>Blank Presentation</vt:lpstr>
      <vt:lpstr>Office Theme</vt:lpstr>
      <vt:lpstr>Installing a robot mounted detector on DIAD beamline</vt:lpstr>
      <vt:lpstr>  P99-‘beamline development test rig’   see also xxxxxxxx</vt:lpstr>
      <vt:lpstr> P99-‘beamline development test rig’   see also xxxxxxxx</vt:lpstr>
      <vt:lpstr>  Inverted Pendulum What to do with a Summer Student </vt:lpstr>
      <vt:lpstr>  Inverted Pendulum What to do with a Summer Student </vt:lpstr>
      <vt:lpstr>  Robot mounted Diffraction detector</vt:lpstr>
      <vt:lpstr>DIAD: Two beamlines combined at the sample:  micro-tomography and micro-diffraction. All to be done in-situ</vt:lpstr>
      <vt:lpstr>Experimental Hutch – under design</vt:lpstr>
      <vt:lpstr>Functionality Summary  The robot will position a detector within an area of the DIAD experiments hutch.</vt:lpstr>
      <vt:lpstr>The detector will need to be positioned within a given working area and held there while measurements are taken. At all points the detector will be required to ‘face’ the sample positon. It is expected that the robot will have to hold a positon for up to six hours before repositioning is necessary. Payload is 80KgRepeatability &lt;=0.2mm</vt:lpstr>
      <vt:lpstr> Things to miss, and be missed by!</vt:lpstr>
      <vt:lpstr>   System description </vt:lpstr>
      <vt:lpstr>DX200 Yaskawa Robot Controller The controller contains all equipment needed to move the robot in a safe,  coordinated manner. This includes 2 specific optional items relating to the safety of the robot system </vt:lpstr>
      <vt:lpstr>DX200 Yaskawa Robot Controller The controller contains all equipment needed to move the robot in a safe,  coordinated manner. This includes 2 specific optional items relating to the safety of the robot system </vt:lpstr>
      <vt:lpstr> DX 200 Yaskawa Robot Controller  Functional safety unit</vt:lpstr>
      <vt:lpstr>DX 200 Yaskawa Robot Controller Functional safety unit- 32 conditional ‘files’</vt:lpstr>
      <vt:lpstr>DX 200 Yaskawa Robot Controller  And Don’t get hit by</vt:lpstr>
      <vt:lpstr>Functionality Summary  There will be 3 modes of operation </vt:lpstr>
      <vt:lpstr>PowerPoint Presentation</vt:lpstr>
      <vt:lpstr>PowerPoint Presentation</vt:lpstr>
      <vt:lpstr>PowerPoint Presentation</vt:lpstr>
      <vt:lpstr>67. DIAD Robot Metrology </vt:lpstr>
      <vt:lpstr>Background and Motivation </vt:lpstr>
      <vt:lpstr>Instrument Setup 1</vt:lpstr>
      <vt:lpstr>Instrument Setup</vt:lpstr>
      <vt:lpstr>PowerPoint Presentation</vt:lpstr>
      <vt:lpstr>PowerPoint Presentation</vt:lpstr>
      <vt:lpstr>Setup1: Stability with Servo Off</vt:lpstr>
      <vt:lpstr>Setup 1: Vibrations with Servo OFF </vt:lpstr>
      <vt:lpstr>Setup1: Stability with Servo On</vt:lpstr>
      <vt:lpstr>Setup 1: Repeatability of XYZ position</vt:lpstr>
      <vt:lpstr>PowerPoint Presentation</vt:lpstr>
      <vt:lpstr>PowerPoint Presentation</vt:lpstr>
      <vt:lpstr>PowerPoint Presentation</vt:lpstr>
      <vt:lpstr>Setup 2: Stability with Servo OFF</vt:lpstr>
      <vt:lpstr>PowerPoint Presentation</vt:lpstr>
      <vt:lpstr>Setup 2: Repeatability of XYZ position</vt:lpstr>
      <vt:lpstr>PowerPoint Presentation</vt:lpstr>
      <vt:lpstr>Summary</vt:lpstr>
    </vt:vector>
  </TitlesOfParts>
  <Company>Diamond Light Source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Diamond light source at MOCRAF 2019</dc:title>
  <dc:creator>Nutter, Brian (DLSLtd,RAL,LSCI)</dc:creator>
  <cp:lastModifiedBy>Nutter, Brian (DLSLtd,RAL,LSCI)</cp:lastModifiedBy>
  <cp:revision>34</cp:revision>
  <dcterms:created xsi:type="dcterms:W3CDTF">2019-09-30T11:32:22Z</dcterms:created>
  <dcterms:modified xsi:type="dcterms:W3CDTF">2019-10-02T17:54:58Z</dcterms:modified>
</cp:coreProperties>
</file>