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260" r:id="rId3"/>
    <p:sldId id="287" r:id="rId4"/>
    <p:sldId id="318" r:id="rId5"/>
    <p:sldId id="297" r:id="rId6"/>
    <p:sldId id="321" r:id="rId7"/>
    <p:sldId id="295" r:id="rId8"/>
    <p:sldId id="317" r:id="rId9"/>
    <p:sldId id="332" r:id="rId10"/>
    <p:sldId id="309" r:id="rId11"/>
    <p:sldId id="323" r:id="rId12"/>
    <p:sldId id="324" r:id="rId13"/>
    <p:sldId id="325" r:id="rId14"/>
    <p:sldId id="326" r:id="rId15"/>
    <p:sldId id="342" r:id="rId16"/>
    <p:sldId id="327" r:id="rId17"/>
    <p:sldId id="328" r:id="rId18"/>
    <p:sldId id="329" r:id="rId19"/>
    <p:sldId id="330" r:id="rId20"/>
    <p:sldId id="333" r:id="rId21"/>
    <p:sldId id="334" r:id="rId22"/>
    <p:sldId id="335" r:id="rId23"/>
    <p:sldId id="336" r:id="rId24"/>
    <p:sldId id="338" r:id="rId25"/>
    <p:sldId id="339" r:id="rId26"/>
    <p:sldId id="340" r:id="rId27"/>
    <p:sldId id="341" r:id="rId28"/>
    <p:sldId id="311" r:id="rId29"/>
    <p:sldId id="331" r:id="rId30"/>
    <p:sldId id="343" r:id="rId31"/>
    <p:sldId id="348" r:id="rId32"/>
    <p:sldId id="345" r:id="rId33"/>
    <p:sldId id="346" r:id="rId34"/>
    <p:sldId id="344" r:id="rId35"/>
    <p:sldId id="314" r:id="rId36"/>
    <p:sldId id="306" r:id="rId37"/>
    <p:sldId id="347" r:id="rId38"/>
    <p:sldId id="350" r:id="rId39"/>
    <p:sldId id="319" r:id="rId40"/>
    <p:sldId id="294" r:id="rId41"/>
    <p:sldId id="276" r:id="rId42"/>
    <p:sldId id="277" r:id="rId43"/>
    <p:sldId id="320" r:id="rId44"/>
    <p:sldId id="278" r:id="rId45"/>
    <p:sldId id="279" r:id="rId46"/>
    <p:sldId id="280" r:id="rId47"/>
    <p:sldId id="288" r:id="rId48"/>
    <p:sldId id="316" r:id="rId49"/>
    <p:sldId id="268" r:id="rId50"/>
    <p:sldId id="267" r:id="rId51"/>
    <p:sldId id="307" r:id="rId52"/>
    <p:sldId id="349" r:id="rId53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8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657" autoAdjust="0"/>
  </p:normalViewPr>
  <p:slideViewPr>
    <p:cSldViewPr>
      <p:cViewPr>
        <p:scale>
          <a:sx n="120" d="100"/>
          <a:sy n="120" d="100"/>
        </p:scale>
        <p:origin x="-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3CC0A-FBAA-4EFD-A234-81FF5B8D3E56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A1916D-92F1-46AC-A74A-6B57926923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15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zone plate focuses the beam through an aperture to a spot size down to 20Nm.</a:t>
            </a:r>
          </a:p>
          <a:p>
            <a:r>
              <a:rPr lang="en-GB" dirty="0" smtClean="0"/>
              <a:t>The sample in</a:t>
            </a:r>
            <a:r>
              <a:rPr lang="en-GB" baseline="0" dirty="0" smtClean="0"/>
              <a:t> its environment is scanned across the beam to build up a picture </a:t>
            </a:r>
          </a:p>
          <a:p>
            <a:r>
              <a:rPr lang="en-GB" baseline="0" dirty="0" smtClean="0"/>
              <a:t>The detector is a photon counting </a:t>
            </a:r>
            <a:r>
              <a:rPr lang="en-GB" baseline="0" dirty="0" err="1" smtClean="0"/>
              <a:t>detectror</a:t>
            </a:r>
            <a:r>
              <a:rPr lang="en-GB" baseline="0" dirty="0" smtClean="0"/>
              <a:t>. Two other detectors can take data simultaneously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916D-92F1-46AC-A74A-6B579269230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31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distutrbances</a:t>
            </a:r>
            <a:r>
              <a:rPr lang="en-GB" baseline="0" dirty="0" smtClean="0"/>
              <a:t> in the blue line. Are they cased by Abbe errors On Axis?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916D-92F1-46AC-A74A-6B579269230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175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does the scientist</a:t>
            </a:r>
            <a:r>
              <a:rPr lang="en-GB" baseline="0" dirty="0" smtClean="0"/>
              <a:t> want. High Speed Dynamic response, or smooth control with less dynamic response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916D-92F1-46AC-A74A-6B579269230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41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1916D-92F1-46AC-A74A-6B579269230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29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163C7-59B6-494C-81FF-6B108205633E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535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07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487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858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78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08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9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166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18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641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931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850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65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19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965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395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511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04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765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529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69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304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CDAE-6C63-4BED-BB10-04CD2FBAF8C4}" type="datetimeFigureOut">
              <a:rPr lang="en-GB" smtClean="0"/>
              <a:t>07/10/2017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BB4FD-27B7-4A78-9D27-F5A30E2566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35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B2298-D952-4F5F-B0FA-F20A44314CB0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10161-5921-4C95-8A61-E0AB64801195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6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2.jpe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0766" y="548680"/>
            <a:ext cx="89991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/>
              <a:t>I08-SXM: </a:t>
            </a:r>
            <a:endParaRPr lang="en-GB" sz="3200" b="1" dirty="0" smtClean="0"/>
          </a:p>
          <a:p>
            <a:pPr algn="ctr"/>
            <a:r>
              <a:rPr lang="en-GB" sz="3200" b="1" dirty="0" smtClean="0"/>
              <a:t>Experiences in </a:t>
            </a:r>
            <a:r>
              <a:rPr lang="en-GB" sz="3200" b="1" dirty="0" err="1" smtClean="0"/>
              <a:t>iterferometric</a:t>
            </a:r>
            <a:r>
              <a:rPr lang="en-GB" sz="3200" b="1" dirty="0" smtClean="0"/>
              <a:t> control of </a:t>
            </a:r>
            <a:r>
              <a:rPr lang="en-GB" sz="3200" b="1" smtClean="0"/>
              <a:t>piezo stages</a:t>
            </a:r>
            <a:endParaRPr lang="en-GB" sz="3200" b="1" dirty="0"/>
          </a:p>
          <a:p>
            <a:pPr algn="ctr"/>
            <a:r>
              <a:rPr lang="en-GB" sz="3200" b="1" dirty="0"/>
              <a:t>at the Diamond Light 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59294" y="2545740"/>
            <a:ext cx="5662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Brian Nutter Trevor Bates Lee Hudson</a:t>
            </a:r>
            <a:endParaRPr lang="en-GB" sz="2800" dirty="0"/>
          </a:p>
        </p:txBody>
      </p:sp>
      <p:sp>
        <p:nvSpPr>
          <p:cNvPr id="2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2095500"/>
            <a:ext cx="5829300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AutoShape 4" descr="https://loreamartinez.files.wordpress.com/2016/08/brain-blue.jpeg?w=300"/>
          <p:cNvSpPr>
            <a:spLocks noChangeAspect="1" noChangeArrowheads="1"/>
          </p:cNvSpPr>
          <p:nvPr/>
        </p:nvSpPr>
        <p:spPr bwMode="auto">
          <a:xfrm>
            <a:off x="155575" y="-1028700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7" descr="05EC4052DLSdus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4620353"/>
            <a:ext cx="9180512" cy="2265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rrowheads="1"/>
          </p:cNvPicPr>
          <p:nvPr/>
        </p:nvPicPr>
        <p:blipFill>
          <a:blip r:embed="rId3" cstate="print"/>
          <a:srcRect l="78064" t="71756"/>
          <a:stretch>
            <a:fillRect/>
          </a:stretch>
        </p:blipFill>
        <p:spPr bwMode="auto">
          <a:xfrm>
            <a:off x="3563888" y="3296543"/>
            <a:ext cx="1922240" cy="92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013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2181616" y="138698"/>
            <a:ext cx="470776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A Motion Control Journey: Sample X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2106" name="Picture 5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" y="2722265"/>
            <a:ext cx="8703945" cy="294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7" name="TextBox 14346"/>
          <p:cNvSpPr txBox="1"/>
          <p:nvPr/>
        </p:nvSpPr>
        <p:spPr>
          <a:xfrm>
            <a:off x="323528" y="908720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Diamond Light Source continues to develop and upgrade ‘Modules’ to keep pace with the latest available technology. Beamline I08 recently upgraded the end-station using the </a:t>
            </a:r>
            <a:r>
              <a:rPr lang="en-GB" dirty="0" err="1"/>
              <a:t>Attocube</a:t>
            </a:r>
            <a:r>
              <a:rPr lang="en-GB" dirty="0"/>
              <a:t> IDS3010 </a:t>
            </a:r>
            <a:r>
              <a:rPr lang="en-GB" dirty="0" smtClean="0"/>
              <a:t>interferometer.</a:t>
            </a:r>
          </a:p>
          <a:p>
            <a:r>
              <a:rPr lang="en-GB" dirty="0"/>
              <a:t>It started as a development rig simulating the three orthogonal sample positioning systems, X Y and Z. Consider the X Axis (horizontally across the beam).</a:t>
            </a:r>
          </a:p>
        </p:txBody>
      </p:sp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2069019" y="138698"/>
            <a:ext cx="493295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>
                <a:latin typeface="Calibri Bold" charset="0"/>
                <a:sym typeface="Calibri Bold" charset="0"/>
              </a:rPr>
              <a:t>A Motion Control </a:t>
            </a:r>
            <a:r>
              <a:rPr lang="en-US" sz="2400" dirty="0" smtClean="0">
                <a:latin typeface="Calibri Bold" charset="0"/>
                <a:sym typeface="Calibri Bold" charset="0"/>
              </a:rPr>
              <a:t>Journey : First Noise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53469"/>
            <a:ext cx="7191673" cy="4160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836712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First impressions reading the </a:t>
            </a:r>
            <a:r>
              <a:rPr lang="en-GB" dirty="0" err="1"/>
              <a:t>AQuadB</a:t>
            </a:r>
            <a:r>
              <a:rPr lang="en-GB" dirty="0"/>
              <a:t> differential feedback TTL signals showed a lot of noise - To be expected at this resolution.  (Disregard the scaling at this early stage)</a:t>
            </a:r>
          </a:p>
        </p:txBody>
      </p:sp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110429" y="138698"/>
            <a:ext cx="68501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 : A few problems - RTFM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17" y="2329677"/>
            <a:ext cx="55721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9090"/>
            <a:ext cx="55816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3108" y="4077072"/>
            <a:ext cx="790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A-quad-B process is a digital interface that allows high resolution over large sizes of data. Resolution and Clock define the quadrature process. The signal is encoded over two different 2-level-channels, A and B. The levels’ amplitude is either LVTTL or LVDS (one at a time):</a:t>
            </a:r>
          </a:p>
          <a:p>
            <a:pPr algn="ctr"/>
            <a:r>
              <a:rPr lang="en-GB" dirty="0"/>
              <a:t> Single-ended with LVTTL levels</a:t>
            </a:r>
          </a:p>
          <a:p>
            <a:pPr algn="ctr"/>
            <a:r>
              <a:rPr lang="en-GB" dirty="0"/>
              <a:t> Differential with LVDS levels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544" y="1224630"/>
            <a:ext cx="2794840" cy="186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287177" y="138698"/>
            <a:ext cx="64966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BISS-C to the rescue?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799" y="1116013"/>
            <a:ext cx="7719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Maximum A Quad B = 6 MHz  @1nm resolution = 6mm per second</a:t>
            </a:r>
          </a:p>
          <a:p>
            <a:r>
              <a:rPr lang="en-GB" dirty="0" smtClean="0"/>
              <a:t>We want finer resolution  - to improve </a:t>
            </a:r>
            <a:r>
              <a:rPr lang="en-GB" dirty="0" err="1" smtClean="0"/>
              <a:t>spacial</a:t>
            </a:r>
            <a:r>
              <a:rPr lang="en-GB" dirty="0" smtClean="0"/>
              <a:t> resolution</a:t>
            </a:r>
          </a:p>
          <a:p>
            <a:r>
              <a:rPr lang="en-GB" dirty="0" smtClean="0"/>
              <a:t>We want higher speed – to keep up with coarse measurements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75799" y="2132856"/>
            <a:ext cx="8087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IDS3010 can get down to 1pm resolution and up to 20MHz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75799" y="2853490"/>
            <a:ext cx="7208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BissC</a:t>
            </a:r>
            <a:r>
              <a:rPr lang="en-GB" dirty="0" smtClean="0"/>
              <a:t> – a serial absolute encoder format .</a:t>
            </a:r>
          </a:p>
          <a:p>
            <a:r>
              <a:rPr lang="en-GB" dirty="0" smtClean="0"/>
              <a:t>IDS3010 – Provides a 32 bit window onto its own internal 48 bit position register. The selected LSB determines the resolution. Minimum 1pm.</a:t>
            </a:r>
          </a:p>
          <a:p>
            <a:r>
              <a:rPr lang="en-GB" dirty="0" smtClean="0"/>
              <a:t>Further there are 2 Error bits + 6 CRC bits 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75798" y="4221088"/>
            <a:ext cx="7208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GeoBrick uses a 2MHz clock to sample the data , updates each axis at 5KHz</a:t>
            </a:r>
          </a:p>
          <a:p>
            <a:r>
              <a:rPr lang="en-GB" dirty="0" smtClean="0"/>
              <a:t>Possibility to combine </a:t>
            </a:r>
            <a:r>
              <a:rPr lang="en-GB" dirty="0" err="1" smtClean="0"/>
              <a:t>AquadB</a:t>
            </a:r>
            <a:r>
              <a:rPr lang="en-GB" dirty="0" smtClean="0"/>
              <a:t> of stepper X with </a:t>
            </a:r>
            <a:r>
              <a:rPr lang="en-GB" dirty="0" err="1" smtClean="0"/>
              <a:t>BissC</a:t>
            </a:r>
            <a:r>
              <a:rPr lang="en-GB" dirty="0" smtClean="0"/>
              <a:t> of piezo X in 1 plug.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580765" y="138698"/>
            <a:ext cx="790947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The Proposed Beamline Set Up.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6"/>
            <a:ext cx="9144000" cy="59370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51920" y="2708920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PandA</a:t>
            </a:r>
            <a:r>
              <a:rPr lang="en-GB" sz="1400" dirty="0" smtClean="0"/>
              <a:t> is the new name for ZEBRA-2 . Takes </a:t>
            </a:r>
            <a:r>
              <a:rPr lang="en-GB" sz="1400" dirty="0" err="1" smtClean="0"/>
              <a:t>BissC</a:t>
            </a:r>
            <a:r>
              <a:rPr lang="en-GB" sz="1400" dirty="0" smtClean="0"/>
              <a:t>  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287171" y="138698"/>
            <a:ext cx="649664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BISS-C </a:t>
            </a:r>
            <a:r>
              <a:rPr lang="en-US" sz="2400" dirty="0">
                <a:latin typeface="Calibri Bold" charset="0"/>
                <a:sym typeface="Calibri Bold" charset="0"/>
              </a:rPr>
              <a:t>to the rescue?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53" y="1007245"/>
            <a:ext cx="256501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292" y="1034108"/>
            <a:ext cx="2477938" cy="191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1717" y="882584"/>
            <a:ext cx="1917703" cy="222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67" y="3068960"/>
            <a:ext cx="6478587" cy="403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622276"/>
            <a:ext cx="248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 supplied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095582" y="622276"/>
            <a:ext cx="257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Sanitised – becomesC1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611396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AquadB</a:t>
            </a:r>
            <a:r>
              <a:rPr lang="en-GB" dirty="0" smtClean="0"/>
              <a:t> plus </a:t>
            </a:r>
            <a:r>
              <a:rPr lang="en-GB" dirty="0" err="1" smtClean="0"/>
              <a:t>BissC</a:t>
            </a:r>
            <a:r>
              <a:rPr lang="en-GB" dirty="0" smtClean="0"/>
              <a:t> is C4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95936" y="4077072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 smtClean="0"/>
              <a:t>PandA</a:t>
            </a:r>
            <a:r>
              <a:rPr lang="en-GB" sz="1400" dirty="0" smtClean="0"/>
              <a:t> box inserted between C4/2 and C3/1  </a:t>
            </a:r>
            <a:r>
              <a:rPr lang="en-GB" sz="1400" dirty="0" err="1" smtClean="0"/>
              <a:t>etc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680808" y="138698"/>
            <a:ext cx="57093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And the Piezo?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54857"/>
          <a:stretch/>
        </p:blipFill>
        <p:spPr>
          <a:xfrm>
            <a:off x="2411760" y="2348880"/>
            <a:ext cx="774293" cy="1774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t="39544" r="6064" b="19890"/>
          <a:stretch/>
        </p:blipFill>
        <p:spPr>
          <a:xfrm>
            <a:off x="143508" y="836712"/>
            <a:ext cx="3528392" cy="129993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423289"/>
            <a:ext cx="2062931" cy="159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277584"/>
            <a:ext cx="2357703" cy="136002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11960" y="826840"/>
            <a:ext cx="4551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Diamond standard motion controller for Phase 2 beamlines. 8 on board amplifiers. 8 incremental encoders. Optional Fibre Optic MACRO interface. Optional </a:t>
            </a:r>
            <a:r>
              <a:rPr lang="en-GB" dirty="0" err="1" smtClean="0"/>
              <a:t>BissC</a:t>
            </a:r>
            <a:r>
              <a:rPr lang="en-GB" dirty="0" smtClean="0"/>
              <a:t> Interface</a:t>
            </a: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211960" y="2136646"/>
            <a:ext cx="4551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Acc24M2A 2 channel MACRO </a:t>
            </a:r>
            <a:r>
              <a:rPr lang="en-GB" dirty="0" err="1" smtClean="0"/>
              <a:t>interace</a:t>
            </a:r>
            <a:r>
              <a:rPr lang="en-GB" dirty="0" smtClean="0"/>
              <a:t> with 2 channels differential +/- 10 V control outputs 16 bit resolution. 2 channels incremental encoder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12915" y="3932652"/>
            <a:ext cx="4551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PI E505 piezo amplifiers.  3 axis integrated flexure stage with 200um x 200um x 20um travel. Cap sensor feedback.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1975850" y="1809750"/>
            <a:ext cx="967375" cy="1563205"/>
          </a:xfrm>
          <a:custGeom>
            <a:avLst/>
            <a:gdLst>
              <a:gd name="connsiteX0" fmla="*/ 491125 w 967375"/>
              <a:gd name="connsiteY0" fmla="*/ 0 h 1563205"/>
              <a:gd name="connsiteX1" fmla="*/ 443500 w 967375"/>
              <a:gd name="connsiteY1" fmla="*/ 38100 h 1563205"/>
              <a:gd name="connsiteX2" fmla="*/ 386350 w 967375"/>
              <a:gd name="connsiteY2" fmla="*/ 76200 h 1563205"/>
              <a:gd name="connsiteX3" fmla="*/ 310150 w 967375"/>
              <a:gd name="connsiteY3" fmla="*/ 123825 h 1563205"/>
              <a:gd name="connsiteX4" fmla="*/ 281575 w 967375"/>
              <a:gd name="connsiteY4" fmla="*/ 133350 h 1563205"/>
              <a:gd name="connsiteX5" fmla="*/ 253000 w 967375"/>
              <a:gd name="connsiteY5" fmla="*/ 142875 h 1563205"/>
              <a:gd name="connsiteX6" fmla="*/ 224425 w 967375"/>
              <a:gd name="connsiteY6" fmla="*/ 161925 h 1563205"/>
              <a:gd name="connsiteX7" fmla="*/ 176800 w 967375"/>
              <a:gd name="connsiteY7" fmla="*/ 209550 h 1563205"/>
              <a:gd name="connsiteX8" fmla="*/ 157750 w 967375"/>
              <a:gd name="connsiteY8" fmla="*/ 238125 h 1563205"/>
              <a:gd name="connsiteX9" fmla="*/ 129175 w 967375"/>
              <a:gd name="connsiteY9" fmla="*/ 266700 h 1563205"/>
              <a:gd name="connsiteX10" fmla="*/ 91075 w 967375"/>
              <a:gd name="connsiteY10" fmla="*/ 304800 h 1563205"/>
              <a:gd name="connsiteX11" fmla="*/ 72025 w 967375"/>
              <a:gd name="connsiteY11" fmla="*/ 361950 h 1563205"/>
              <a:gd name="connsiteX12" fmla="*/ 52975 w 967375"/>
              <a:gd name="connsiteY12" fmla="*/ 390525 h 1563205"/>
              <a:gd name="connsiteX13" fmla="*/ 43450 w 967375"/>
              <a:gd name="connsiteY13" fmla="*/ 419100 h 1563205"/>
              <a:gd name="connsiteX14" fmla="*/ 14875 w 967375"/>
              <a:gd name="connsiteY14" fmla="*/ 447675 h 1563205"/>
              <a:gd name="connsiteX15" fmla="*/ 14875 w 967375"/>
              <a:gd name="connsiteY15" fmla="*/ 571500 h 1563205"/>
              <a:gd name="connsiteX16" fmla="*/ 43450 w 967375"/>
              <a:gd name="connsiteY16" fmla="*/ 581025 h 1563205"/>
              <a:gd name="connsiteX17" fmla="*/ 72025 w 967375"/>
              <a:gd name="connsiteY17" fmla="*/ 638175 h 1563205"/>
              <a:gd name="connsiteX18" fmla="*/ 81550 w 967375"/>
              <a:gd name="connsiteY18" fmla="*/ 704850 h 1563205"/>
              <a:gd name="connsiteX19" fmla="*/ 100600 w 967375"/>
              <a:gd name="connsiteY19" fmla="*/ 733425 h 1563205"/>
              <a:gd name="connsiteX20" fmla="*/ 110125 w 967375"/>
              <a:gd name="connsiteY20" fmla="*/ 762000 h 1563205"/>
              <a:gd name="connsiteX21" fmla="*/ 186325 w 967375"/>
              <a:gd name="connsiteY21" fmla="*/ 828675 h 1563205"/>
              <a:gd name="connsiteX22" fmla="*/ 214900 w 967375"/>
              <a:gd name="connsiteY22" fmla="*/ 847725 h 1563205"/>
              <a:gd name="connsiteX23" fmla="*/ 243475 w 967375"/>
              <a:gd name="connsiteY23" fmla="*/ 866775 h 1563205"/>
              <a:gd name="connsiteX24" fmla="*/ 300625 w 967375"/>
              <a:gd name="connsiteY24" fmla="*/ 923925 h 1563205"/>
              <a:gd name="connsiteX25" fmla="*/ 338725 w 967375"/>
              <a:gd name="connsiteY25" fmla="*/ 981075 h 1563205"/>
              <a:gd name="connsiteX26" fmla="*/ 376825 w 967375"/>
              <a:gd name="connsiteY26" fmla="*/ 1038225 h 1563205"/>
              <a:gd name="connsiteX27" fmla="*/ 405400 w 967375"/>
              <a:gd name="connsiteY27" fmla="*/ 1057275 h 1563205"/>
              <a:gd name="connsiteX28" fmla="*/ 424450 w 967375"/>
              <a:gd name="connsiteY28" fmla="*/ 1085850 h 1563205"/>
              <a:gd name="connsiteX29" fmla="*/ 510175 w 967375"/>
              <a:gd name="connsiteY29" fmla="*/ 1171575 h 1563205"/>
              <a:gd name="connsiteX30" fmla="*/ 557800 w 967375"/>
              <a:gd name="connsiteY30" fmla="*/ 1209675 h 1563205"/>
              <a:gd name="connsiteX31" fmla="*/ 586375 w 967375"/>
              <a:gd name="connsiteY31" fmla="*/ 1238250 h 1563205"/>
              <a:gd name="connsiteX32" fmla="*/ 624475 w 967375"/>
              <a:gd name="connsiteY32" fmla="*/ 1266825 h 1563205"/>
              <a:gd name="connsiteX33" fmla="*/ 643525 w 967375"/>
              <a:gd name="connsiteY33" fmla="*/ 1333500 h 1563205"/>
              <a:gd name="connsiteX34" fmla="*/ 691150 w 967375"/>
              <a:gd name="connsiteY34" fmla="*/ 1381125 h 1563205"/>
              <a:gd name="connsiteX35" fmla="*/ 719725 w 967375"/>
              <a:gd name="connsiteY35" fmla="*/ 1438275 h 1563205"/>
              <a:gd name="connsiteX36" fmla="*/ 748300 w 967375"/>
              <a:gd name="connsiteY36" fmla="*/ 1495425 h 1563205"/>
              <a:gd name="connsiteX37" fmla="*/ 805450 w 967375"/>
              <a:gd name="connsiteY37" fmla="*/ 1533525 h 1563205"/>
              <a:gd name="connsiteX38" fmla="*/ 862600 w 967375"/>
              <a:gd name="connsiteY38" fmla="*/ 1562100 h 1563205"/>
              <a:gd name="connsiteX39" fmla="*/ 967375 w 967375"/>
              <a:gd name="connsiteY39" fmla="*/ 1562100 h 156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375" h="1563205">
                <a:moveTo>
                  <a:pt x="491125" y="0"/>
                </a:moveTo>
                <a:cubicBezTo>
                  <a:pt x="475250" y="12700"/>
                  <a:pt x="459942" y="26143"/>
                  <a:pt x="443500" y="38100"/>
                </a:cubicBezTo>
                <a:cubicBezTo>
                  <a:pt x="424984" y="51566"/>
                  <a:pt x="386350" y="76200"/>
                  <a:pt x="386350" y="76200"/>
                </a:cubicBezTo>
                <a:cubicBezTo>
                  <a:pt x="356161" y="121483"/>
                  <a:pt x="378160" y="101155"/>
                  <a:pt x="310150" y="123825"/>
                </a:cubicBezTo>
                <a:lnTo>
                  <a:pt x="281575" y="133350"/>
                </a:lnTo>
                <a:lnTo>
                  <a:pt x="253000" y="142875"/>
                </a:lnTo>
                <a:cubicBezTo>
                  <a:pt x="243475" y="149225"/>
                  <a:pt x="232520" y="153830"/>
                  <a:pt x="224425" y="161925"/>
                </a:cubicBezTo>
                <a:cubicBezTo>
                  <a:pt x="160925" y="225425"/>
                  <a:pt x="253000" y="158750"/>
                  <a:pt x="176800" y="209550"/>
                </a:cubicBezTo>
                <a:cubicBezTo>
                  <a:pt x="170450" y="219075"/>
                  <a:pt x="165079" y="229331"/>
                  <a:pt x="157750" y="238125"/>
                </a:cubicBezTo>
                <a:cubicBezTo>
                  <a:pt x="149126" y="248473"/>
                  <a:pt x="136647" y="255492"/>
                  <a:pt x="129175" y="266700"/>
                </a:cubicBezTo>
                <a:cubicBezTo>
                  <a:pt x="100146" y="310243"/>
                  <a:pt x="145504" y="286657"/>
                  <a:pt x="91075" y="304800"/>
                </a:cubicBezTo>
                <a:cubicBezTo>
                  <a:pt x="84725" y="323850"/>
                  <a:pt x="83164" y="345242"/>
                  <a:pt x="72025" y="361950"/>
                </a:cubicBezTo>
                <a:cubicBezTo>
                  <a:pt x="65675" y="371475"/>
                  <a:pt x="58095" y="380286"/>
                  <a:pt x="52975" y="390525"/>
                </a:cubicBezTo>
                <a:cubicBezTo>
                  <a:pt x="48485" y="399505"/>
                  <a:pt x="49019" y="410746"/>
                  <a:pt x="43450" y="419100"/>
                </a:cubicBezTo>
                <a:cubicBezTo>
                  <a:pt x="35978" y="430308"/>
                  <a:pt x="24400" y="438150"/>
                  <a:pt x="14875" y="447675"/>
                </a:cubicBezTo>
                <a:cubicBezTo>
                  <a:pt x="-565" y="493995"/>
                  <a:pt x="-8918" y="506068"/>
                  <a:pt x="14875" y="571500"/>
                </a:cubicBezTo>
                <a:cubicBezTo>
                  <a:pt x="18306" y="580936"/>
                  <a:pt x="33925" y="577850"/>
                  <a:pt x="43450" y="581025"/>
                </a:cubicBezTo>
                <a:cubicBezTo>
                  <a:pt x="59505" y="605107"/>
                  <a:pt x="66391" y="610007"/>
                  <a:pt x="72025" y="638175"/>
                </a:cubicBezTo>
                <a:cubicBezTo>
                  <a:pt x="76428" y="660190"/>
                  <a:pt x="75099" y="683346"/>
                  <a:pt x="81550" y="704850"/>
                </a:cubicBezTo>
                <a:cubicBezTo>
                  <a:pt x="84839" y="715815"/>
                  <a:pt x="95480" y="723186"/>
                  <a:pt x="100600" y="733425"/>
                </a:cubicBezTo>
                <a:cubicBezTo>
                  <a:pt x="105090" y="742405"/>
                  <a:pt x="105635" y="753020"/>
                  <a:pt x="110125" y="762000"/>
                </a:cubicBezTo>
                <a:cubicBezTo>
                  <a:pt x="129969" y="801688"/>
                  <a:pt x="143462" y="800100"/>
                  <a:pt x="186325" y="828675"/>
                </a:cubicBezTo>
                <a:lnTo>
                  <a:pt x="214900" y="847725"/>
                </a:lnTo>
                <a:cubicBezTo>
                  <a:pt x="224425" y="854075"/>
                  <a:pt x="235380" y="858680"/>
                  <a:pt x="243475" y="866775"/>
                </a:cubicBezTo>
                <a:lnTo>
                  <a:pt x="300625" y="923925"/>
                </a:lnTo>
                <a:cubicBezTo>
                  <a:pt x="316814" y="940114"/>
                  <a:pt x="326025" y="962025"/>
                  <a:pt x="338725" y="981075"/>
                </a:cubicBezTo>
                <a:lnTo>
                  <a:pt x="376825" y="1038225"/>
                </a:lnTo>
                <a:cubicBezTo>
                  <a:pt x="383175" y="1047750"/>
                  <a:pt x="395875" y="1050925"/>
                  <a:pt x="405400" y="1057275"/>
                </a:cubicBezTo>
                <a:cubicBezTo>
                  <a:pt x="411750" y="1066800"/>
                  <a:pt x="416845" y="1077294"/>
                  <a:pt x="424450" y="1085850"/>
                </a:cubicBezTo>
                <a:lnTo>
                  <a:pt x="510175" y="1171575"/>
                </a:lnTo>
                <a:cubicBezTo>
                  <a:pt x="553259" y="1214659"/>
                  <a:pt x="502170" y="1191132"/>
                  <a:pt x="557800" y="1209675"/>
                </a:cubicBezTo>
                <a:cubicBezTo>
                  <a:pt x="567325" y="1219200"/>
                  <a:pt x="576148" y="1229484"/>
                  <a:pt x="586375" y="1238250"/>
                </a:cubicBezTo>
                <a:cubicBezTo>
                  <a:pt x="598428" y="1248581"/>
                  <a:pt x="614312" y="1254629"/>
                  <a:pt x="624475" y="1266825"/>
                </a:cubicBezTo>
                <a:cubicBezTo>
                  <a:pt x="629927" y="1273367"/>
                  <a:pt x="642273" y="1330580"/>
                  <a:pt x="643525" y="1333500"/>
                </a:cubicBezTo>
                <a:cubicBezTo>
                  <a:pt x="656225" y="1363133"/>
                  <a:pt x="665750" y="1364192"/>
                  <a:pt x="691150" y="1381125"/>
                </a:cubicBezTo>
                <a:cubicBezTo>
                  <a:pt x="715091" y="1452949"/>
                  <a:pt x="682796" y="1364417"/>
                  <a:pt x="719725" y="1438275"/>
                </a:cubicBezTo>
                <a:cubicBezTo>
                  <a:pt x="732559" y="1463942"/>
                  <a:pt x="724036" y="1474194"/>
                  <a:pt x="748300" y="1495425"/>
                </a:cubicBezTo>
                <a:cubicBezTo>
                  <a:pt x="765530" y="1510502"/>
                  <a:pt x="786400" y="1520825"/>
                  <a:pt x="805450" y="1533525"/>
                </a:cubicBezTo>
                <a:cubicBezTo>
                  <a:pt x="822595" y="1544955"/>
                  <a:pt x="840516" y="1560523"/>
                  <a:pt x="862600" y="1562100"/>
                </a:cubicBezTo>
                <a:cubicBezTo>
                  <a:pt x="897436" y="1564588"/>
                  <a:pt x="932450" y="1562100"/>
                  <a:pt x="967375" y="156210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reeform 13"/>
          <p:cNvSpPr/>
          <p:nvPr/>
        </p:nvSpPr>
        <p:spPr>
          <a:xfrm>
            <a:off x="1975850" y="1908046"/>
            <a:ext cx="967375" cy="1563205"/>
          </a:xfrm>
          <a:custGeom>
            <a:avLst/>
            <a:gdLst>
              <a:gd name="connsiteX0" fmla="*/ 491125 w 967375"/>
              <a:gd name="connsiteY0" fmla="*/ 0 h 1563205"/>
              <a:gd name="connsiteX1" fmla="*/ 443500 w 967375"/>
              <a:gd name="connsiteY1" fmla="*/ 38100 h 1563205"/>
              <a:gd name="connsiteX2" fmla="*/ 386350 w 967375"/>
              <a:gd name="connsiteY2" fmla="*/ 76200 h 1563205"/>
              <a:gd name="connsiteX3" fmla="*/ 310150 w 967375"/>
              <a:gd name="connsiteY3" fmla="*/ 123825 h 1563205"/>
              <a:gd name="connsiteX4" fmla="*/ 281575 w 967375"/>
              <a:gd name="connsiteY4" fmla="*/ 133350 h 1563205"/>
              <a:gd name="connsiteX5" fmla="*/ 253000 w 967375"/>
              <a:gd name="connsiteY5" fmla="*/ 142875 h 1563205"/>
              <a:gd name="connsiteX6" fmla="*/ 224425 w 967375"/>
              <a:gd name="connsiteY6" fmla="*/ 161925 h 1563205"/>
              <a:gd name="connsiteX7" fmla="*/ 176800 w 967375"/>
              <a:gd name="connsiteY7" fmla="*/ 209550 h 1563205"/>
              <a:gd name="connsiteX8" fmla="*/ 157750 w 967375"/>
              <a:gd name="connsiteY8" fmla="*/ 238125 h 1563205"/>
              <a:gd name="connsiteX9" fmla="*/ 129175 w 967375"/>
              <a:gd name="connsiteY9" fmla="*/ 266700 h 1563205"/>
              <a:gd name="connsiteX10" fmla="*/ 91075 w 967375"/>
              <a:gd name="connsiteY10" fmla="*/ 304800 h 1563205"/>
              <a:gd name="connsiteX11" fmla="*/ 72025 w 967375"/>
              <a:gd name="connsiteY11" fmla="*/ 361950 h 1563205"/>
              <a:gd name="connsiteX12" fmla="*/ 52975 w 967375"/>
              <a:gd name="connsiteY12" fmla="*/ 390525 h 1563205"/>
              <a:gd name="connsiteX13" fmla="*/ 43450 w 967375"/>
              <a:gd name="connsiteY13" fmla="*/ 419100 h 1563205"/>
              <a:gd name="connsiteX14" fmla="*/ 14875 w 967375"/>
              <a:gd name="connsiteY14" fmla="*/ 447675 h 1563205"/>
              <a:gd name="connsiteX15" fmla="*/ 14875 w 967375"/>
              <a:gd name="connsiteY15" fmla="*/ 571500 h 1563205"/>
              <a:gd name="connsiteX16" fmla="*/ 43450 w 967375"/>
              <a:gd name="connsiteY16" fmla="*/ 581025 h 1563205"/>
              <a:gd name="connsiteX17" fmla="*/ 72025 w 967375"/>
              <a:gd name="connsiteY17" fmla="*/ 638175 h 1563205"/>
              <a:gd name="connsiteX18" fmla="*/ 81550 w 967375"/>
              <a:gd name="connsiteY18" fmla="*/ 704850 h 1563205"/>
              <a:gd name="connsiteX19" fmla="*/ 100600 w 967375"/>
              <a:gd name="connsiteY19" fmla="*/ 733425 h 1563205"/>
              <a:gd name="connsiteX20" fmla="*/ 110125 w 967375"/>
              <a:gd name="connsiteY20" fmla="*/ 762000 h 1563205"/>
              <a:gd name="connsiteX21" fmla="*/ 186325 w 967375"/>
              <a:gd name="connsiteY21" fmla="*/ 828675 h 1563205"/>
              <a:gd name="connsiteX22" fmla="*/ 214900 w 967375"/>
              <a:gd name="connsiteY22" fmla="*/ 847725 h 1563205"/>
              <a:gd name="connsiteX23" fmla="*/ 243475 w 967375"/>
              <a:gd name="connsiteY23" fmla="*/ 866775 h 1563205"/>
              <a:gd name="connsiteX24" fmla="*/ 300625 w 967375"/>
              <a:gd name="connsiteY24" fmla="*/ 923925 h 1563205"/>
              <a:gd name="connsiteX25" fmla="*/ 338725 w 967375"/>
              <a:gd name="connsiteY25" fmla="*/ 981075 h 1563205"/>
              <a:gd name="connsiteX26" fmla="*/ 376825 w 967375"/>
              <a:gd name="connsiteY26" fmla="*/ 1038225 h 1563205"/>
              <a:gd name="connsiteX27" fmla="*/ 405400 w 967375"/>
              <a:gd name="connsiteY27" fmla="*/ 1057275 h 1563205"/>
              <a:gd name="connsiteX28" fmla="*/ 424450 w 967375"/>
              <a:gd name="connsiteY28" fmla="*/ 1085850 h 1563205"/>
              <a:gd name="connsiteX29" fmla="*/ 510175 w 967375"/>
              <a:gd name="connsiteY29" fmla="*/ 1171575 h 1563205"/>
              <a:gd name="connsiteX30" fmla="*/ 557800 w 967375"/>
              <a:gd name="connsiteY30" fmla="*/ 1209675 h 1563205"/>
              <a:gd name="connsiteX31" fmla="*/ 586375 w 967375"/>
              <a:gd name="connsiteY31" fmla="*/ 1238250 h 1563205"/>
              <a:gd name="connsiteX32" fmla="*/ 624475 w 967375"/>
              <a:gd name="connsiteY32" fmla="*/ 1266825 h 1563205"/>
              <a:gd name="connsiteX33" fmla="*/ 643525 w 967375"/>
              <a:gd name="connsiteY33" fmla="*/ 1333500 h 1563205"/>
              <a:gd name="connsiteX34" fmla="*/ 691150 w 967375"/>
              <a:gd name="connsiteY34" fmla="*/ 1381125 h 1563205"/>
              <a:gd name="connsiteX35" fmla="*/ 719725 w 967375"/>
              <a:gd name="connsiteY35" fmla="*/ 1438275 h 1563205"/>
              <a:gd name="connsiteX36" fmla="*/ 748300 w 967375"/>
              <a:gd name="connsiteY36" fmla="*/ 1495425 h 1563205"/>
              <a:gd name="connsiteX37" fmla="*/ 805450 w 967375"/>
              <a:gd name="connsiteY37" fmla="*/ 1533525 h 1563205"/>
              <a:gd name="connsiteX38" fmla="*/ 862600 w 967375"/>
              <a:gd name="connsiteY38" fmla="*/ 1562100 h 1563205"/>
              <a:gd name="connsiteX39" fmla="*/ 967375 w 967375"/>
              <a:gd name="connsiteY39" fmla="*/ 1562100 h 156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67375" h="1563205">
                <a:moveTo>
                  <a:pt x="491125" y="0"/>
                </a:moveTo>
                <a:cubicBezTo>
                  <a:pt x="475250" y="12700"/>
                  <a:pt x="459942" y="26143"/>
                  <a:pt x="443500" y="38100"/>
                </a:cubicBezTo>
                <a:cubicBezTo>
                  <a:pt x="424984" y="51566"/>
                  <a:pt x="386350" y="76200"/>
                  <a:pt x="386350" y="76200"/>
                </a:cubicBezTo>
                <a:cubicBezTo>
                  <a:pt x="356161" y="121483"/>
                  <a:pt x="378160" y="101155"/>
                  <a:pt x="310150" y="123825"/>
                </a:cubicBezTo>
                <a:lnTo>
                  <a:pt x="281575" y="133350"/>
                </a:lnTo>
                <a:lnTo>
                  <a:pt x="253000" y="142875"/>
                </a:lnTo>
                <a:cubicBezTo>
                  <a:pt x="243475" y="149225"/>
                  <a:pt x="232520" y="153830"/>
                  <a:pt x="224425" y="161925"/>
                </a:cubicBezTo>
                <a:cubicBezTo>
                  <a:pt x="160925" y="225425"/>
                  <a:pt x="253000" y="158750"/>
                  <a:pt x="176800" y="209550"/>
                </a:cubicBezTo>
                <a:cubicBezTo>
                  <a:pt x="170450" y="219075"/>
                  <a:pt x="165079" y="229331"/>
                  <a:pt x="157750" y="238125"/>
                </a:cubicBezTo>
                <a:cubicBezTo>
                  <a:pt x="149126" y="248473"/>
                  <a:pt x="136647" y="255492"/>
                  <a:pt x="129175" y="266700"/>
                </a:cubicBezTo>
                <a:cubicBezTo>
                  <a:pt x="100146" y="310243"/>
                  <a:pt x="145504" y="286657"/>
                  <a:pt x="91075" y="304800"/>
                </a:cubicBezTo>
                <a:cubicBezTo>
                  <a:pt x="84725" y="323850"/>
                  <a:pt x="83164" y="345242"/>
                  <a:pt x="72025" y="361950"/>
                </a:cubicBezTo>
                <a:cubicBezTo>
                  <a:pt x="65675" y="371475"/>
                  <a:pt x="58095" y="380286"/>
                  <a:pt x="52975" y="390525"/>
                </a:cubicBezTo>
                <a:cubicBezTo>
                  <a:pt x="48485" y="399505"/>
                  <a:pt x="49019" y="410746"/>
                  <a:pt x="43450" y="419100"/>
                </a:cubicBezTo>
                <a:cubicBezTo>
                  <a:pt x="35978" y="430308"/>
                  <a:pt x="24400" y="438150"/>
                  <a:pt x="14875" y="447675"/>
                </a:cubicBezTo>
                <a:cubicBezTo>
                  <a:pt x="-565" y="493995"/>
                  <a:pt x="-8918" y="506068"/>
                  <a:pt x="14875" y="571500"/>
                </a:cubicBezTo>
                <a:cubicBezTo>
                  <a:pt x="18306" y="580936"/>
                  <a:pt x="33925" y="577850"/>
                  <a:pt x="43450" y="581025"/>
                </a:cubicBezTo>
                <a:cubicBezTo>
                  <a:pt x="59505" y="605107"/>
                  <a:pt x="66391" y="610007"/>
                  <a:pt x="72025" y="638175"/>
                </a:cubicBezTo>
                <a:cubicBezTo>
                  <a:pt x="76428" y="660190"/>
                  <a:pt x="75099" y="683346"/>
                  <a:pt x="81550" y="704850"/>
                </a:cubicBezTo>
                <a:cubicBezTo>
                  <a:pt x="84839" y="715815"/>
                  <a:pt x="95480" y="723186"/>
                  <a:pt x="100600" y="733425"/>
                </a:cubicBezTo>
                <a:cubicBezTo>
                  <a:pt x="105090" y="742405"/>
                  <a:pt x="105635" y="753020"/>
                  <a:pt x="110125" y="762000"/>
                </a:cubicBezTo>
                <a:cubicBezTo>
                  <a:pt x="129969" y="801688"/>
                  <a:pt x="143462" y="800100"/>
                  <a:pt x="186325" y="828675"/>
                </a:cubicBezTo>
                <a:lnTo>
                  <a:pt x="214900" y="847725"/>
                </a:lnTo>
                <a:cubicBezTo>
                  <a:pt x="224425" y="854075"/>
                  <a:pt x="235380" y="858680"/>
                  <a:pt x="243475" y="866775"/>
                </a:cubicBezTo>
                <a:lnTo>
                  <a:pt x="300625" y="923925"/>
                </a:lnTo>
                <a:cubicBezTo>
                  <a:pt x="316814" y="940114"/>
                  <a:pt x="326025" y="962025"/>
                  <a:pt x="338725" y="981075"/>
                </a:cubicBezTo>
                <a:lnTo>
                  <a:pt x="376825" y="1038225"/>
                </a:lnTo>
                <a:cubicBezTo>
                  <a:pt x="383175" y="1047750"/>
                  <a:pt x="395875" y="1050925"/>
                  <a:pt x="405400" y="1057275"/>
                </a:cubicBezTo>
                <a:cubicBezTo>
                  <a:pt x="411750" y="1066800"/>
                  <a:pt x="416845" y="1077294"/>
                  <a:pt x="424450" y="1085850"/>
                </a:cubicBezTo>
                <a:lnTo>
                  <a:pt x="510175" y="1171575"/>
                </a:lnTo>
                <a:cubicBezTo>
                  <a:pt x="553259" y="1214659"/>
                  <a:pt x="502170" y="1191132"/>
                  <a:pt x="557800" y="1209675"/>
                </a:cubicBezTo>
                <a:cubicBezTo>
                  <a:pt x="567325" y="1219200"/>
                  <a:pt x="576148" y="1229484"/>
                  <a:pt x="586375" y="1238250"/>
                </a:cubicBezTo>
                <a:cubicBezTo>
                  <a:pt x="598428" y="1248581"/>
                  <a:pt x="614312" y="1254629"/>
                  <a:pt x="624475" y="1266825"/>
                </a:cubicBezTo>
                <a:cubicBezTo>
                  <a:pt x="629927" y="1273367"/>
                  <a:pt x="642273" y="1330580"/>
                  <a:pt x="643525" y="1333500"/>
                </a:cubicBezTo>
                <a:cubicBezTo>
                  <a:pt x="656225" y="1363133"/>
                  <a:pt x="665750" y="1364192"/>
                  <a:pt x="691150" y="1381125"/>
                </a:cubicBezTo>
                <a:cubicBezTo>
                  <a:pt x="715091" y="1452949"/>
                  <a:pt x="682796" y="1364417"/>
                  <a:pt x="719725" y="1438275"/>
                </a:cubicBezTo>
                <a:cubicBezTo>
                  <a:pt x="732559" y="1463942"/>
                  <a:pt x="724036" y="1474194"/>
                  <a:pt x="748300" y="1495425"/>
                </a:cubicBezTo>
                <a:cubicBezTo>
                  <a:pt x="765530" y="1510502"/>
                  <a:pt x="786400" y="1520825"/>
                  <a:pt x="805450" y="1533525"/>
                </a:cubicBezTo>
                <a:cubicBezTo>
                  <a:pt x="822595" y="1544955"/>
                  <a:pt x="840516" y="1560523"/>
                  <a:pt x="862600" y="1562100"/>
                </a:cubicBezTo>
                <a:cubicBezTo>
                  <a:pt x="897436" y="1564588"/>
                  <a:pt x="932450" y="1562100"/>
                  <a:pt x="967375" y="1562100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835696" y="5661248"/>
            <a:ext cx="2545804" cy="3580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123728" y="3789040"/>
            <a:ext cx="819497" cy="1872208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3779912" y="1412776"/>
            <a:ext cx="432048" cy="1527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ight Arrow 17"/>
          <p:cNvSpPr/>
          <p:nvPr/>
        </p:nvSpPr>
        <p:spPr>
          <a:xfrm>
            <a:off x="3322563" y="2591352"/>
            <a:ext cx="889397" cy="145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Arrow 18"/>
          <p:cNvSpPr/>
          <p:nvPr/>
        </p:nvSpPr>
        <p:spPr>
          <a:xfrm>
            <a:off x="3491880" y="4594951"/>
            <a:ext cx="720080" cy="1301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271882" y="138698"/>
            <a:ext cx="65272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Noise Measurements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288"/>
            <a:ext cx="9144000" cy="4759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764704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Put the test rig on a table and see what you get. Answer the question is it any good?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067944" y="594516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135Hz and 178Hz peaks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290322" y="138698"/>
            <a:ext cx="649036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Noise Measurements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" y="1339027"/>
            <a:ext cx="9144000" cy="4544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871" y="692696"/>
            <a:ext cx="8784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Then put it on an optical bench and see the noise reduce by factor of 10.  Answer yes its worth a try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019252" y="138698"/>
            <a:ext cx="70325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In Situ Performance Tests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013"/>
            <a:ext cx="9144000" cy="5161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872607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Axis 1-X Coarse -Stepper motor moves 500 counts of 10nm resolution.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535497" y="1592158"/>
            <a:ext cx="3276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Axis 9-X Fine -Interferometer measures 50000 counts of 100pm resolution. But we see the effect of the cogging in the stepper.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82423" y="660083"/>
            <a:ext cx="519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Movement of Coarse X measured by open loop Fine 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3683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35496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2423226" y="76200"/>
            <a:ext cx="422455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GB" sz="2400" dirty="0">
                <a:latin typeface="Calibri Bold" charset="0"/>
                <a:sym typeface="Calibri Bold" charset="0"/>
              </a:rPr>
              <a:t>Diamond Light Source at a glance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1472" y="1152614"/>
            <a:ext cx="435699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Largest single scientific investment in UK for 45 years with £M500 on completion</a:t>
            </a:r>
            <a:endParaRPr lang="en-GB" sz="20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33 BL with 36 (37) end stations in 2018</a:t>
            </a:r>
            <a:br>
              <a:rPr lang="en-GB" sz="2000" dirty="0" smtClean="0"/>
            </a:br>
            <a:r>
              <a:rPr lang="en-GB" sz="2000" dirty="0" smtClean="0"/>
              <a:t>after completion of phase III</a:t>
            </a:r>
            <a:endParaRPr lang="en-GB" sz="20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Funded by the UK government through STFC (86%) and the </a:t>
            </a:r>
            <a:r>
              <a:rPr lang="en-GB" sz="2000" dirty="0" err="1" smtClean="0"/>
              <a:t>Wellcome</a:t>
            </a:r>
            <a:r>
              <a:rPr lang="en-GB" sz="2000" dirty="0" smtClean="0"/>
              <a:t> Trust (14%)</a:t>
            </a:r>
            <a:endParaRPr lang="en-GB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29095"/>
            <a:ext cx="4276983" cy="100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888432" cy="58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3084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019252" y="138698"/>
            <a:ext cx="70325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In Situ Performance Tests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4013"/>
            <a:ext cx="9144000" cy="5161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624" y="422108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Axis 1-X Coarse -Stepper motor moves 500 counts of 10nm resolution.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220072" y="1628800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Axis 9 –X Fine attempts to maintain its own zero position, reversing the motion of Coarse X.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547165" y="66596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Here Fine X counters the commanded motion of Coarse 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019252" y="138698"/>
            <a:ext cx="70325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In Situ Performance Tests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10" y="1004013"/>
            <a:ext cx="9144000" cy="5161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5596" y="656435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The effect of an exponential filter on the </a:t>
            </a:r>
            <a:r>
              <a:rPr lang="en-GB" dirty="0" err="1" smtClean="0"/>
              <a:t>readback</a:t>
            </a:r>
            <a:r>
              <a:rPr lang="en-GB" dirty="0" smtClean="0"/>
              <a:t> of the fine encoder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3933056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piezo is driven closed loop on axis 5. </a:t>
            </a:r>
          </a:p>
          <a:p>
            <a:r>
              <a:rPr lang="en-GB" dirty="0" smtClean="0"/>
              <a:t>Move is 25000 counts in 10ms. We see some overshoot and also some noise when ‘in-position’.  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292080" y="1340768"/>
            <a:ext cx="3024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Axis 8 is reporting the same interferometer as 5, but its result is passed through an exponential filter – eliminating  feedback noise at the expense of a lag.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019252" y="138698"/>
            <a:ext cx="70325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In Situ Performance Tests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65" y="1484784"/>
            <a:ext cx="7038975" cy="459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908720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10 steps of 500 increments in Fine X.  Observed FE is a function of the filter.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019252" y="138698"/>
            <a:ext cx="70325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In Situ Performance Tests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97" y="1412776"/>
            <a:ext cx="7038975" cy="4591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98072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When we move fine X what is happening to fine Y and fine Z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019252" y="138698"/>
            <a:ext cx="7032502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The Motion Control Journey: In Situ Performance Tests</a:t>
            </a:r>
          </a:p>
          <a:p>
            <a:pPr marL="39688" algn="ctr"/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0" y="1591625"/>
            <a:ext cx="7038975" cy="45016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026" y="692696"/>
            <a:ext cx="8295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It seems as though there is some orthogonality issues, especially in Z . This could be mounting error of either the piezo stage unit, or the interferometer mirrors. We can either use compensation tables or include y and Z offsets in the X axis definition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803920" y="138698"/>
            <a:ext cx="546316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What were the Motion Control Challenges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90872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Why should we replace a functioning system </a:t>
            </a:r>
            <a:r>
              <a:rPr lang="en-GB" dirty="0" smtClean="0"/>
              <a:t>?</a:t>
            </a:r>
          </a:p>
          <a:p>
            <a:r>
              <a:rPr lang="en-GB" dirty="0"/>
              <a:t>	W</a:t>
            </a:r>
            <a:r>
              <a:rPr lang="en-GB" dirty="0" smtClean="0"/>
              <a:t>e have ongoing support and reliability issues for XPS</a:t>
            </a:r>
          </a:p>
          <a:p>
            <a:r>
              <a:rPr lang="en-GB" dirty="0"/>
              <a:t>	</a:t>
            </a:r>
            <a:r>
              <a:rPr lang="en-GB" dirty="0" smtClean="0"/>
              <a:t>This is really 3 separate systems on 1 industrial pc – obsolete upon purchase </a:t>
            </a:r>
          </a:p>
          <a:p>
            <a:r>
              <a:rPr lang="en-GB" dirty="0"/>
              <a:t>	</a:t>
            </a:r>
            <a:r>
              <a:rPr lang="en-GB" dirty="0" smtClean="0"/>
              <a:t>To integrate it into the mapping project linking motion and data collection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40321" y="2430413"/>
            <a:ext cx="84969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Can our motion controller  do it </a:t>
            </a:r>
            <a:r>
              <a:rPr lang="en-GB" dirty="0" smtClean="0"/>
              <a:t>? </a:t>
            </a:r>
            <a:r>
              <a:rPr lang="en-GB" b="1" dirty="0" smtClean="0"/>
              <a:t>What were we trying for the first time</a:t>
            </a:r>
            <a:r>
              <a:rPr lang="en-GB" dirty="0" smtClean="0"/>
              <a:t>?</a:t>
            </a:r>
          </a:p>
          <a:p>
            <a:r>
              <a:rPr lang="en-GB" dirty="0"/>
              <a:t>	C</a:t>
            </a:r>
            <a:r>
              <a:rPr lang="en-GB" dirty="0" smtClean="0"/>
              <a:t>losing the position loop around an analogue output of position over MACRO</a:t>
            </a:r>
          </a:p>
          <a:p>
            <a:r>
              <a:rPr lang="en-GB" dirty="0"/>
              <a:t>	</a:t>
            </a:r>
            <a:r>
              <a:rPr lang="en-GB" dirty="0" smtClean="0"/>
              <a:t>	using a PID loop designed for positioning via a torque demand</a:t>
            </a:r>
          </a:p>
          <a:p>
            <a:r>
              <a:rPr lang="en-GB" dirty="0"/>
              <a:t>	</a:t>
            </a:r>
            <a:r>
              <a:rPr lang="en-GB" dirty="0" smtClean="0"/>
              <a:t>Using </a:t>
            </a:r>
            <a:r>
              <a:rPr lang="en-GB" dirty="0" err="1" smtClean="0"/>
              <a:t>BissC</a:t>
            </a:r>
            <a:r>
              <a:rPr lang="en-GB" dirty="0" smtClean="0"/>
              <a:t> prototype from the interferometer supplier</a:t>
            </a:r>
          </a:p>
          <a:p>
            <a:r>
              <a:rPr lang="en-GB" dirty="0"/>
              <a:t>	</a:t>
            </a:r>
            <a:r>
              <a:rPr lang="en-GB" dirty="0" smtClean="0"/>
              <a:t>Using two motors on top of each other to position in 1 DOF</a:t>
            </a:r>
          </a:p>
          <a:p>
            <a:r>
              <a:rPr lang="en-GB" dirty="0"/>
              <a:t>	</a:t>
            </a:r>
            <a:r>
              <a:rPr lang="en-GB" dirty="0" smtClean="0"/>
              <a:t>	coarse-coarse moves with Piezo reducing settling times</a:t>
            </a:r>
          </a:p>
          <a:p>
            <a:r>
              <a:rPr lang="en-GB" dirty="0"/>
              <a:t>	</a:t>
            </a:r>
            <a:r>
              <a:rPr lang="en-GB" dirty="0" smtClean="0"/>
              <a:t>	fine only moves for rapid scanning over piezo range</a:t>
            </a:r>
          </a:p>
          <a:p>
            <a:r>
              <a:rPr lang="en-GB" dirty="0"/>
              <a:t>	</a:t>
            </a:r>
            <a:r>
              <a:rPr lang="en-GB" dirty="0" smtClean="0"/>
              <a:t>	coarse – fine – coarse for high resolution scans over extended range</a:t>
            </a:r>
          </a:p>
          <a:p>
            <a:r>
              <a:rPr lang="en-GB" dirty="0"/>
              <a:t>	</a:t>
            </a:r>
            <a:r>
              <a:rPr lang="en-GB" dirty="0" smtClean="0"/>
              <a:t>Develop ‘custom servo’ programs to insert ‘position feedforward’ into loop</a:t>
            </a:r>
          </a:p>
          <a:p>
            <a:r>
              <a:rPr lang="en-GB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821553" y="138698"/>
            <a:ext cx="542789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What were the Motion Control </a:t>
            </a:r>
            <a:r>
              <a:rPr lang="en-US" sz="2400" dirty="0">
                <a:latin typeface="Calibri Bold" charset="0"/>
                <a:sym typeface="Calibri Bold" charset="0"/>
              </a:rPr>
              <a:t>C</a:t>
            </a:r>
            <a:r>
              <a:rPr lang="en-US" sz="2400" dirty="0" smtClean="0">
                <a:latin typeface="Calibri Bold" charset="0"/>
                <a:sym typeface="Calibri Bold" charset="0"/>
              </a:rPr>
              <a:t>hallenges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087576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How is it possible to do it without interrupting the beamline?</a:t>
            </a:r>
          </a:p>
          <a:p>
            <a:r>
              <a:rPr lang="en-GB" dirty="0"/>
              <a:t>	</a:t>
            </a:r>
            <a:r>
              <a:rPr lang="en-GB" dirty="0" smtClean="0"/>
              <a:t>As much proof of concept testing as possible offline </a:t>
            </a:r>
          </a:p>
          <a:p>
            <a:r>
              <a:rPr lang="en-GB" dirty="0"/>
              <a:t>	</a:t>
            </a:r>
            <a:r>
              <a:rPr lang="en-GB" dirty="0" smtClean="0"/>
              <a:t>	In a suitable environment</a:t>
            </a:r>
          </a:p>
          <a:p>
            <a:r>
              <a:rPr lang="en-GB" dirty="0"/>
              <a:t>	</a:t>
            </a:r>
            <a:r>
              <a:rPr lang="en-GB" dirty="0" smtClean="0"/>
              <a:t>Initial in situ testing using the original cabling with adaptor boxes</a:t>
            </a:r>
          </a:p>
          <a:p>
            <a:r>
              <a:rPr lang="en-GB" dirty="0"/>
              <a:t>	</a:t>
            </a:r>
            <a:r>
              <a:rPr lang="en-GB" dirty="0" smtClean="0"/>
              <a:t>	this </a:t>
            </a:r>
            <a:r>
              <a:rPr lang="en-GB" dirty="0"/>
              <a:t>allows us to ‘put it back for users’ and beamline </a:t>
            </a:r>
            <a:r>
              <a:rPr lang="en-GB" dirty="0" smtClean="0"/>
              <a:t>commissioning</a:t>
            </a:r>
          </a:p>
          <a:p>
            <a:r>
              <a:rPr lang="en-GB" dirty="0"/>
              <a:t>	</a:t>
            </a:r>
            <a:r>
              <a:rPr lang="en-GB" dirty="0" smtClean="0"/>
              <a:t>	at the expense of introducing noise through leaky connections</a:t>
            </a:r>
          </a:p>
          <a:p>
            <a:r>
              <a:rPr lang="en-GB" dirty="0"/>
              <a:t>	</a:t>
            </a:r>
            <a:r>
              <a:rPr lang="en-GB" dirty="0" smtClean="0"/>
              <a:t>Testing only for short intermittent periods on machine days and shutdowns</a:t>
            </a:r>
          </a:p>
          <a:p>
            <a:r>
              <a:rPr lang="en-GB" dirty="0"/>
              <a:t>	</a:t>
            </a:r>
            <a:r>
              <a:rPr lang="en-GB" dirty="0" smtClean="0"/>
              <a:t>	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3212976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What else is happening at the same time? </a:t>
            </a:r>
          </a:p>
          <a:p>
            <a:r>
              <a:rPr lang="en-GB" dirty="0"/>
              <a:t>	</a:t>
            </a:r>
            <a:r>
              <a:rPr lang="en-GB" dirty="0" smtClean="0"/>
              <a:t>New motion programme development to link to mapping project</a:t>
            </a:r>
          </a:p>
          <a:p>
            <a:r>
              <a:rPr lang="en-GB" dirty="0"/>
              <a:t>	</a:t>
            </a:r>
            <a:r>
              <a:rPr lang="en-GB" dirty="0" smtClean="0"/>
              <a:t>	pushing processor and memory performance to its limits</a:t>
            </a:r>
          </a:p>
          <a:p>
            <a:r>
              <a:rPr lang="en-GB" dirty="0"/>
              <a:t>	</a:t>
            </a:r>
            <a:r>
              <a:rPr lang="en-GB" dirty="0" smtClean="0"/>
              <a:t>2 other beamlines awaiting developments to </a:t>
            </a:r>
            <a:r>
              <a:rPr lang="en-GB" dirty="0"/>
              <a:t>u</a:t>
            </a:r>
            <a:r>
              <a:rPr lang="en-GB" dirty="0" smtClean="0"/>
              <a:t>se same technology from new </a:t>
            </a:r>
          </a:p>
          <a:p>
            <a:r>
              <a:rPr lang="en-GB" dirty="0"/>
              <a:t>	</a:t>
            </a:r>
            <a:r>
              <a:rPr lang="en-GB" dirty="0" smtClean="0"/>
              <a:t>2 other beamlines watching to see how ‘in-line’ </a:t>
            </a:r>
            <a:r>
              <a:rPr lang="en-GB" dirty="0" err="1" smtClean="0"/>
              <a:t>piezos</a:t>
            </a:r>
            <a:r>
              <a:rPr lang="en-GB" dirty="0" smtClean="0"/>
              <a:t> can improve performance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45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72" y="3556483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808113" y="76200"/>
            <a:ext cx="745479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The I08 upgrade of the controls, DAQ and analysis system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692696"/>
            <a:ext cx="511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</a:t>
            </a:r>
            <a:r>
              <a:rPr lang="en-GB" b="1" dirty="0" smtClean="0"/>
              <a:t>canning and mapping DAQ and analysis workflow: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915816" y="1196752"/>
            <a:ext cx="55446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GDA (Generic data acquisition) or user interface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368644" y="3261906"/>
            <a:ext cx="0" cy="3774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9512" y="683404"/>
            <a:ext cx="2378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Key contributors</a:t>
            </a:r>
          </a:p>
          <a:p>
            <a:r>
              <a:rPr lang="en-GB" b="1" dirty="0" smtClean="0"/>
              <a:t>of a team of &gt;15 </a:t>
            </a:r>
            <a:br>
              <a:rPr lang="en-GB" b="1" dirty="0" smtClean="0"/>
            </a:br>
            <a:r>
              <a:rPr lang="en-GB" b="1" dirty="0" smtClean="0"/>
              <a:t>engineers/ developers: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508172" y="1844824"/>
            <a:ext cx="4376196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Malcolm middle layer with python controlled hardware box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9792" y="3131676"/>
            <a:ext cx="19442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EPICS interfaces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79912" y="4653136"/>
            <a:ext cx="379639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 smtClean="0"/>
              <a:t>Savu</a:t>
            </a:r>
            <a:r>
              <a:rPr lang="en-GB" b="1" dirty="0" smtClean="0"/>
              <a:t> scripts for online processing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15816" y="5363924"/>
            <a:ext cx="55446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DAWN for data analysis/ 3</a:t>
            </a:r>
            <a:r>
              <a:rPr lang="en-GB" b="1" baseline="30000" dirty="0" smtClean="0"/>
              <a:t>rd</a:t>
            </a:r>
            <a:r>
              <a:rPr lang="en-GB" b="1" dirty="0" smtClean="0"/>
              <a:t> party analysis software</a:t>
            </a:r>
          </a:p>
        </p:txBody>
      </p:sp>
      <p:cxnSp>
        <p:nvCxnSpPr>
          <p:cNvPr id="4" name="Straight Arrow Connector 3"/>
          <p:cNvCxnSpPr>
            <a:stCxn id="9" idx="2"/>
            <a:endCxn id="22" idx="0"/>
          </p:cNvCxnSpPr>
          <p:nvPr/>
        </p:nvCxnSpPr>
        <p:spPr>
          <a:xfrm>
            <a:off x="5688124" y="1566084"/>
            <a:ext cx="8146" cy="2787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4" idx="2"/>
            <a:endCxn id="25" idx="0"/>
          </p:cNvCxnSpPr>
          <p:nvPr/>
        </p:nvCxnSpPr>
        <p:spPr>
          <a:xfrm>
            <a:off x="5678110" y="5022468"/>
            <a:ext cx="10014" cy="3414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8280412" y="1566084"/>
            <a:ext cx="36004" cy="37978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004048" y="2996952"/>
            <a:ext cx="144016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Motion controls</a:t>
            </a:r>
          </a:p>
        </p:txBody>
      </p:sp>
      <p:cxnSp>
        <p:nvCxnSpPr>
          <p:cNvPr id="2053" name="Straight Arrow Connector 2052"/>
          <p:cNvCxnSpPr/>
          <p:nvPr/>
        </p:nvCxnSpPr>
        <p:spPr>
          <a:xfrm>
            <a:off x="3203848" y="1566084"/>
            <a:ext cx="0" cy="15655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Arrow Connector 2056"/>
          <p:cNvCxnSpPr>
            <a:stCxn id="39" idx="1"/>
            <a:endCxn id="23" idx="3"/>
          </p:cNvCxnSpPr>
          <p:nvPr/>
        </p:nvCxnSpPr>
        <p:spPr>
          <a:xfrm flipH="1" flipV="1">
            <a:off x="4644008" y="3316342"/>
            <a:ext cx="360040" cy="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6804248" y="3131676"/>
            <a:ext cx="122413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Detectors</a:t>
            </a:r>
          </a:p>
        </p:txBody>
      </p:sp>
      <p:cxnSp>
        <p:nvCxnSpPr>
          <p:cNvPr id="2060" name="Straight Arrow Connector 2059"/>
          <p:cNvCxnSpPr>
            <a:stCxn id="22" idx="2"/>
            <a:endCxn id="39" idx="0"/>
          </p:cNvCxnSpPr>
          <p:nvPr/>
        </p:nvCxnSpPr>
        <p:spPr>
          <a:xfrm>
            <a:off x="5696270" y="2491155"/>
            <a:ext cx="27858" cy="50579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Straight Arrow Connector 2062"/>
          <p:cNvCxnSpPr>
            <a:stCxn id="46" idx="1"/>
            <a:endCxn id="39" idx="3"/>
          </p:cNvCxnSpPr>
          <p:nvPr/>
        </p:nvCxnSpPr>
        <p:spPr>
          <a:xfrm flipH="1">
            <a:off x="6444208" y="3316342"/>
            <a:ext cx="360040" cy="37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Arrow Connector 2064"/>
          <p:cNvCxnSpPr>
            <a:endCxn id="46" idx="0"/>
          </p:cNvCxnSpPr>
          <p:nvPr/>
        </p:nvCxnSpPr>
        <p:spPr>
          <a:xfrm>
            <a:off x="7416316" y="2491155"/>
            <a:ext cx="0" cy="6405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779912" y="4005064"/>
            <a:ext cx="379639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Saving data  in HDR SWMR files</a:t>
            </a:r>
          </a:p>
        </p:txBody>
      </p:sp>
      <p:cxnSp>
        <p:nvCxnSpPr>
          <p:cNvPr id="2070" name="Straight Arrow Connector 2069"/>
          <p:cNvCxnSpPr>
            <a:stCxn id="57" idx="2"/>
            <a:endCxn id="24" idx="0"/>
          </p:cNvCxnSpPr>
          <p:nvPr/>
        </p:nvCxnSpPr>
        <p:spPr>
          <a:xfrm>
            <a:off x="5678110" y="4374396"/>
            <a:ext cx="0" cy="2787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Elbow Connector 2071"/>
          <p:cNvCxnSpPr>
            <a:stCxn id="57" idx="1"/>
          </p:cNvCxnSpPr>
          <p:nvPr/>
        </p:nvCxnSpPr>
        <p:spPr>
          <a:xfrm rot="10800000" flipV="1">
            <a:off x="3563888" y="4189730"/>
            <a:ext cx="216024" cy="1174194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2" idx="3"/>
          </p:cNvCxnSpPr>
          <p:nvPr/>
        </p:nvCxnSpPr>
        <p:spPr>
          <a:xfrm flipH="1">
            <a:off x="7576307" y="2167990"/>
            <a:ext cx="308061" cy="2021740"/>
          </a:xfrm>
          <a:prstGeom prst="bentConnector4">
            <a:avLst>
              <a:gd name="adj1" fmla="val -105125"/>
              <a:gd name="adj2" fmla="val 99451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50" idx="0"/>
          </p:cNvCxnSpPr>
          <p:nvPr/>
        </p:nvCxnSpPr>
        <p:spPr>
          <a:xfrm>
            <a:off x="4438972" y="3556483"/>
            <a:ext cx="0" cy="44858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27784" y="764704"/>
            <a:ext cx="0" cy="59766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48" y="2130464"/>
            <a:ext cx="79568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0583"/>
            <a:ext cx="792088" cy="1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48" y="4506727"/>
            <a:ext cx="795688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2346487"/>
            <a:ext cx="856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i="1" dirty="0" smtClean="0"/>
              <a:t>Mark </a:t>
            </a:r>
          </a:p>
          <a:p>
            <a:pPr algn="r"/>
            <a:r>
              <a:rPr lang="en-GB" sz="1600" i="1" dirty="0" smtClean="0"/>
              <a:t>Basham</a:t>
            </a:r>
            <a:endParaRPr lang="en-GB" sz="1600" i="1" dirty="0"/>
          </a:p>
        </p:txBody>
      </p:sp>
      <p:sp>
        <p:nvSpPr>
          <p:cNvPr id="38" name="TextBox 37"/>
          <p:cNvSpPr txBox="1"/>
          <p:nvPr/>
        </p:nvSpPr>
        <p:spPr>
          <a:xfrm>
            <a:off x="690685" y="3714639"/>
            <a:ext cx="609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i="1" dirty="0" smtClean="0"/>
              <a:t>Tom </a:t>
            </a:r>
          </a:p>
          <a:p>
            <a:pPr algn="r"/>
            <a:r>
              <a:rPr lang="en-GB" sz="1600" i="1" dirty="0" smtClean="0"/>
              <a:t>Cobb</a:t>
            </a:r>
            <a:endParaRPr lang="en-GB" sz="1600" i="1" dirty="0"/>
          </a:p>
        </p:txBody>
      </p:sp>
      <p:sp>
        <p:nvSpPr>
          <p:cNvPr id="40" name="TextBox 39"/>
          <p:cNvSpPr txBox="1"/>
          <p:nvPr/>
        </p:nvSpPr>
        <p:spPr>
          <a:xfrm>
            <a:off x="634141" y="4650743"/>
            <a:ext cx="69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 smtClean="0"/>
              <a:t>Jacob </a:t>
            </a:r>
          </a:p>
          <a:p>
            <a:pPr algn="r"/>
            <a:r>
              <a:rPr lang="en-GB" sz="1600" i="1" dirty="0" smtClean="0"/>
              <a:t>Filik</a:t>
            </a:r>
            <a:endParaRPr lang="en-GB" sz="1600" i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048" y="5610111"/>
            <a:ext cx="795688" cy="98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24660" y="6010184"/>
            <a:ext cx="834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600" i="1" dirty="0" smtClean="0"/>
              <a:t>Aaron</a:t>
            </a:r>
            <a:br>
              <a:rPr lang="en-GB" sz="1600" i="1" dirty="0" smtClean="0"/>
            </a:br>
            <a:r>
              <a:rPr lang="en-GB" sz="1600" i="1" dirty="0" smtClean="0"/>
              <a:t>Parsons</a:t>
            </a:r>
            <a:endParaRPr lang="en-GB" sz="1600" i="1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3923928" y="2491155"/>
            <a:ext cx="0" cy="6405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353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617681" y="138698"/>
            <a:ext cx="58356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Trajectory Scanning </a:t>
            </a:r>
            <a:r>
              <a:rPr lang="en-US" sz="2400" dirty="0" smtClean="0">
                <a:latin typeface="Calibri Bold" charset="0"/>
                <a:sym typeface="Calibri Bold" charset="0"/>
              </a:rPr>
              <a:t>on the Motion Controller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30323" y="764704"/>
            <a:ext cx="472645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marL="457200" indent="-457200" eaLnBrk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Motion program on PMAC executes generic PVT moves</a:t>
            </a:r>
            <a:endParaRPr lang="en-GB" altLang="en-US" dirty="0">
              <a:solidFill>
                <a:srgbClr val="000000"/>
              </a:solidFill>
              <a:latin typeface="Calibri" pitchFamily="34" charset="0"/>
            </a:endParaRPr>
          </a:p>
          <a:p>
            <a:pPr marL="457200" indent="-457200" eaLnBrk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>
                <a:solidFill>
                  <a:srgbClr val="000000"/>
                </a:solidFill>
                <a:latin typeface="Calibri" pitchFamily="34" charset="0"/>
              </a:rPr>
              <a:t>P</a:t>
            </a: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osition and time coordinates, as well as user subroutines, are read from user memory</a:t>
            </a:r>
          </a:p>
          <a:p>
            <a:pPr marL="457200" indent="-457200" eaLnBrk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Depending upon memory allocation Buffers A and B may contain up to 3000 sets of positions</a:t>
            </a:r>
          </a:p>
        </p:txBody>
      </p:sp>
      <p:pic>
        <p:nvPicPr>
          <p:cNvPr id="6" name="Picture 3" descr="C:\Users\mef65357\Pictures\PMAC_Buffer_Layou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48" y="764704"/>
            <a:ext cx="3878585" cy="503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617682" y="138698"/>
            <a:ext cx="58356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Trajectory Scanning on the Motion Controller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25375" y="836712"/>
            <a:ext cx="835183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marL="215900" indent="-2159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>
              <a:lnSpc>
                <a:spcPct val="100000"/>
              </a:lnSpc>
              <a:buFont typeface="Arial" charset="0"/>
              <a:buChar char="•"/>
            </a:pP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Each move definition has a 48 bit word </a:t>
            </a:r>
            <a:r>
              <a:rPr lang="en-GB" altLang="en-US" sz="2800" dirty="0">
                <a:solidFill>
                  <a:srgbClr val="000000"/>
                </a:solidFill>
                <a:latin typeface="Calibri" pitchFamily="34" charset="0"/>
              </a:rPr>
              <a:t>for each </a:t>
            </a: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axis</a:t>
            </a:r>
          </a:p>
          <a:p>
            <a:pPr marL="0" indent="0" eaLnBrk="1">
              <a:lnSpc>
                <a:spcPct val="100000"/>
              </a:lnSpc>
            </a:pP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 (A</a:t>
            </a:r>
            <a:r>
              <a:rPr lang="en-GB" altLang="en-US" sz="2800" dirty="0">
                <a:solidFill>
                  <a:srgbClr val="000000"/>
                </a:solidFill>
                <a:latin typeface="Calibri" pitchFamily="34" charset="0"/>
              </a:rPr>
              <a:t>, B, C, U, V, </a:t>
            </a: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W,X</a:t>
            </a:r>
            <a:r>
              <a:rPr lang="en-GB" altLang="en-US" sz="2800" dirty="0">
                <a:solidFill>
                  <a:srgbClr val="000000"/>
                </a:solidFill>
                <a:latin typeface="Calibri" pitchFamily="34" charset="0"/>
              </a:rPr>
              <a:t>, Y, </a:t>
            </a: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Z </a:t>
            </a:r>
            <a:r>
              <a:rPr lang="en-GB" altLang="en-US" sz="2800" dirty="0">
                <a:solidFill>
                  <a:srgbClr val="000000"/>
                </a:solidFill>
                <a:latin typeface="Calibri" pitchFamily="34" charset="0"/>
              </a:rPr>
              <a:t>) </a:t>
            </a: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using X and Y memory</a:t>
            </a:r>
          </a:p>
          <a:p>
            <a:pPr eaLnBrk="1">
              <a:lnSpc>
                <a:spcPct val="100000"/>
              </a:lnSpc>
              <a:buFont typeface="Arial" charset="0"/>
              <a:buChar char="•"/>
            </a:pPr>
            <a:endParaRPr lang="en-GB" altLang="en-US" sz="2800" dirty="0" smtClean="0">
              <a:solidFill>
                <a:srgbClr val="000000"/>
              </a:solidFill>
              <a:latin typeface="Calibri" pitchFamily="34" charset="0"/>
            </a:endParaRPr>
          </a:p>
          <a:p>
            <a:pPr eaLnBrk="1">
              <a:lnSpc>
                <a:spcPct val="100000"/>
              </a:lnSpc>
              <a:buFont typeface="Arial" charset="0"/>
              <a:buChar char="•"/>
            </a:pP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Delta time, a user subroutine (if any) and </a:t>
            </a:r>
            <a:r>
              <a:rPr lang="en-GB" altLang="en-US" sz="2800" dirty="0">
                <a:solidFill>
                  <a:srgbClr val="000000"/>
                </a:solidFill>
                <a:latin typeface="Calibri" pitchFamily="34" charset="0"/>
              </a:rPr>
              <a:t>a velocity mode are provided in </a:t>
            </a: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a separate sub-buffer</a:t>
            </a:r>
          </a:p>
          <a:p>
            <a:pPr eaLnBrk="1">
              <a:lnSpc>
                <a:spcPct val="100000"/>
              </a:lnSpc>
              <a:buFont typeface="Arial" charset="0"/>
              <a:buChar char="•"/>
            </a:pPr>
            <a:endParaRPr lang="en-GB" altLang="en-US" sz="2800" dirty="0">
              <a:solidFill>
                <a:srgbClr val="000000"/>
              </a:solidFill>
              <a:latin typeface="Calibri" pitchFamily="34" charset="0"/>
            </a:endParaRPr>
          </a:p>
          <a:p>
            <a:pPr eaLnBrk="1">
              <a:lnSpc>
                <a:spcPct val="100000"/>
              </a:lnSpc>
              <a:buFont typeface="Arial" charset="0"/>
              <a:buChar char="•"/>
            </a:pP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Most common subroutine is to trigger i/o at segment boundaries to give triggers to the </a:t>
            </a:r>
            <a:r>
              <a:rPr lang="en-GB" altLang="en-US" sz="2800" dirty="0" err="1" smtClean="0">
                <a:solidFill>
                  <a:srgbClr val="000000"/>
                </a:solidFill>
                <a:latin typeface="Calibri" pitchFamily="34" charset="0"/>
              </a:rPr>
              <a:t>PandA</a:t>
            </a:r>
            <a:r>
              <a:rPr lang="en-GB" altLang="en-US" sz="2800" dirty="0" smtClean="0">
                <a:solidFill>
                  <a:srgbClr val="000000"/>
                </a:solidFill>
                <a:latin typeface="Calibri" pitchFamily="34" charset="0"/>
              </a:rPr>
              <a:t> card</a:t>
            </a:r>
            <a:endParaRPr lang="en-GB" altLang="en-US" sz="28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2" descr="C:\Users\mef65357\Pictures\PMAC_BitMappin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7514" r="3081" b="7258"/>
          <a:stretch/>
        </p:blipFill>
        <p:spPr bwMode="auto">
          <a:xfrm>
            <a:off x="863080" y="4472060"/>
            <a:ext cx="7344817" cy="15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289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3683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35496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2423226" y="76200"/>
            <a:ext cx="422455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GB" sz="2400" dirty="0">
                <a:latin typeface="Calibri Bold" charset="0"/>
                <a:sym typeface="Calibri Bold" charset="0"/>
              </a:rPr>
              <a:t>Diamond Light Source at a glance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1472" y="1152614"/>
            <a:ext cx="435699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1026 proposals awarded </a:t>
            </a:r>
            <a:r>
              <a:rPr lang="en-GB" sz="2000" dirty="0" err="1" smtClean="0"/>
              <a:t>beamtime</a:t>
            </a:r>
            <a:endParaRPr lang="en-GB" sz="2000" dirty="0"/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9091 shifts awarded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5472 user visits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3252 unique visitors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1011 unique PhD student visitors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967 journal papers</a:t>
            </a:r>
            <a:endParaRPr lang="en-GB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09120"/>
            <a:ext cx="4276983" cy="100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awn54916\Desktop\2165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r="23443"/>
          <a:stretch/>
        </p:blipFill>
        <p:spPr bwMode="auto">
          <a:xfrm>
            <a:off x="179512" y="724035"/>
            <a:ext cx="4104456" cy="57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27984" y="663079"/>
            <a:ext cx="1196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In 2016: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4163277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lowchart: Process 8"/>
          <p:cNvSpPr/>
          <p:nvPr/>
        </p:nvSpPr>
        <p:spPr bwMode="auto">
          <a:xfrm>
            <a:off x="4355976" y="4653136"/>
            <a:ext cx="4608512" cy="2088232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GB" dirty="0">
              <a:solidFill>
                <a:schemeClr val="tx1"/>
              </a:solidFill>
              <a:latin typeface="Arial" charset="0"/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Motion</a:t>
            </a: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Program</a:t>
            </a: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GB" dirty="0">
              <a:solidFill>
                <a:schemeClr val="tx1"/>
              </a:solidFill>
              <a:latin typeface="Arial" charset="0"/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Motor</a:t>
            </a: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en-GB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Demand</a:t>
            </a: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GB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457201" y="1604963"/>
            <a:ext cx="3466727" cy="4992389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charset="0"/>
              <a:buChar char="•"/>
            </a:pPr>
            <a:r>
              <a:rPr lang="en-GB" altLang="en-US" dirty="0"/>
              <a:t>Support for </a:t>
            </a:r>
            <a:r>
              <a:rPr lang="en-GB" altLang="en-US" dirty="0" smtClean="0"/>
              <a:t>Turbo PMAC and Power PMAC </a:t>
            </a:r>
            <a:endParaRPr lang="en-GB" altLang="en-US" dirty="0"/>
          </a:p>
          <a:p>
            <a:pPr marL="457200" indent="-457200">
              <a:buFont typeface="Arial" charset="0"/>
              <a:buChar char="•"/>
            </a:pPr>
            <a:r>
              <a:rPr lang="en-GB" altLang="en-US" dirty="0" smtClean="0"/>
              <a:t>Move raw and co-ordinate system motors</a:t>
            </a:r>
          </a:p>
          <a:p>
            <a:pPr marL="457200" indent="-457200">
              <a:buFont typeface="Arial" charset="0"/>
              <a:buChar char="•"/>
            </a:pPr>
            <a:r>
              <a:rPr lang="en-GB" altLang="en-US" dirty="0" smtClean="0"/>
              <a:t>PVT scanning of motors</a:t>
            </a:r>
          </a:p>
          <a:p>
            <a:pPr marL="457200" indent="-457200">
              <a:buFont typeface="Arial" charset="0"/>
              <a:buChar char="•"/>
            </a:pPr>
            <a:r>
              <a:rPr lang="en-GB" altLang="en-US" dirty="0" smtClean="0"/>
              <a:t>Double buffered points sent to motion program</a:t>
            </a:r>
          </a:p>
          <a:p>
            <a:pPr marL="457200" indent="-457200">
              <a:buFont typeface="Arial" charset="0"/>
              <a:buChar char="•"/>
            </a:pPr>
            <a:endParaRPr lang="en-GB" altLang="en-US" dirty="0" smtClean="0"/>
          </a:p>
        </p:txBody>
      </p:sp>
      <p:sp>
        <p:nvSpPr>
          <p:cNvPr id="4" name="Flowchart: Process 3"/>
          <p:cNvSpPr/>
          <p:nvPr/>
        </p:nvSpPr>
        <p:spPr bwMode="auto">
          <a:xfrm>
            <a:off x="5710744" y="4797152"/>
            <a:ext cx="1240381" cy="108012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8" name="Flowchart: Process 7"/>
          <p:cNvSpPr/>
          <p:nvPr/>
        </p:nvSpPr>
        <p:spPr bwMode="auto">
          <a:xfrm>
            <a:off x="7167149" y="4797152"/>
            <a:ext cx="1240381" cy="108012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0" name="Flowchart: Process 9"/>
          <p:cNvSpPr/>
          <p:nvPr/>
        </p:nvSpPr>
        <p:spPr bwMode="auto">
          <a:xfrm>
            <a:off x="4323953" y="2060848"/>
            <a:ext cx="4608512" cy="2232248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GB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lang="en-GB" dirty="0">
              <a:solidFill>
                <a:schemeClr val="tx1"/>
              </a:solidFill>
              <a:latin typeface="Arial" charset="0"/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GB" dirty="0" err="1">
                <a:solidFill>
                  <a:schemeClr val="tx1"/>
                </a:solidFill>
                <a:latin typeface="Arial" charset="0"/>
              </a:rPr>
              <a:t>p</a:t>
            </a:r>
            <a:r>
              <a:rPr lang="en-GB" dirty="0" err="1" smtClean="0">
                <a:solidFill>
                  <a:schemeClr val="tx1"/>
                </a:solidFill>
                <a:latin typeface="Arial" charset="0"/>
              </a:rPr>
              <a:t>mac</a:t>
            </a:r>
            <a:endParaRPr lang="en-GB" dirty="0" smtClean="0">
              <a:solidFill>
                <a:schemeClr val="tx1"/>
              </a:solidFill>
              <a:latin typeface="Arial" charset="0"/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en-GB" dirty="0" smtClean="0">
                <a:solidFill>
                  <a:schemeClr val="tx1"/>
                </a:solidFill>
                <a:latin typeface="Arial" charset="0"/>
              </a:rPr>
              <a:t>driver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lowchart: Process 12"/>
          <p:cNvSpPr/>
          <p:nvPr/>
        </p:nvSpPr>
        <p:spPr bwMode="auto">
          <a:xfrm>
            <a:off x="5710744" y="2272680"/>
            <a:ext cx="620191" cy="180020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7" name="Straight Arrow Connector 6"/>
          <p:cNvCxnSpPr>
            <a:stCxn id="13" idx="2"/>
            <a:endCxn id="4" idx="0"/>
          </p:cNvCxnSpPr>
          <p:nvPr/>
        </p:nvCxnSpPr>
        <p:spPr bwMode="auto">
          <a:xfrm>
            <a:off x="6020840" y="4072880"/>
            <a:ext cx="310095" cy="72427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 bwMode="auto">
          <a:xfrm rot="5400000">
            <a:off x="6042903" y="1628800"/>
            <a:ext cx="576064" cy="72008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76723" y="1333725"/>
            <a:ext cx="270842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Positions + Build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5626308" y="1333725"/>
            <a:ext cx="270842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Run</a:t>
            </a:r>
            <a:endParaRPr lang="en-GB" dirty="0"/>
          </a:p>
        </p:txBody>
      </p:sp>
      <p:sp>
        <p:nvSpPr>
          <p:cNvPr id="29" name="Flowchart: Process 28"/>
          <p:cNvSpPr/>
          <p:nvPr/>
        </p:nvSpPr>
        <p:spPr bwMode="auto">
          <a:xfrm>
            <a:off x="6329424" y="2272680"/>
            <a:ext cx="620191" cy="180020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0" name="Flowchart: Process 29"/>
          <p:cNvSpPr/>
          <p:nvPr/>
        </p:nvSpPr>
        <p:spPr bwMode="auto">
          <a:xfrm>
            <a:off x="6948105" y="2272680"/>
            <a:ext cx="620191" cy="180020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1" name="Flowchart: Process 30"/>
          <p:cNvSpPr/>
          <p:nvPr/>
        </p:nvSpPr>
        <p:spPr bwMode="auto">
          <a:xfrm>
            <a:off x="7566786" y="2272680"/>
            <a:ext cx="620191" cy="180020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2" name="Flowchart: Process 31"/>
          <p:cNvSpPr/>
          <p:nvPr/>
        </p:nvSpPr>
        <p:spPr bwMode="auto">
          <a:xfrm>
            <a:off x="8185467" y="2272680"/>
            <a:ext cx="310096" cy="180020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33" name="Straight Arrow Connector 32"/>
          <p:cNvCxnSpPr>
            <a:stCxn id="29" idx="2"/>
          </p:cNvCxnSpPr>
          <p:nvPr/>
        </p:nvCxnSpPr>
        <p:spPr bwMode="auto">
          <a:xfrm>
            <a:off x="6639520" y="4072880"/>
            <a:ext cx="1147819" cy="72427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49" name="16-Point Star 2048"/>
          <p:cNvSpPr/>
          <p:nvPr/>
        </p:nvSpPr>
        <p:spPr bwMode="auto">
          <a:xfrm>
            <a:off x="6735137" y="6043153"/>
            <a:ext cx="648000" cy="648072"/>
          </a:xfrm>
          <a:prstGeom prst="star16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2053" name="Straight Arrow Connector 2052"/>
          <p:cNvCxnSpPr>
            <a:stCxn id="4" idx="2"/>
            <a:endCxn id="2049" idx="12"/>
          </p:cNvCxnSpPr>
          <p:nvPr/>
        </p:nvCxnSpPr>
        <p:spPr bwMode="auto">
          <a:xfrm>
            <a:off x="6330935" y="5877272"/>
            <a:ext cx="499098" cy="2607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8" idx="2"/>
            <a:endCxn id="2049" idx="0"/>
          </p:cNvCxnSpPr>
          <p:nvPr/>
        </p:nvCxnSpPr>
        <p:spPr bwMode="auto">
          <a:xfrm flipH="1">
            <a:off x="7288241" y="5877272"/>
            <a:ext cx="499099" cy="2607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0" idx="2"/>
          </p:cNvCxnSpPr>
          <p:nvPr/>
        </p:nvCxnSpPr>
        <p:spPr bwMode="auto">
          <a:xfrm flipH="1">
            <a:off x="6330935" y="4072880"/>
            <a:ext cx="927266" cy="72427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2" name="Right Arrow 51"/>
          <p:cNvSpPr/>
          <p:nvPr/>
        </p:nvSpPr>
        <p:spPr bwMode="auto">
          <a:xfrm rot="5400000">
            <a:off x="8207529" y="1624608"/>
            <a:ext cx="576064" cy="72008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735137" y="1333725"/>
            <a:ext cx="270842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Positions + Append</a:t>
            </a:r>
            <a:endParaRPr lang="en-GB" dirty="0"/>
          </a:p>
        </p:txBody>
      </p:sp>
      <p:cxnSp>
        <p:nvCxnSpPr>
          <p:cNvPr id="54" name="Straight Arrow Connector 53"/>
          <p:cNvCxnSpPr>
            <a:stCxn id="31" idx="2"/>
          </p:cNvCxnSpPr>
          <p:nvPr/>
        </p:nvCxnSpPr>
        <p:spPr bwMode="auto">
          <a:xfrm flipH="1">
            <a:off x="7787339" y="4072880"/>
            <a:ext cx="89543" cy="72427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2" idx="2"/>
          </p:cNvCxnSpPr>
          <p:nvPr/>
        </p:nvCxnSpPr>
        <p:spPr bwMode="auto">
          <a:xfrm flipH="1">
            <a:off x="6330937" y="4072880"/>
            <a:ext cx="2009578" cy="72427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67" name="Oval 2066"/>
          <p:cNvSpPr/>
          <p:nvPr/>
        </p:nvSpPr>
        <p:spPr bwMode="auto">
          <a:xfrm>
            <a:off x="6950727" y="6259177"/>
            <a:ext cx="216000" cy="21602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1" name="Flowchart: Process 60"/>
          <p:cNvSpPr/>
          <p:nvPr/>
        </p:nvSpPr>
        <p:spPr bwMode="auto">
          <a:xfrm>
            <a:off x="7568296" y="2272680"/>
            <a:ext cx="310095" cy="180020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2" name="Flowchart: Process 61"/>
          <p:cNvSpPr/>
          <p:nvPr/>
        </p:nvSpPr>
        <p:spPr bwMode="auto">
          <a:xfrm>
            <a:off x="7878391" y="2272680"/>
            <a:ext cx="310095" cy="180020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64" name="Flowchart: Process 63"/>
          <p:cNvSpPr/>
          <p:nvPr/>
        </p:nvSpPr>
        <p:spPr bwMode="auto">
          <a:xfrm>
            <a:off x="5710746" y="5337212"/>
            <a:ext cx="1240381" cy="540060"/>
          </a:xfrm>
          <a:prstGeom prst="flowChartProcess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5" name="Rectangle 3"/>
          <p:cNvSpPr>
            <a:spLocks/>
          </p:cNvSpPr>
          <p:nvPr/>
        </p:nvSpPr>
        <p:spPr bwMode="auto">
          <a:xfrm>
            <a:off x="1617681" y="138698"/>
            <a:ext cx="58356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Trajectory Scanning on the Motion Controller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21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4" dur="36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xit" presetSubtype="4" fill="hold" grpId="3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2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2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xit" presetSubtype="8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grpId="3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8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xit" presetSubtype="8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4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4" grpId="1" animBg="1"/>
      <p:bldP spid="4" grpId="2" animBg="1"/>
      <p:bldP spid="4" grpId="3" animBg="1"/>
      <p:bldP spid="8" grpId="0" animBg="1"/>
      <p:bldP spid="8" grpId="1" animBg="1"/>
      <p:bldP spid="8" grpId="2" animBg="1"/>
      <p:bldP spid="8" grpId="3" animBg="1"/>
      <p:bldP spid="10" grpId="0" animBg="1"/>
      <p:bldP spid="13" grpId="0" animBg="1"/>
      <p:bldP spid="13" grpId="1" animBg="1"/>
      <p:bldP spid="21" grpId="0" animBg="1"/>
      <p:bldP spid="21" grpId="1" animBg="1"/>
      <p:bldP spid="23" grpId="0"/>
      <p:bldP spid="23" grpId="1"/>
      <p:bldP spid="28" grpId="0"/>
      <p:bldP spid="28" grpId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2049" grpId="0" animBg="1"/>
      <p:bldP spid="2049" grpId="1" animBg="1"/>
      <p:bldP spid="52" grpId="0" animBg="1"/>
      <p:bldP spid="52" grpId="1" animBg="1"/>
      <p:bldP spid="53" grpId="0"/>
      <p:bldP spid="53" grpId="1"/>
      <p:bldP spid="2067" grpId="0" animBg="1"/>
      <p:bldP spid="61" grpId="0" animBg="1"/>
      <p:bldP spid="61" grpId="1" animBg="1"/>
      <p:bldP spid="62" grpId="0" animBg="1"/>
      <p:bldP spid="62" grpId="1" animBg="1"/>
      <p:bldP spid="64" grpId="0" animBg="1"/>
      <p:bldP spid="6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617673" y="138698"/>
            <a:ext cx="58356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>
                <a:latin typeface="Calibri Bold" charset="0"/>
                <a:sym typeface="Calibri Bold" charset="0"/>
              </a:rPr>
              <a:t>Trajectory Scanning on the Motion Controller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65" y="980728"/>
            <a:ext cx="4580235" cy="139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65" y="2778899"/>
            <a:ext cx="4580235" cy="144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64" y="4509121"/>
            <a:ext cx="4580235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052736"/>
            <a:ext cx="3024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Mode bits select which data points to use to calculate velocity in </a:t>
            </a:r>
            <a:r>
              <a:rPr lang="en-GB" dirty="0" err="1" smtClean="0"/>
              <a:t>te</a:t>
            </a:r>
            <a:r>
              <a:rPr lang="en-GB" dirty="0" smtClean="0"/>
              <a:t> PVT calculation</a:t>
            </a:r>
          </a:p>
          <a:p>
            <a:endParaRPr lang="en-GB" dirty="0"/>
          </a:p>
          <a:p>
            <a:r>
              <a:rPr lang="en-GB" dirty="0" smtClean="0"/>
              <a:t>The 4 types are </a:t>
            </a:r>
          </a:p>
          <a:p>
            <a:r>
              <a:rPr lang="en-GB" b="1" dirty="0" smtClean="0"/>
              <a:t>Previous to current</a:t>
            </a:r>
          </a:p>
          <a:p>
            <a:endParaRPr lang="en-GB" dirty="0"/>
          </a:p>
          <a:p>
            <a:r>
              <a:rPr lang="en-GB" b="1" dirty="0" smtClean="0"/>
              <a:t>Previous to next</a:t>
            </a:r>
            <a:r>
              <a:rPr lang="en-GB" dirty="0" smtClean="0"/>
              <a:t>, which is the normal mode of operation</a:t>
            </a:r>
          </a:p>
          <a:p>
            <a:endParaRPr lang="en-GB" dirty="0"/>
          </a:p>
          <a:p>
            <a:r>
              <a:rPr lang="en-GB" b="1" dirty="0" smtClean="0"/>
              <a:t>Current to next</a:t>
            </a:r>
          </a:p>
          <a:p>
            <a:endParaRPr lang="en-GB" dirty="0"/>
          </a:p>
          <a:p>
            <a:r>
              <a:rPr lang="en-GB" dirty="0" smtClean="0"/>
              <a:t>And </a:t>
            </a:r>
            <a:r>
              <a:rPr lang="en-GB" b="1" dirty="0" smtClean="0"/>
              <a:t>zero velocity</a:t>
            </a:r>
            <a:r>
              <a:rPr lang="en-GB" dirty="0" smtClean="0"/>
              <a:t>, useful for commanding a dwell to allow other actions to take place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289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617673" y="138698"/>
            <a:ext cx="58356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>
                <a:latin typeface="Calibri Bold" charset="0"/>
                <a:sym typeface="Calibri Bold" charset="0"/>
              </a:rPr>
              <a:t>Trajectory Scanning on the Motion Controller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82" y="3328194"/>
            <a:ext cx="6354816" cy="311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82" y="774036"/>
            <a:ext cx="6354816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289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1617680" y="138698"/>
            <a:ext cx="583563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Trajectory Scanning on the Motion Controller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980728"/>
            <a:ext cx="79928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Dropped Frames or Slow Motion</a:t>
            </a:r>
          </a:p>
          <a:p>
            <a:pPr lvl="1"/>
            <a:r>
              <a:rPr lang="en-GB" dirty="0" smtClean="0"/>
              <a:t>Approximately 1 in 1000 segments would drop a frame or run slow ???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Diamond standard servo update rate is approximately 5 KHz</a:t>
            </a:r>
          </a:p>
          <a:p>
            <a:pPr lvl="1"/>
            <a:r>
              <a:rPr lang="en-GB" dirty="0" smtClean="0"/>
              <a:t>PVT actions update at the servo ‘tick’  for best repeatability </a:t>
            </a:r>
          </a:p>
          <a:p>
            <a:pPr lvl="1"/>
            <a:r>
              <a:rPr lang="en-GB" dirty="0" smtClean="0"/>
              <a:t>Scanning time is defined in units of ¼ millisecond</a:t>
            </a:r>
          </a:p>
          <a:p>
            <a:pPr lvl="1"/>
            <a:r>
              <a:rPr lang="en-GB" dirty="0" smtClean="0"/>
              <a:t>Velocity calculations are made with a predetermined millisecond calculator </a:t>
            </a:r>
          </a:p>
          <a:p>
            <a:pPr lvl="1"/>
            <a:r>
              <a:rPr lang="en-GB" dirty="0" smtClean="0"/>
              <a:t>Turbo PMAC is not a true floating point controller</a:t>
            </a:r>
          </a:p>
          <a:p>
            <a:pPr lvl="1"/>
            <a:endParaRPr lang="en-GB" dirty="0"/>
          </a:p>
          <a:p>
            <a:r>
              <a:rPr lang="en-GB" b="1" dirty="0" smtClean="0"/>
              <a:t>First fix:  </a:t>
            </a:r>
            <a:r>
              <a:rPr lang="en-GB" dirty="0" smtClean="0"/>
              <a:t>select velocities and segment times that never skip a frame </a:t>
            </a:r>
          </a:p>
          <a:p>
            <a:pPr lvl="1"/>
            <a:r>
              <a:rPr lang="en-GB" dirty="0" smtClean="0"/>
              <a:t>But this resulted in </a:t>
            </a:r>
            <a:r>
              <a:rPr lang="en-GB" dirty="0" err="1" smtClean="0"/>
              <a:t>approx</a:t>
            </a:r>
            <a:r>
              <a:rPr lang="en-GB" dirty="0" smtClean="0"/>
              <a:t> 1/1000 segments going slower than expected</a:t>
            </a:r>
          </a:p>
          <a:p>
            <a:endParaRPr lang="en-GB" dirty="0"/>
          </a:p>
          <a:p>
            <a:r>
              <a:rPr lang="en-GB" b="1" dirty="0" smtClean="0"/>
              <a:t>Current fix: </a:t>
            </a:r>
            <a:r>
              <a:rPr lang="en-GB" dirty="0" smtClean="0"/>
              <a:t>a3.2KHz servo update rate has been applied in other installations</a:t>
            </a:r>
          </a:p>
          <a:p>
            <a:pPr lvl="1"/>
            <a:r>
              <a:rPr lang="en-GB" dirty="0" smtClean="0"/>
              <a:t>This gives an integer number of ¼ microsecond ticks and an integer millisecond calculator. There has been no major drop off in </a:t>
            </a:r>
            <a:r>
              <a:rPr lang="en-GB" dirty="0" err="1" smtClean="0"/>
              <a:t>perfromance</a:t>
            </a:r>
            <a:r>
              <a:rPr lang="en-GB" dirty="0" smtClean="0"/>
              <a:t> of the stepper axes but it may require </a:t>
            </a:r>
            <a:r>
              <a:rPr lang="en-GB" dirty="0" err="1" smtClean="0"/>
              <a:t>signifiant</a:t>
            </a:r>
            <a:r>
              <a:rPr lang="en-GB" dirty="0" smtClean="0"/>
              <a:t> retuning of the other axes.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289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36" y="3556483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601326" y="76200"/>
            <a:ext cx="7868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The I08 upgrade of the controls, DAQ and </a:t>
            </a:r>
            <a:r>
              <a:rPr lang="en-US" sz="2400" dirty="0" err="1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and</a:t>
            </a:r>
            <a: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 analysis system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6"/>
          <p:cNvSpPr>
            <a:spLocks/>
          </p:cNvSpPr>
          <p:nvPr/>
        </p:nvSpPr>
        <p:spPr bwMode="auto">
          <a:xfrm>
            <a:off x="395536" y="692696"/>
            <a:ext cx="612068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20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Benefits of the Mapping and Scanning projects:</a:t>
            </a:r>
            <a:endParaRPr lang="en-US" sz="20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268760"/>
            <a:ext cx="9002529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Significant reduction of time overheads in the scans, and therefore radiation dose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Fast on-the fly large area scans with combined stepper/ piezo motors and </a:t>
            </a:r>
            <a:br>
              <a:rPr lang="en-GB" sz="2000" dirty="0" smtClean="0"/>
            </a:br>
            <a:r>
              <a:rPr lang="en-GB" sz="2000" dirty="0" smtClean="0"/>
              <a:t>interferometer</a:t>
            </a:r>
            <a:r>
              <a:rPr lang="en-GB" sz="2000" dirty="0"/>
              <a:t> </a:t>
            </a:r>
            <a:r>
              <a:rPr lang="en-GB" sz="2000" dirty="0" smtClean="0"/>
              <a:t>feedback: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 smtClean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Arbitrary scan profiles (spiral scans, trapezoids, rectangular scan with offsets, </a:t>
            </a:r>
            <a:r>
              <a:rPr lang="en-GB" sz="2000" dirty="0" err="1" smtClean="0"/>
              <a:t>etc</a:t>
            </a:r>
            <a:r>
              <a:rPr lang="en-GB" sz="2000" dirty="0" smtClean="0"/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Online </a:t>
            </a:r>
            <a:r>
              <a:rPr lang="en-GB" sz="2000" dirty="0" err="1" smtClean="0"/>
              <a:t>PyMCA</a:t>
            </a:r>
            <a:r>
              <a:rPr lang="en-GB" sz="2000" dirty="0" smtClean="0"/>
              <a:t> fitting of XRF spectra and display of fitted data during a raster scan </a:t>
            </a:r>
            <a:br>
              <a:rPr lang="en-GB" sz="2000" dirty="0" smtClean="0"/>
            </a:br>
            <a:r>
              <a:rPr lang="en-GB" sz="2000" dirty="0" smtClean="0"/>
              <a:t>(available to users at I08)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Online reconstruction of </a:t>
            </a:r>
            <a:r>
              <a:rPr lang="en-GB" sz="2000" dirty="0" err="1" smtClean="0"/>
              <a:t>ptychographic</a:t>
            </a:r>
            <a:r>
              <a:rPr lang="en-GB" sz="2000" dirty="0" smtClean="0"/>
              <a:t> data sets and display of reconstructed </a:t>
            </a:r>
            <a:br>
              <a:rPr lang="en-GB" sz="2000" dirty="0" smtClean="0"/>
            </a:br>
            <a:r>
              <a:rPr lang="en-GB" sz="2000" dirty="0" smtClean="0"/>
              <a:t>images </a:t>
            </a:r>
            <a:r>
              <a:rPr lang="en-GB" sz="2000" dirty="0"/>
              <a:t> </a:t>
            </a:r>
            <a:r>
              <a:rPr lang="en-GB" sz="2000" dirty="0" smtClean="0"/>
              <a:t>during a raster scan (work in progress at I08, available to users soon)</a:t>
            </a:r>
            <a:endParaRPr lang="en-GB" sz="2000" dirty="0"/>
          </a:p>
        </p:txBody>
      </p:sp>
      <p:grpSp>
        <p:nvGrpSpPr>
          <p:cNvPr id="2048" name="Group 2047"/>
          <p:cNvGrpSpPr/>
          <p:nvPr/>
        </p:nvGrpSpPr>
        <p:grpSpPr>
          <a:xfrm>
            <a:off x="1690713" y="2654142"/>
            <a:ext cx="5473575" cy="486826"/>
            <a:chOff x="1690713" y="2276872"/>
            <a:chExt cx="5473575" cy="486826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690713" y="2553625"/>
              <a:ext cx="5472608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1709341" y="2276872"/>
              <a:ext cx="5454947" cy="486826"/>
            </a:xfrm>
            <a:custGeom>
              <a:avLst/>
              <a:gdLst>
                <a:gd name="connsiteX0" fmla="*/ 0 w 5454947"/>
                <a:gd name="connsiteY0" fmla="*/ 263408 h 486826"/>
                <a:gd name="connsiteX1" fmla="*/ 409575 w 5454947"/>
                <a:gd name="connsiteY1" fmla="*/ 111008 h 486826"/>
                <a:gd name="connsiteX2" fmla="*/ 1000125 w 5454947"/>
                <a:gd name="connsiteY2" fmla="*/ 358658 h 486826"/>
                <a:gd name="connsiteX3" fmla="*/ 1543050 w 5454947"/>
                <a:gd name="connsiteY3" fmla="*/ 472958 h 486826"/>
                <a:gd name="connsiteX4" fmla="*/ 2057400 w 5454947"/>
                <a:gd name="connsiteY4" fmla="*/ 63383 h 486826"/>
                <a:gd name="connsiteX5" fmla="*/ 2524125 w 5454947"/>
                <a:gd name="connsiteY5" fmla="*/ 44333 h 486826"/>
                <a:gd name="connsiteX6" fmla="*/ 2990850 w 5454947"/>
                <a:gd name="connsiteY6" fmla="*/ 482483 h 486826"/>
                <a:gd name="connsiteX7" fmla="*/ 3686175 w 5454947"/>
                <a:gd name="connsiteY7" fmla="*/ 139583 h 486826"/>
                <a:gd name="connsiteX8" fmla="*/ 4238625 w 5454947"/>
                <a:gd name="connsiteY8" fmla="*/ 63383 h 486826"/>
                <a:gd name="connsiteX9" fmla="*/ 4876800 w 5454947"/>
                <a:gd name="connsiteY9" fmla="*/ 482483 h 486826"/>
                <a:gd name="connsiteX10" fmla="*/ 5391150 w 5454947"/>
                <a:gd name="connsiteY10" fmla="*/ 282458 h 486826"/>
                <a:gd name="connsiteX11" fmla="*/ 5429250 w 5454947"/>
                <a:gd name="connsiteY11" fmla="*/ 291983 h 48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54947" h="486826">
                  <a:moveTo>
                    <a:pt x="0" y="263408"/>
                  </a:moveTo>
                  <a:cubicBezTo>
                    <a:pt x="121444" y="179270"/>
                    <a:pt x="242888" y="95133"/>
                    <a:pt x="409575" y="111008"/>
                  </a:cubicBezTo>
                  <a:cubicBezTo>
                    <a:pt x="576262" y="126883"/>
                    <a:pt x="811213" y="298333"/>
                    <a:pt x="1000125" y="358658"/>
                  </a:cubicBezTo>
                  <a:cubicBezTo>
                    <a:pt x="1189038" y="418983"/>
                    <a:pt x="1366838" y="522171"/>
                    <a:pt x="1543050" y="472958"/>
                  </a:cubicBezTo>
                  <a:cubicBezTo>
                    <a:pt x="1719263" y="423746"/>
                    <a:pt x="1893888" y="134820"/>
                    <a:pt x="2057400" y="63383"/>
                  </a:cubicBezTo>
                  <a:cubicBezTo>
                    <a:pt x="2220912" y="-8054"/>
                    <a:pt x="2368550" y="-25517"/>
                    <a:pt x="2524125" y="44333"/>
                  </a:cubicBezTo>
                  <a:cubicBezTo>
                    <a:pt x="2679700" y="114183"/>
                    <a:pt x="2797175" y="466608"/>
                    <a:pt x="2990850" y="482483"/>
                  </a:cubicBezTo>
                  <a:cubicBezTo>
                    <a:pt x="3184525" y="498358"/>
                    <a:pt x="3478213" y="209433"/>
                    <a:pt x="3686175" y="139583"/>
                  </a:cubicBezTo>
                  <a:cubicBezTo>
                    <a:pt x="3894137" y="69733"/>
                    <a:pt x="4040188" y="6233"/>
                    <a:pt x="4238625" y="63383"/>
                  </a:cubicBezTo>
                  <a:cubicBezTo>
                    <a:pt x="4437062" y="120533"/>
                    <a:pt x="4684713" y="445971"/>
                    <a:pt x="4876800" y="482483"/>
                  </a:cubicBezTo>
                  <a:cubicBezTo>
                    <a:pt x="5068887" y="518995"/>
                    <a:pt x="5299075" y="314208"/>
                    <a:pt x="5391150" y="282458"/>
                  </a:cubicBezTo>
                  <a:cubicBezTo>
                    <a:pt x="5483225" y="250708"/>
                    <a:pt x="5456237" y="271345"/>
                    <a:pt x="5429250" y="29198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/>
            <p:cNvCxnSpPr>
              <a:stCxn id="16" idx="1"/>
            </p:cNvCxnSpPr>
            <p:nvPr/>
          </p:nvCxnSpPr>
          <p:spPr>
            <a:xfrm>
              <a:off x="2118916" y="2387880"/>
              <a:ext cx="4812" cy="1657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3847108" y="2327151"/>
              <a:ext cx="0" cy="2264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067944" y="2276872"/>
              <a:ext cx="0" cy="2767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4211960" y="2288151"/>
              <a:ext cx="0" cy="27675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974900" y="2420888"/>
              <a:ext cx="4812" cy="1657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2267744" y="2420888"/>
              <a:ext cx="4812" cy="16574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508104" y="2348880"/>
              <a:ext cx="0" cy="2264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5724128" y="2348880"/>
              <a:ext cx="0" cy="2264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5940152" y="2338430"/>
              <a:ext cx="0" cy="22647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2843808" y="252680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987824" y="256490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3131840" y="256490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3275856" y="256490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4644008" y="256490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4788024" y="256490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V="1">
              <a:off x="6516216" y="251808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6660232" y="256490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6804248" y="2518084"/>
              <a:ext cx="0" cy="19083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233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31" name="Group 30"/>
          <p:cNvGrpSpPr/>
          <p:nvPr/>
        </p:nvGrpSpPr>
        <p:grpSpPr>
          <a:xfrm>
            <a:off x="2843808" y="1322183"/>
            <a:ext cx="1080000" cy="1942475"/>
            <a:chOff x="543944" y="1268760"/>
            <a:chExt cx="1080000" cy="1942475"/>
          </a:xfrm>
        </p:grpSpPr>
        <p:pic>
          <p:nvPicPr>
            <p:cNvPr id="3074" name="Picture 2" descr="C:\Users\awn54916\Desktop\Kelly_Jo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3944" y="1268760"/>
              <a:ext cx="1080000" cy="1270587"/>
            </a:xfrm>
            <a:prstGeom prst="rect">
              <a:avLst/>
            </a:prstGeom>
            <a:noFill/>
          </p:spPr>
        </p:pic>
        <p:sp>
          <p:nvSpPr>
            <p:cNvPr id="24" name="TextBox 23"/>
            <p:cNvSpPr txBox="1"/>
            <p:nvPr/>
          </p:nvSpPr>
          <p:spPr>
            <a:xfrm>
              <a:off x="637747" y="2564904"/>
              <a:ext cx="9367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Jon Kelly,</a:t>
              </a:r>
            </a:p>
            <a:p>
              <a:pPr algn="ctr"/>
              <a:r>
                <a:rPr lang="en-GB" sz="1200" dirty="0" smtClean="0"/>
                <a:t>Mechanical </a:t>
              </a:r>
            </a:p>
            <a:p>
              <a:pPr algn="ctr"/>
              <a:r>
                <a:rPr lang="en-GB" sz="1200" dirty="0" smtClean="0"/>
                <a:t>Engineer</a:t>
              </a:r>
              <a:endParaRPr lang="en-GB" sz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68064" y="1322183"/>
            <a:ext cx="1080000" cy="1942475"/>
            <a:chOff x="2339752" y="1412776"/>
            <a:chExt cx="1080000" cy="1942475"/>
          </a:xfrm>
        </p:grpSpPr>
        <p:pic>
          <p:nvPicPr>
            <p:cNvPr id="3076" name="Picture 4" descr="http://intranet/SharedContent/Image/People/Cahill_Le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39752" y="1412776"/>
              <a:ext cx="1080000" cy="1252802"/>
            </a:xfrm>
            <a:prstGeom prst="rect">
              <a:avLst/>
            </a:prstGeom>
            <a:noFill/>
          </p:spPr>
        </p:pic>
        <p:sp>
          <p:nvSpPr>
            <p:cNvPr id="25" name="TextBox 24"/>
            <p:cNvSpPr txBox="1"/>
            <p:nvPr/>
          </p:nvSpPr>
          <p:spPr>
            <a:xfrm>
              <a:off x="2495015" y="2708920"/>
              <a:ext cx="8226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Leo Cahill,</a:t>
              </a:r>
            </a:p>
            <a:p>
              <a:pPr algn="ctr"/>
              <a:r>
                <a:rPr lang="en-GB" sz="1200" dirty="0" smtClean="0"/>
                <a:t>Electrical </a:t>
              </a:r>
              <a:br>
                <a:rPr lang="en-GB" sz="1200" dirty="0" smtClean="0"/>
              </a:br>
              <a:r>
                <a:rPr lang="en-GB" sz="1200" dirty="0" smtClean="0"/>
                <a:t>Engineer</a:t>
              </a:r>
              <a:endParaRPr lang="en-GB" sz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5148064" y="2613252"/>
            <a:ext cx="13846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err="1" smtClean="0"/>
              <a:t>Nic</a:t>
            </a:r>
            <a:r>
              <a:rPr lang="en-GB" sz="1200" dirty="0" smtClean="0"/>
              <a:t> </a:t>
            </a:r>
            <a:r>
              <a:rPr lang="en-GB" sz="1200" dirty="0" err="1" smtClean="0"/>
              <a:t>Bricknell</a:t>
            </a:r>
            <a:endParaRPr lang="en-GB" sz="1200" dirty="0" smtClean="0"/>
          </a:p>
          <a:p>
            <a:pPr algn="ctr"/>
            <a:r>
              <a:rPr lang="en-GB" sz="1200" dirty="0" smtClean="0"/>
              <a:t>Software System </a:t>
            </a:r>
            <a:br>
              <a:rPr lang="en-GB" sz="1200" dirty="0" smtClean="0"/>
            </a:br>
            <a:r>
              <a:rPr lang="en-GB" sz="1200" dirty="0" smtClean="0"/>
              <a:t>Engineer (Controls)</a:t>
            </a:r>
            <a:endParaRPr lang="en-GB" sz="12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5146930" y="3861048"/>
            <a:ext cx="1297278" cy="1757809"/>
            <a:chOff x="657984" y="3356992"/>
            <a:chExt cx="1297278" cy="1757809"/>
          </a:xfrm>
        </p:grpSpPr>
        <p:pic>
          <p:nvPicPr>
            <p:cNvPr id="3082" name="Picture 10" descr="http://intranet/SharedContent/Image/People/Gimenez-Navarro_Eva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27584" y="3356992"/>
              <a:ext cx="1080000" cy="1252802"/>
            </a:xfrm>
            <a:prstGeom prst="rect">
              <a:avLst/>
            </a:prstGeom>
            <a:noFill/>
          </p:spPr>
        </p:pic>
        <p:sp>
          <p:nvSpPr>
            <p:cNvPr id="30" name="TextBox 29"/>
            <p:cNvSpPr txBox="1"/>
            <p:nvPr/>
          </p:nvSpPr>
          <p:spPr>
            <a:xfrm>
              <a:off x="657984" y="4653136"/>
              <a:ext cx="1297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Eva G. Navarro,</a:t>
              </a:r>
            </a:p>
            <a:p>
              <a:pPr algn="ctr"/>
              <a:r>
                <a:rPr lang="en-GB" sz="1200" dirty="0" smtClean="0"/>
                <a:t>Detector Scientist</a:t>
              </a:r>
              <a:endParaRPr lang="en-GB" sz="120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7740352" y="5157192"/>
            <a:ext cx="1200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Chris Obin</a:t>
            </a:r>
          </a:p>
          <a:p>
            <a:pPr algn="ctr"/>
            <a:r>
              <a:rPr lang="en-GB" sz="1200" dirty="0" smtClean="0"/>
              <a:t>Project Planning</a:t>
            </a:r>
            <a:br>
              <a:rPr lang="en-GB" sz="1200" dirty="0" smtClean="0"/>
            </a:br>
            <a:r>
              <a:rPr lang="en-GB" sz="1200" dirty="0" smtClean="0"/>
              <a:t>Officer</a:t>
            </a:r>
            <a:endParaRPr lang="en-GB" sz="12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6588224" y="3861048"/>
            <a:ext cx="1270925" cy="1786475"/>
            <a:chOff x="7578959" y="1168086"/>
            <a:chExt cx="1270925" cy="1786475"/>
          </a:xfrm>
        </p:grpSpPr>
        <p:pic>
          <p:nvPicPr>
            <p:cNvPr id="3090" name="Picture 18" descr="http://intranet/SharedContent/Image/People/Shiers_Hug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96456" y="1168086"/>
              <a:ext cx="1080000" cy="1252802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7578959" y="2492896"/>
              <a:ext cx="1270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Hugo Shiers,</a:t>
              </a:r>
            </a:p>
            <a:p>
              <a:pPr algn="ctr"/>
              <a:r>
                <a:rPr lang="en-GB" sz="1200" dirty="0" smtClean="0"/>
                <a:t>Vacuum Engineer</a:t>
              </a:r>
              <a:endParaRPr lang="en-GB" sz="12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7504" y="1340768"/>
            <a:ext cx="1318310" cy="1829817"/>
            <a:chOff x="374985" y="1196752"/>
            <a:chExt cx="1318310" cy="1829817"/>
          </a:xfrm>
        </p:grpSpPr>
        <p:pic>
          <p:nvPicPr>
            <p:cNvPr id="3093" name="Picture 21" descr="http://intranet/SharedContent/Image/People/Wang_Hongchang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7544" y="1196752"/>
              <a:ext cx="1080000" cy="1252802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374985" y="2564904"/>
              <a:ext cx="13183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Hongchang Wang,</a:t>
              </a:r>
            </a:p>
            <a:p>
              <a:pPr algn="ctr"/>
              <a:r>
                <a:rPr lang="en-GB" sz="1200" dirty="0" smtClean="0"/>
                <a:t>Optics Scientist</a:t>
              </a:r>
              <a:endParaRPr lang="en-GB" sz="1200" dirty="0"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99" y="1345264"/>
            <a:ext cx="993517" cy="129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532775" y="2708920"/>
            <a:ext cx="115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Matthew Hand,</a:t>
            </a:r>
          </a:p>
          <a:p>
            <a:pPr algn="ctr"/>
            <a:r>
              <a:rPr lang="en-GB" sz="1200" dirty="0" smtClean="0"/>
              <a:t>Optics Scientist</a:t>
            </a:r>
            <a:endParaRPr lang="en-GB" sz="1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252" y="1345264"/>
            <a:ext cx="1037406" cy="130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9512" y="3860279"/>
            <a:ext cx="1114083" cy="1943245"/>
            <a:chOff x="1547664" y="3860279"/>
            <a:chExt cx="1114083" cy="1943245"/>
          </a:xfrm>
        </p:grpSpPr>
        <p:sp>
          <p:nvSpPr>
            <p:cNvPr id="29" name="TextBox 28"/>
            <p:cNvSpPr txBox="1"/>
            <p:nvPr/>
          </p:nvSpPr>
          <p:spPr>
            <a:xfrm>
              <a:off x="1547664" y="5157193"/>
              <a:ext cx="10663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Chris Bloomer</a:t>
              </a:r>
            </a:p>
            <a:p>
              <a:pPr algn="ctr"/>
              <a:r>
                <a:rPr lang="en-GB" sz="1200" dirty="0" smtClean="0"/>
                <a:t>Diagnostics </a:t>
              </a:r>
              <a:br>
                <a:rPr lang="en-GB" sz="1200" dirty="0" smtClean="0"/>
              </a:br>
              <a:r>
                <a:rPr lang="en-GB" sz="1200" dirty="0" smtClean="0"/>
                <a:t>Scientist</a:t>
              </a:r>
              <a:endParaRPr lang="en-GB" sz="1200" dirty="0"/>
            </a:p>
          </p:txBody>
        </p:sp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865" y="3860279"/>
              <a:ext cx="1064882" cy="125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293595" y="3861048"/>
            <a:ext cx="1330236" cy="1944216"/>
            <a:chOff x="2229164" y="3861048"/>
            <a:chExt cx="1330236" cy="1944216"/>
          </a:xfrm>
        </p:grpSpPr>
        <p:sp>
          <p:nvSpPr>
            <p:cNvPr id="27" name="TextBox 26"/>
            <p:cNvSpPr txBox="1"/>
            <p:nvPr/>
          </p:nvSpPr>
          <p:spPr>
            <a:xfrm>
              <a:off x="2229164" y="5158933"/>
              <a:ext cx="1330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Anthony Hull</a:t>
              </a:r>
            </a:p>
            <a:p>
              <a:pPr algn="ctr"/>
              <a:r>
                <a:rPr lang="en-GB" sz="1200" dirty="0" smtClean="0"/>
                <a:t>Software Engineer</a:t>
              </a:r>
              <a:br>
                <a:rPr lang="en-GB" sz="1200" dirty="0" smtClean="0"/>
              </a:br>
              <a:r>
                <a:rPr lang="en-GB" sz="1200" dirty="0" smtClean="0"/>
                <a:t>(Data acquisition)</a:t>
              </a:r>
              <a:endParaRPr lang="en-GB" sz="1200" dirty="0"/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3861048"/>
              <a:ext cx="952043" cy="122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2517731" y="3860279"/>
            <a:ext cx="1330236" cy="1942475"/>
            <a:chOff x="3707904" y="3860279"/>
            <a:chExt cx="1330236" cy="1942475"/>
          </a:xfrm>
        </p:grpSpPr>
        <p:sp>
          <p:nvSpPr>
            <p:cNvPr id="28" name="TextBox 27"/>
            <p:cNvSpPr txBox="1"/>
            <p:nvPr/>
          </p:nvSpPr>
          <p:spPr>
            <a:xfrm>
              <a:off x="3707904" y="5156423"/>
              <a:ext cx="1330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smtClean="0"/>
                <a:t>Jacob Filik</a:t>
              </a:r>
            </a:p>
            <a:p>
              <a:pPr algn="ctr"/>
              <a:r>
                <a:rPr lang="en-GB" sz="1200" dirty="0" smtClean="0"/>
                <a:t>Software Engineer</a:t>
              </a:r>
              <a:br>
                <a:rPr lang="en-GB" sz="1200" dirty="0" smtClean="0"/>
              </a:br>
              <a:r>
                <a:rPr lang="en-GB" sz="1200" dirty="0" smtClean="0"/>
                <a:t>(Data analysis)</a:t>
              </a:r>
              <a:endParaRPr lang="en-GB" sz="1200" dirty="0"/>
            </a:p>
          </p:txBody>
        </p:sp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004" y="3860279"/>
              <a:ext cx="1064882" cy="1252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526" y="1345265"/>
            <a:ext cx="1004576" cy="129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444208" y="2636912"/>
            <a:ext cx="1277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Trevor Bates</a:t>
            </a:r>
          </a:p>
          <a:p>
            <a:pPr algn="ctr"/>
            <a:r>
              <a:rPr lang="en-GB" sz="1200" dirty="0" smtClean="0"/>
              <a:t>Motion Controls </a:t>
            </a:r>
            <a:br>
              <a:rPr lang="en-GB" sz="1200" dirty="0" smtClean="0"/>
            </a:br>
            <a:r>
              <a:rPr lang="en-GB" sz="1200" dirty="0" smtClean="0"/>
              <a:t>Engineer</a:t>
            </a:r>
            <a:endParaRPr lang="en-GB" sz="1200" dirty="0"/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321096"/>
            <a:ext cx="1118444" cy="131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7759287" y="2636912"/>
            <a:ext cx="1277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Lee Hudson</a:t>
            </a:r>
          </a:p>
          <a:p>
            <a:pPr algn="ctr"/>
            <a:r>
              <a:rPr lang="en-GB" sz="1200" dirty="0" smtClean="0"/>
              <a:t>Motion Controls </a:t>
            </a:r>
            <a:br>
              <a:rPr lang="en-GB" sz="1200" dirty="0" smtClean="0"/>
            </a:br>
            <a:r>
              <a:rPr lang="en-GB" sz="1200" dirty="0" smtClean="0"/>
              <a:t>Engineer</a:t>
            </a:r>
            <a:endParaRPr lang="en-GB" sz="1200" dirty="0"/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61048"/>
            <a:ext cx="1074387" cy="1263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3851920" y="5157192"/>
            <a:ext cx="121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 smtClean="0"/>
              <a:t>Alex Bugnar</a:t>
            </a:r>
          </a:p>
          <a:p>
            <a:pPr algn="ctr"/>
            <a:r>
              <a:rPr lang="en-GB" sz="1200" dirty="0" err="1" smtClean="0"/>
              <a:t>Nanopositioning</a:t>
            </a:r>
            <a:r>
              <a:rPr lang="en-GB" sz="1200" dirty="0" smtClean="0"/>
              <a:t/>
            </a:r>
            <a:br>
              <a:rPr lang="en-GB" sz="1200" dirty="0" smtClean="0"/>
            </a:br>
            <a:r>
              <a:rPr lang="en-GB" sz="1200" dirty="0" smtClean="0"/>
              <a:t>and metrology</a:t>
            </a:r>
            <a:endParaRPr lang="en-GB" sz="1200" dirty="0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102" y="3822803"/>
            <a:ext cx="1008112" cy="133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39770" y="116632"/>
            <a:ext cx="444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CREDITS – I08 SXM working group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178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3737364" y="138698"/>
            <a:ext cx="159627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Conclusions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908720"/>
            <a:ext cx="76328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Has it been a huge success</a:t>
            </a:r>
            <a:r>
              <a:rPr lang="en-GB" dirty="0" smtClean="0"/>
              <a:t>?</a:t>
            </a:r>
          </a:p>
          <a:p>
            <a:endParaRPr lang="en-GB" dirty="0" smtClean="0"/>
          </a:p>
          <a:p>
            <a:pPr lvl="1"/>
            <a:r>
              <a:rPr lang="en-GB" dirty="0" smtClean="0"/>
              <a:t>It is widely acknowledged that by converting from XPS controller to the Delta Tau platform we have significantly improved the performance of the SXM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It has taken a lot of effort to make the low level hardware work, the challenges have been electrical, mechanical and developing new ways of making the old controller tick.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What started out as a beamline specific scanning upgrade project has become an integral test case for the wider mapping project. Whilst the I08 SXM has some unique challenges it has </a:t>
            </a:r>
            <a:r>
              <a:rPr lang="en-GB" dirty="0" err="1" smtClean="0"/>
              <a:t>ebnabled</a:t>
            </a:r>
            <a:r>
              <a:rPr lang="en-GB" dirty="0" smtClean="0"/>
              <a:t> similar techniques to be used in 3 other beamlines all </a:t>
            </a:r>
            <a:r>
              <a:rPr lang="en-GB" dirty="0" err="1" smtClean="0"/>
              <a:t>intvested</a:t>
            </a:r>
            <a:r>
              <a:rPr lang="en-GB" dirty="0" smtClean="0"/>
              <a:t> with the mapping project?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A new side branch for I08 will use similar techniques and by using </a:t>
            </a:r>
            <a:r>
              <a:rPr lang="en-GB" smtClean="0"/>
              <a:t>ptychography</a:t>
            </a:r>
            <a:r>
              <a:rPr lang="en-GB" dirty="0" smtClean="0"/>
              <a:t> will enable </a:t>
            </a:r>
            <a:r>
              <a:rPr lang="en-GB" dirty="0" err="1" smtClean="0"/>
              <a:t>spacial</a:t>
            </a:r>
            <a:r>
              <a:rPr lang="en-GB" dirty="0" smtClean="0"/>
              <a:t> resolutions far below 10nm.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289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239770" y="116632"/>
            <a:ext cx="444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Questions.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6968" y="1082353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 much is a standard worth?</a:t>
            </a:r>
          </a:p>
          <a:p>
            <a:pPr lvl="1"/>
            <a:r>
              <a:rPr lang="en-GB" dirty="0" smtClean="0"/>
              <a:t>Do we try to get tomorrows performance out of yesterdays controller?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555776" y="620688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400" dirty="0">
                <a:solidFill>
                  <a:prstClr val="black"/>
                </a:solidFill>
              </a:rPr>
              <a:t>ANY QUESTIONS?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189" y="2564904"/>
            <a:ext cx="825867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And may I draw your attention to …</a:t>
            </a:r>
          </a:p>
          <a:p>
            <a:endParaRPr lang="en-GB" dirty="0" smtClean="0"/>
          </a:p>
          <a:p>
            <a:r>
              <a:rPr lang="en-GB" b="1" dirty="0" smtClean="0"/>
              <a:t>TUPHA159</a:t>
            </a:r>
            <a:r>
              <a:rPr lang="en-GB" dirty="0" smtClean="0"/>
              <a:t>: Malcolm</a:t>
            </a:r>
            <a:r>
              <a:rPr lang="en-GB" dirty="0"/>
              <a:t>: A </a:t>
            </a:r>
            <a:r>
              <a:rPr lang="en-GB" dirty="0" err="1"/>
              <a:t>Middlelayer</a:t>
            </a:r>
            <a:r>
              <a:rPr lang="en-GB" dirty="0"/>
              <a:t> Framework for Generic Continuous Scanning</a:t>
            </a:r>
          </a:p>
          <a:p>
            <a:r>
              <a:rPr lang="en-GB" b="1" dirty="0"/>
              <a:t>THPHA068 </a:t>
            </a:r>
            <a:r>
              <a:rPr lang="en-GB" dirty="0" err="1"/>
              <a:t>PandA</a:t>
            </a:r>
            <a:r>
              <a:rPr lang="en-GB" dirty="0"/>
              <a:t> Blocks Open FPGA Framework and Web Stack</a:t>
            </a:r>
          </a:p>
          <a:p>
            <a:endParaRPr lang="en-GB" dirty="0"/>
          </a:p>
          <a:p>
            <a:r>
              <a:rPr lang="en-GB" b="1" dirty="0"/>
              <a:t>THPHA200</a:t>
            </a:r>
            <a:r>
              <a:rPr lang="en-GB" dirty="0"/>
              <a:t> </a:t>
            </a:r>
            <a:r>
              <a:rPr lang="en-GB" dirty="0" smtClean="0"/>
              <a:t> </a:t>
            </a:r>
            <a:r>
              <a:rPr lang="en-GB" dirty="0"/>
              <a:t>BART: Development of a Sample Exchange System for MX </a:t>
            </a:r>
            <a:r>
              <a:rPr lang="en-GB" dirty="0" smtClean="0"/>
              <a:t>Beamlines</a:t>
            </a:r>
          </a:p>
          <a:p>
            <a:r>
              <a:rPr lang="en-GB" b="1" dirty="0" smtClean="0"/>
              <a:t>THPHA101 </a:t>
            </a:r>
            <a:r>
              <a:rPr lang="en-GB" dirty="0" smtClean="0"/>
              <a:t> </a:t>
            </a:r>
            <a:r>
              <a:rPr lang="en-GB" dirty="0"/>
              <a:t>Review of Personnel Safety Systems at DLS</a:t>
            </a:r>
            <a:endParaRPr lang="en-GB" dirty="0" smtClean="0"/>
          </a:p>
          <a:p>
            <a:r>
              <a:rPr lang="en-GB" b="1" dirty="0"/>
              <a:t>TUPHA212</a:t>
            </a:r>
            <a:r>
              <a:rPr lang="en-GB" dirty="0"/>
              <a:t> Odin - a Control and Data Acquisition Framework for Excalibur 1M and 3M </a:t>
            </a:r>
          </a:p>
          <a:p>
            <a:r>
              <a:rPr lang="en-GB" b="1" dirty="0"/>
              <a:t>THPHA115</a:t>
            </a:r>
            <a:r>
              <a:rPr lang="en-GB" dirty="0"/>
              <a:t>: A New Transverse and Longitudinal Bunch by Bunch Feedback Processor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460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3"/>
          <p:cNvSpPr>
            <a:spLocks/>
          </p:cNvSpPr>
          <p:nvPr/>
        </p:nvSpPr>
        <p:spPr bwMode="auto">
          <a:xfrm>
            <a:off x="2059173" y="404664"/>
            <a:ext cx="5105115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Thanks for your attention!</a:t>
            </a:r>
            <a:endParaRPr lang="en-US" sz="36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" y="1412776"/>
            <a:ext cx="9141719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6174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36512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179511" y="1052736"/>
            <a:ext cx="8839492" cy="5574233"/>
            <a:chOff x="179511" y="1052736"/>
            <a:chExt cx="8839492" cy="5574233"/>
          </a:xfrm>
        </p:grpSpPr>
        <p:pic>
          <p:nvPicPr>
            <p:cNvPr id="1026" name="Picture 2" descr="C:\Users\awn54916\Desktop\From desktop\ImagingBLs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121"/>
            <a:stretch/>
          </p:blipFill>
          <p:spPr bwMode="auto">
            <a:xfrm>
              <a:off x="179512" y="1052736"/>
              <a:ext cx="8839491" cy="540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048735" y="6165304"/>
              <a:ext cx="2427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Spatial resolution</a:t>
              </a:r>
              <a:endParaRPr lang="en-GB" sz="2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-617245" y="3073628"/>
              <a:ext cx="205517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/>
                <a:t>Photon energy</a:t>
              </a:r>
              <a:endParaRPr lang="en-GB" sz="2400" b="1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96336" y="1124744"/>
              <a:ext cx="1422667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619672" y="1196752"/>
              <a:ext cx="1152128" cy="40324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2339752" y="2492896"/>
              <a:ext cx="86409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339752" y="2060848"/>
              <a:ext cx="10801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2339752" y="2924944"/>
              <a:ext cx="72008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16200000">
              <a:off x="1385773" y="2262063"/>
              <a:ext cx="14462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err="1" smtClean="0"/>
                <a:t>Gray</a:t>
              </a:r>
              <a:r>
                <a:rPr lang="en-GB" sz="2400" b="1" dirty="0" smtClean="0"/>
                <a:t> zone</a:t>
              </a:r>
              <a:endParaRPr lang="en-GB" sz="2400" b="1" dirty="0"/>
            </a:p>
          </p:txBody>
        </p:sp>
      </p:grpSp>
      <p:sp>
        <p:nvSpPr>
          <p:cNvPr id="29" name="Rectangle 3"/>
          <p:cNvSpPr>
            <a:spLocks/>
          </p:cNvSpPr>
          <p:nvPr/>
        </p:nvSpPr>
        <p:spPr bwMode="auto">
          <a:xfrm>
            <a:off x="1228953" y="107340"/>
            <a:ext cx="63673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GB" sz="2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Analysis from the </a:t>
            </a:r>
            <a:r>
              <a:rPr lang="en-GB" sz="24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nanoscopic</a:t>
            </a:r>
            <a:r>
              <a:rPr lang="en-GB" sz="24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to macroscopic scale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614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3683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awn54916\Desktop\2214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17433" r="7572" b="11380"/>
          <a:stretch/>
        </p:blipFill>
        <p:spPr bwMode="auto">
          <a:xfrm>
            <a:off x="288031" y="846634"/>
            <a:ext cx="8648079" cy="553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36512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1196169" y="76200"/>
            <a:ext cx="667868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GB" sz="2400" dirty="0">
                <a:latin typeface="Calibri Bold" charset="0"/>
                <a:sym typeface="Calibri Bold" charset="0"/>
              </a:rPr>
              <a:t>Imaging and </a:t>
            </a:r>
            <a:r>
              <a:rPr lang="en-GB" sz="2400" dirty="0" err="1">
                <a:latin typeface="Calibri Bold" charset="0"/>
                <a:sym typeface="Calibri Bold" charset="0"/>
              </a:rPr>
              <a:t>spectromicroscopy</a:t>
            </a:r>
            <a:r>
              <a:rPr lang="en-GB" sz="2400" dirty="0">
                <a:latin typeface="Calibri Bold" charset="0"/>
                <a:sym typeface="Calibri Bold" charset="0"/>
              </a:rPr>
              <a:t> facilities @ Diamond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6480" y="3356992"/>
            <a:ext cx="1440160" cy="3573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I08 Scanning X-ray Microscopy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3648" y="3046065"/>
            <a:ext cx="1296144" cy="3829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I14 </a:t>
            </a:r>
            <a:r>
              <a:rPr lang="en-GB" sz="1200" dirty="0" err="1" smtClean="0">
                <a:solidFill>
                  <a:schemeClr val="tx1"/>
                </a:solidFill>
              </a:rPr>
              <a:t>Nanoprobe</a:t>
            </a:r>
            <a:r>
              <a:rPr lang="en-GB" sz="1200" dirty="0" smtClean="0">
                <a:solidFill>
                  <a:schemeClr val="tx1"/>
                </a:solidFill>
              </a:rPr>
              <a:t>/</a:t>
            </a:r>
          </a:p>
          <a:p>
            <a:pPr algn="ctr"/>
            <a:r>
              <a:rPr lang="en-GB" sz="1200" dirty="0" err="1" smtClean="0">
                <a:solidFill>
                  <a:schemeClr val="tx1"/>
                </a:solidFill>
              </a:rPr>
              <a:t>eBic</a:t>
            </a:r>
            <a:r>
              <a:rPr lang="en-GB" sz="1200" dirty="0" smtClean="0">
                <a:solidFill>
                  <a:schemeClr val="tx1"/>
                </a:solidFill>
              </a:rPr>
              <a:t>/ </a:t>
            </a:r>
            <a:r>
              <a:rPr lang="en-GB" sz="1200" dirty="0" err="1" smtClean="0">
                <a:solidFill>
                  <a:schemeClr val="tx1"/>
                </a:solidFill>
              </a:rPr>
              <a:t>ePsic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776" y="5015851"/>
            <a:ext cx="1440160" cy="4293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I13 X-ray Imaging and Coherence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7984" y="2276872"/>
            <a:ext cx="1440160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I18 </a:t>
            </a:r>
            <a:r>
              <a:rPr lang="en-GB" sz="1200" dirty="0" err="1" smtClean="0">
                <a:solidFill>
                  <a:schemeClr val="tx1"/>
                </a:solidFill>
              </a:rPr>
              <a:t>Microfocus</a:t>
            </a:r>
            <a:r>
              <a:rPr lang="en-GB" sz="1200" dirty="0" smtClean="0">
                <a:solidFill>
                  <a:schemeClr val="tx1"/>
                </a:solidFill>
              </a:rPr>
              <a:t> Spectroscopy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04248" y="4869160"/>
            <a:ext cx="1440160" cy="75664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I12 Joint Engineering, Environmental and Processing 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12070" y="3071635"/>
            <a:ext cx="1440160" cy="3573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B16 Test </a:t>
            </a:r>
            <a:r>
              <a:rPr lang="en-GB" sz="1200" dirty="0" err="1" smtClean="0">
                <a:solidFill>
                  <a:schemeClr val="tx1"/>
                </a:solidFill>
              </a:rPr>
              <a:t>beamline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19217" y="1180824"/>
            <a:ext cx="1440160" cy="3573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B24 </a:t>
            </a:r>
            <a:r>
              <a:rPr lang="en-GB" sz="1200" dirty="0" err="1" smtClean="0">
                <a:solidFill>
                  <a:schemeClr val="tx1"/>
                </a:solidFill>
              </a:rPr>
              <a:t>Cryo</a:t>
            </a:r>
            <a:r>
              <a:rPr lang="en-GB" sz="1200" dirty="0" smtClean="0">
                <a:solidFill>
                  <a:schemeClr val="tx1"/>
                </a:solidFill>
              </a:rPr>
              <a:t>-TXM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60032" y="1557586"/>
            <a:ext cx="1440160" cy="4320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B22 Infrared </a:t>
            </a:r>
            <a:r>
              <a:rPr lang="en-GB" sz="1200" dirty="0" err="1" smtClean="0">
                <a:solidFill>
                  <a:schemeClr val="tx1"/>
                </a:solidFill>
              </a:rPr>
              <a:t>Microspectroscopy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8344" y="2420888"/>
            <a:ext cx="1152128" cy="35736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tx1"/>
                </a:solidFill>
              </a:rPr>
              <a:t>I05 </a:t>
            </a:r>
            <a:r>
              <a:rPr lang="en-GB" sz="1200" dirty="0" err="1" smtClean="0">
                <a:solidFill>
                  <a:schemeClr val="tx1"/>
                </a:solidFill>
              </a:rPr>
              <a:t>nano-Arpes</a:t>
            </a:r>
            <a:endParaRPr lang="en-GB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097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8032" y="692696"/>
            <a:ext cx="8460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0421" y="107921"/>
            <a:ext cx="4143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J08: End station layout</a:t>
            </a: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5103564" y="1426130"/>
            <a:ext cx="3644900" cy="4392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In-house development with various components to be subcontracted as modules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Sample changer mechanism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 err="1">
                <a:latin typeface="Calibri Bold" charset="0"/>
                <a:sym typeface="Calibri Bold" charset="0"/>
              </a:rPr>
              <a:t>Interferometric</a:t>
            </a:r>
            <a:r>
              <a:rPr lang="en-US" sz="2000" dirty="0">
                <a:latin typeface="Calibri Bold" charset="0"/>
                <a:sym typeface="Calibri Bold" charset="0"/>
              </a:rPr>
              <a:t> control of sample positions and optics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Multi-detector geometry (transmission CCD/ XRF detector)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 err="1">
                <a:latin typeface="Calibri Bold" charset="0"/>
                <a:sym typeface="Calibri Bold" charset="0"/>
              </a:rPr>
              <a:t>Cryo</a:t>
            </a:r>
            <a:r>
              <a:rPr lang="en-US" sz="2000" dirty="0">
                <a:latin typeface="Calibri Bold" charset="0"/>
                <a:sym typeface="Calibri Bold" charset="0"/>
              </a:rPr>
              <a:t> rotation stage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Calibri Bold" charset="0"/>
                <a:sym typeface="Calibri Bold" charset="0"/>
              </a:rPr>
              <a:t>Controls and data acquisition</a:t>
            </a:r>
            <a:br>
              <a:rPr lang="en-US" sz="2000" dirty="0">
                <a:latin typeface="Calibri Bold" charset="0"/>
                <a:sym typeface="Calibri Bold" charset="0"/>
              </a:rPr>
            </a:br>
            <a:r>
              <a:rPr lang="en-US" sz="2000" dirty="0">
                <a:latin typeface="Calibri Bold" charset="0"/>
                <a:sym typeface="Calibri Bold" charset="0"/>
              </a:rPr>
              <a:t>software is a 1:1 copy from the</a:t>
            </a:r>
            <a:br>
              <a:rPr lang="en-US" sz="2000" dirty="0">
                <a:latin typeface="Calibri Bold" charset="0"/>
                <a:sym typeface="Calibri Bold" charset="0"/>
              </a:rPr>
            </a:br>
            <a:r>
              <a:rPr lang="en-US" sz="2000" dirty="0">
                <a:latin typeface="Calibri Bold" charset="0"/>
                <a:sym typeface="Calibri Bold" charset="0"/>
              </a:rPr>
              <a:t>main branch (Mapping and </a:t>
            </a:r>
            <a:br>
              <a:rPr lang="en-US" sz="2000" dirty="0">
                <a:latin typeface="Calibri Bold" charset="0"/>
                <a:sym typeface="Calibri Bold" charset="0"/>
              </a:rPr>
            </a:br>
            <a:r>
              <a:rPr lang="en-US" sz="2000" dirty="0">
                <a:latin typeface="Calibri Bold" charset="0"/>
                <a:sym typeface="Calibri Bold" charset="0"/>
              </a:rPr>
              <a:t>Scanning projects)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716016" y="836712"/>
            <a:ext cx="72008" cy="59046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076056" y="879103"/>
            <a:ext cx="2610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Conceptual design:</a:t>
            </a:r>
          </a:p>
        </p:txBody>
      </p:sp>
      <p:pic>
        <p:nvPicPr>
          <p:cNvPr id="3" name="Picture 2" descr="C:\Users\awn54916\Desktop\Overview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r="5238" b="2027"/>
          <a:stretch/>
        </p:blipFill>
        <p:spPr bwMode="auto">
          <a:xfrm>
            <a:off x="107504" y="1141227"/>
            <a:ext cx="4597885" cy="474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63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8032" y="692696"/>
            <a:ext cx="8460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0421" y="107921"/>
            <a:ext cx="4143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J08: End station layout</a:t>
            </a:r>
          </a:p>
        </p:txBody>
      </p:sp>
      <p:pic>
        <p:nvPicPr>
          <p:cNvPr id="2050" name="Picture 2" descr="S:\Technical\Engineering\Beamline Eng\I08-J\I08-J-70 Photo Log\Concept images\Iso 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4"/>
          <a:stretch/>
        </p:blipFill>
        <p:spPr bwMode="auto">
          <a:xfrm>
            <a:off x="274389" y="764704"/>
            <a:ext cx="8474075" cy="599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4548" y="1124744"/>
            <a:ext cx="205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Andor</a:t>
            </a:r>
            <a:r>
              <a:rPr lang="en-GB" dirty="0"/>
              <a:t> Balor camera</a:t>
            </a:r>
          </a:p>
        </p:txBody>
      </p: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>
            <a:off x="5724128" y="1309410"/>
            <a:ext cx="900420" cy="7514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85835" y="2060848"/>
            <a:ext cx="1630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Cryo</a:t>
            </a:r>
            <a:r>
              <a:rPr lang="en-GB" dirty="0"/>
              <a:t>-rotation </a:t>
            </a:r>
            <a:br>
              <a:rPr lang="en-GB" dirty="0"/>
            </a:br>
            <a:r>
              <a:rPr lang="en-GB" dirty="0"/>
              <a:t>sample module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5580112" y="2384014"/>
            <a:ext cx="1305723" cy="13774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92280" y="3140968"/>
            <a:ext cx="17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ZP/ OSA module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732240" y="3325634"/>
            <a:ext cx="319865" cy="2787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248637" y="6246604"/>
            <a:ext cx="13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XRF detector</a:t>
            </a: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4179731" y="4871596"/>
            <a:ext cx="3068906" cy="15596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93080" y="5229200"/>
            <a:ext cx="939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Sample</a:t>
            </a:r>
          </a:p>
          <a:p>
            <a:r>
              <a:rPr lang="en-GB" dirty="0"/>
              <a:t>changer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451299" y="4653136"/>
            <a:ext cx="2164479" cy="89922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95536" y="1484784"/>
            <a:ext cx="1442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Leica transfer</a:t>
            </a:r>
          </a:p>
          <a:p>
            <a:r>
              <a:rPr lang="en-GB" dirty="0"/>
              <a:t>system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003434" y="2156187"/>
            <a:ext cx="544230" cy="130881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812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:\Science\I08\MKA\Photo\Endstation_July2017\IMG_09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" y="548680"/>
            <a:ext cx="9124951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4820" name="Rectangle 3"/>
          <p:cNvSpPr>
            <a:spLocks/>
          </p:cNvSpPr>
          <p:nvPr/>
        </p:nvSpPr>
        <p:spPr bwMode="auto">
          <a:xfrm>
            <a:off x="2967568" y="76200"/>
            <a:ext cx="3186642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800" dirty="0" smtClean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I08-SXM: </a:t>
            </a:r>
            <a:r>
              <a:rPr lang="en-US" sz="2800" dirty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End </a:t>
            </a:r>
            <a:r>
              <a:rPr lang="en-US" sz="2800" dirty="0" smtClean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station</a:t>
            </a:r>
            <a:endParaRPr lang="en-US" sz="2800" dirty="0">
              <a:solidFill>
                <a:prstClr val="black"/>
              </a:solidFill>
              <a:latin typeface="Calibri Bold" charset="0"/>
              <a:ea typeface="Calibri Bold" charset="0"/>
              <a:cs typeface="Calibri Bold" charset="0"/>
              <a:sym typeface="Calibri 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5075" y="1052736"/>
            <a:ext cx="899413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Vacuum </a:t>
            </a:r>
          </a:p>
          <a:p>
            <a:r>
              <a:rPr lang="en-GB" sz="1600" dirty="0" smtClean="0">
                <a:solidFill>
                  <a:prstClr val="black"/>
                </a:solidFill>
              </a:rPr>
              <a:t>window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172400" y="1628800"/>
            <a:ext cx="360040" cy="104411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56176" y="1700808"/>
            <a:ext cx="125374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ZP stage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with scanner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5825741" y="2285583"/>
            <a:ext cx="957306" cy="114341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91838" y="5085184"/>
            <a:ext cx="125662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XRF detector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835654" y="4149080"/>
            <a:ext cx="1656184" cy="10801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563888" y="858198"/>
            <a:ext cx="53264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OSA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3830211" y="1196752"/>
            <a:ext cx="597773" cy="95410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96136" y="692696"/>
            <a:ext cx="190808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Laser interferometer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860032" y="1052736"/>
            <a:ext cx="1296144" cy="7920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3528" y="764704"/>
            <a:ext cx="125778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Transmission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detector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system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683568" y="1628800"/>
            <a:ext cx="432048" cy="86409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51720" y="836712"/>
            <a:ext cx="1086708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Specimen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coarse and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fine stage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627784" y="1700808"/>
            <a:ext cx="792088" cy="144016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43808" y="4005064"/>
            <a:ext cx="62376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prstClr val="black"/>
                </a:solidFill>
              </a:rPr>
              <a:t>Cryo</a:t>
            </a:r>
            <a:r>
              <a:rPr lang="en-GB" sz="1600" dirty="0" smtClean="0">
                <a:solidFill>
                  <a:prstClr val="black"/>
                </a:solidFill>
              </a:rPr>
              <a:t/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stage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347864" y="3140968"/>
            <a:ext cx="1080120" cy="86409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130989" y="4797152"/>
            <a:ext cx="94506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Cold trap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>
            <a:stCxn id="36" idx="0"/>
          </p:cNvCxnSpPr>
          <p:nvPr/>
        </p:nvCxnSpPr>
        <p:spPr>
          <a:xfrm flipH="1" flipV="1">
            <a:off x="4560889" y="2857291"/>
            <a:ext cx="42634" cy="1939861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657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wn54916\Desktop\SampleChang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706869" cy="494760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88032" y="692696"/>
            <a:ext cx="8460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0421" y="107921"/>
            <a:ext cx="4143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J08: End station layout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032" y="3707429"/>
            <a:ext cx="152548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/>
              <a:t>Cryo</a:t>
            </a:r>
            <a:r>
              <a:rPr lang="en-GB" dirty="0"/>
              <a:t>-cooled</a:t>
            </a:r>
          </a:p>
          <a:p>
            <a:r>
              <a:rPr lang="en-GB" dirty="0"/>
              <a:t>Sample ‘hotel’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012160" y="2004479"/>
            <a:ext cx="1242298" cy="113648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54458" y="1702549"/>
            <a:ext cx="163057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/>
              <a:t>Cryo</a:t>
            </a:r>
            <a:r>
              <a:rPr lang="en-GB" dirty="0"/>
              <a:t>-rotation </a:t>
            </a:r>
            <a:br>
              <a:rPr lang="en-GB" dirty="0"/>
            </a:br>
            <a:r>
              <a:rPr lang="en-GB" dirty="0"/>
              <a:t>sample module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27512" y="4041344"/>
            <a:ext cx="832909" cy="3124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596336" y="5517232"/>
            <a:ext cx="875561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Sample</a:t>
            </a:r>
          </a:p>
          <a:p>
            <a:r>
              <a:rPr lang="en-GB" dirty="0"/>
              <a:t>gripper</a:t>
            </a: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6156176" y="5085184"/>
            <a:ext cx="1440160" cy="75521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-1620688" y="260648"/>
            <a:ext cx="1442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Leica transfer</a:t>
            </a:r>
          </a:p>
          <a:p>
            <a:r>
              <a:rPr lang="en-GB" dirty="0"/>
              <a:t>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516" y="836712"/>
            <a:ext cx="3879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Sample handling system: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7984" y="941410"/>
            <a:ext cx="24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(inspired by I14 designs)</a:t>
            </a:r>
          </a:p>
        </p:txBody>
      </p:sp>
    </p:spTree>
    <p:extLst>
      <p:ext uri="{BB962C8B-B14F-4D97-AF65-F5344CB8AC3E}">
        <p14:creationId xmlns:p14="http://schemas.microsoft.com/office/powerpoint/2010/main" val="431092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8032" y="692696"/>
            <a:ext cx="8460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0421" y="107921"/>
            <a:ext cx="4143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J08: End station layout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817548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Sample dome: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95936" y="788511"/>
            <a:ext cx="4887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Cryo</a:t>
            </a:r>
            <a:r>
              <a:rPr lang="en-GB" dirty="0"/>
              <a:t>-cooled interface based on I23 goniometer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Cold nitrogen gas cooling as at I08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Ready to build a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Sample holder compatible to I14 and EMs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32981" y="1896027"/>
            <a:ext cx="9111020" cy="4917349"/>
            <a:chOff x="32981" y="1359932"/>
            <a:chExt cx="9111020" cy="4917349"/>
          </a:xfrm>
        </p:grpSpPr>
        <p:pic>
          <p:nvPicPr>
            <p:cNvPr id="4098" name="Picture 2" descr="S:\Technical\Engineering\Beamline Eng\I08-J\I08-J-70 Photo Log\Concept images\Sample stack ISO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1" r="6680"/>
            <a:stretch/>
          </p:blipFill>
          <p:spPr bwMode="auto">
            <a:xfrm>
              <a:off x="32981" y="1359932"/>
              <a:ext cx="3699913" cy="3485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S:\Technical\Engineering\Beamline Eng\I08-J\I08-J-70 Photo Log\Concept images\sample stack x-sectio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29"/>
            <a:stretch/>
          </p:blipFill>
          <p:spPr bwMode="auto">
            <a:xfrm>
              <a:off x="3491881" y="1702548"/>
              <a:ext cx="5652120" cy="4574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>
              <a:stCxn id="26" idx="1"/>
            </p:cNvCxnSpPr>
            <p:nvPr/>
          </p:nvCxnSpPr>
          <p:spPr>
            <a:xfrm flipH="1">
              <a:off x="2051720" y="2313746"/>
              <a:ext cx="1440161" cy="465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939908" y="2780928"/>
              <a:ext cx="920124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Piezo </a:t>
              </a:r>
              <a:br>
                <a:rPr lang="en-GB" dirty="0"/>
              </a:br>
              <a:r>
                <a:rPr lang="en-GB" dirty="0"/>
                <a:t>scanner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570529" y="4092600"/>
              <a:ext cx="1081591" cy="2719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50982" y="3718178"/>
              <a:ext cx="919547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Stepper</a:t>
              </a:r>
              <a:br>
                <a:rPr lang="en-GB" dirty="0"/>
              </a:br>
              <a:r>
                <a:rPr lang="en-GB" dirty="0"/>
                <a:t>x stage</a:t>
              </a:r>
            </a:p>
          </p:txBody>
        </p:sp>
        <p:cxnSp>
          <p:nvCxnSpPr>
            <p:cNvPr id="20" name="Straight Arrow Connector 19"/>
            <p:cNvCxnSpPr>
              <a:stCxn id="19" idx="1"/>
            </p:cNvCxnSpPr>
            <p:nvPr/>
          </p:nvCxnSpPr>
          <p:spPr>
            <a:xfrm flipH="1" flipV="1">
              <a:off x="2210822" y="3286130"/>
              <a:ext cx="1440160" cy="75521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732894" y="5291595"/>
              <a:ext cx="999440" cy="1711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872208" y="4785424"/>
              <a:ext cx="1837811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Stepper elevation</a:t>
              </a:r>
            </a:p>
            <a:p>
              <a:r>
                <a:rPr lang="en-GB" dirty="0"/>
                <a:t>stage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1763690" y="4041344"/>
              <a:ext cx="576062" cy="7237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872345" y="3094750"/>
              <a:ext cx="635759" cy="4062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3491881" y="2129080"/>
              <a:ext cx="153022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Rotation stage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05324" y="1556792"/>
              <a:ext cx="2230772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Cryo</a:t>
              </a:r>
              <a:r>
                <a:rPr lang="en-GB" dirty="0"/>
                <a:t>-cooled interface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 flipV="1">
              <a:off x="2411760" y="2564904"/>
              <a:ext cx="1528148" cy="3074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4732334" y="2515523"/>
              <a:ext cx="919786" cy="57922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9" idx="1"/>
            </p:cNvCxnSpPr>
            <p:nvPr/>
          </p:nvCxnSpPr>
          <p:spPr>
            <a:xfrm flipH="1">
              <a:off x="2210822" y="1741458"/>
              <a:ext cx="994502" cy="1846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111324" y="1930772"/>
              <a:ext cx="756820" cy="7061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359415" y="6167045"/>
            <a:ext cx="2844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Stepper actuators recovered</a:t>
            </a:r>
            <a:br>
              <a:rPr lang="en-GB" dirty="0"/>
            </a:br>
            <a:r>
              <a:rPr lang="en-GB" dirty="0"/>
              <a:t>from Scanning Project</a:t>
            </a:r>
          </a:p>
        </p:txBody>
      </p:sp>
    </p:spTree>
    <p:extLst>
      <p:ext uri="{BB962C8B-B14F-4D97-AF65-F5344CB8AC3E}">
        <p14:creationId xmlns:p14="http://schemas.microsoft.com/office/powerpoint/2010/main" val="3200421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288032" y="692696"/>
            <a:ext cx="8460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660421" y="107921"/>
            <a:ext cx="4143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J08: End station layout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817548"/>
            <a:ext cx="23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Sample dome: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23928" y="1004535"/>
            <a:ext cx="4887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Cryo</a:t>
            </a:r>
            <a:r>
              <a:rPr lang="en-GB" dirty="0"/>
              <a:t>-cooled interface based on I23 goniometer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Cold nitrogen gas cooling as at I08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Ready to build a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Sample holder compatible to I14 and EMs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-2361577" y="5119823"/>
            <a:ext cx="576063" cy="9270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077198" y="2378333"/>
            <a:ext cx="6893254" cy="4002995"/>
            <a:chOff x="2077198" y="2378333"/>
            <a:chExt cx="6893254" cy="4002995"/>
          </a:xfrm>
        </p:grpSpPr>
        <p:pic>
          <p:nvPicPr>
            <p:cNvPr id="4099" name="Picture 3" descr="S:\Technical\Engineering\Beamline Eng\I08-J\I08-J-70 Photo Log\Concept images\sample stack x-section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9" t="3434" r="36367" b="59044"/>
            <a:stretch/>
          </p:blipFill>
          <p:spPr bwMode="auto">
            <a:xfrm>
              <a:off x="2077198" y="2378333"/>
              <a:ext cx="4882100" cy="40029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>
              <a:stCxn id="26" idx="1"/>
            </p:cNvCxnSpPr>
            <p:nvPr/>
          </p:nvCxnSpPr>
          <p:spPr>
            <a:xfrm flipH="1">
              <a:off x="5969245" y="5085300"/>
              <a:ext cx="990053" cy="465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959298" y="2732478"/>
              <a:ext cx="178916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Sample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52848" y="3355637"/>
              <a:ext cx="1930708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Interferometer</a:t>
              </a:r>
              <a:br>
                <a:rPr lang="en-GB" dirty="0"/>
              </a:br>
              <a:r>
                <a:rPr lang="en-GB" dirty="0"/>
                <a:t>mirror</a:t>
              </a:r>
            </a:p>
          </p:txBody>
        </p:sp>
        <p:cxnSp>
          <p:nvCxnSpPr>
            <p:cNvPr id="20" name="Straight Arrow Connector 19"/>
            <p:cNvCxnSpPr>
              <a:stCxn id="19" idx="1"/>
            </p:cNvCxnSpPr>
            <p:nvPr/>
          </p:nvCxnSpPr>
          <p:spPr>
            <a:xfrm flipH="1" flipV="1">
              <a:off x="5292080" y="3569920"/>
              <a:ext cx="1660768" cy="10888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6952848" y="5457998"/>
              <a:ext cx="2017604" cy="92333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Interface plate with</a:t>
              </a:r>
              <a:br>
                <a:rPr lang="en-GB" dirty="0"/>
              </a:br>
              <a:r>
                <a:rPr lang="en-GB" dirty="0"/>
                <a:t>active heaters and</a:t>
              </a:r>
              <a:br>
                <a:rPr lang="en-GB" dirty="0"/>
              </a:br>
              <a:r>
                <a:rPr lang="en-GB" dirty="0" err="1"/>
                <a:t>thermo</a:t>
              </a:r>
              <a:r>
                <a:rPr lang="en-GB" dirty="0"/>
                <a:t> sensors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959298" y="4900634"/>
              <a:ext cx="153022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/>
                <a:t>Rotation stage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59298" y="4280708"/>
              <a:ext cx="123158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/>
                <a:t>Cold stage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5076056" y="2849840"/>
              <a:ext cx="1883242" cy="786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H="1" flipV="1">
              <a:off x="5724128" y="4226083"/>
              <a:ext cx="1228720" cy="2392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5292080" y="5457998"/>
              <a:ext cx="1650749" cy="41231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/>
          <p:nvPr/>
        </p:nvPicPr>
        <p:blipFill>
          <a:blip r:embed="rId3"/>
          <a:stretch>
            <a:fillRect/>
          </a:stretch>
        </p:blipFill>
        <p:spPr>
          <a:xfrm>
            <a:off x="653385" y="1593666"/>
            <a:ext cx="2122682" cy="197935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2776067" y="3101810"/>
            <a:ext cx="1147861" cy="104727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566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3683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36512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1196169" y="76200"/>
            <a:ext cx="667868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GB" sz="2400" dirty="0">
                <a:latin typeface="Calibri Bold" charset="0"/>
                <a:sym typeface="Calibri Bold" charset="0"/>
              </a:rPr>
              <a:t>Imaging and </a:t>
            </a:r>
            <a:r>
              <a:rPr lang="en-GB" sz="2400" dirty="0" err="1">
                <a:latin typeface="Calibri Bold" charset="0"/>
                <a:sym typeface="Calibri Bold" charset="0"/>
              </a:rPr>
              <a:t>spectromicroscopy</a:t>
            </a:r>
            <a:r>
              <a:rPr lang="en-GB" sz="2400" dirty="0">
                <a:latin typeface="Calibri Bold" charset="0"/>
                <a:sym typeface="Calibri Bold" charset="0"/>
              </a:rPr>
              <a:t> facilities @ Diamond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5" name="Picture 2" descr="C:\Users\awn54916\Desktop\Straw_pl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277193"/>
            <a:ext cx="8742363" cy="546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88032" y="692696"/>
            <a:ext cx="8460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380312" y="3140968"/>
            <a:ext cx="1656184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I08 Scanning X-ray Microscopy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776" y="5877272"/>
            <a:ext cx="1656184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I14 </a:t>
            </a:r>
            <a:r>
              <a:rPr lang="en-GB" sz="1400" dirty="0" err="1" smtClean="0">
                <a:solidFill>
                  <a:schemeClr val="tx1"/>
                </a:solidFill>
              </a:rPr>
              <a:t>Nanoprobe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7984" y="5589240"/>
            <a:ext cx="1656184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I13 X-ray Imaging and Coherence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512" y="4005064"/>
            <a:ext cx="1656184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I18 </a:t>
            </a:r>
            <a:r>
              <a:rPr lang="en-GB" sz="1400" dirty="0" err="1" smtClean="0">
                <a:solidFill>
                  <a:schemeClr val="tx1"/>
                </a:solidFill>
              </a:rPr>
              <a:t>Microfocus</a:t>
            </a:r>
            <a:r>
              <a:rPr lang="en-GB" sz="1400" dirty="0" smtClean="0">
                <a:solidFill>
                  <a:schemeClr val="tx1"/>
                </a:solidFill>
              </a:rPr>
              <a:t> Spectroscopy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00192" y="5085184"/>
            <a:ext cx="1656184" cy="86409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I12 Joint Engineering, Environmental and Processing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608" y="4941168"/>
            <a:ext cx="1656184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B16 Test </a:t>
            </a:r>
            <a:r>
              <a:rPr lang="en-GB" sz="1400" dirty="0" err="1" smtClean="0">
                <a:solidFill>
                  <a:schemeClr val="tx1"/>
                </a:solidFill>
              </a:rPr>
              <a:t>beamline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11760" y="980728"/>
            <a:ext cx="1656184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B24 </a:t>
            </a:r>
            <a:r>
              <a:rPr lang="en-GB" sz="1400" dirty="0" err="1" smtClean="0">
                <a:solidFill>
                  <a:schemeClr val="tx1"/>
                </a:solidFill>
              </a:rPr>
              <a:t>Cryo</a:t>
            </a:r>
            <a:r>
              <a:rPr lang="en-GB" sz="1400" dirty="0" smtClean="0">
                <a:solidFill>
                  <a:schemeClr val="tx1"/>
                </a:solidFill>
              </a:rPr>
              <a:t>-TXM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9552" y="1916832"/>
            <a:ext cx="1656184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B22 Infrared </a:t>
            </a:r>
            <a:r>
              <a:rPr lang="en-GB" sz="1400" dirty="0" err="1" smtClean="0">
                <a:solidFill>
                  <a:schemeClr val="tx1"/>
                </a:solidFill>
              </a:rPr>
              <a:t>Microspectroscopy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28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rgbClr val="BBE0E3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338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2106416" y="116632"/>
            <a:ext cx="48581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J08: </a:t>
            </a:r>
            <a:r>
              <a:rPr lang="en-US" sz="2400" dirty="0" err="1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Spectro</a:t>
            </a:r>
            <a:r>
              <a:rPr lang="en-US" sz="2400" dirty="0" smtClean="0">
                <a:latin typeface="Calibri Bold" charset="0"/>
                <a:sym typeface="Calibri Bold" charset="0"/>
              </a:rPr>
              <a:t>- and </a:t>
            </a:r>
            <a:r>
              <a:rPr lang="en-US" sz="2400" dirty="0" err="1" smtClean="0">
                <a:latin typeface="Calibri Bold" charset="0"/>
                <a:sym typeface="Calibri Bold" charset="0"/>
              </a:rPr>
              <a:t>tomo-ptychography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14341" name="Rectangle 4"/>
          <p:cNvSpPr>
            <a:spLocks/>
          </p:cNvSpPr>
          <p:nvPr/>
        </p:nvSpPr>
        <p:spPr bwMode="auto">
          <a:xfrm>
            <a:off x="5359400" y="1796504"/>
            <a:ext cx="3644900" cy="357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250 - 2000 </a:t>
            </a:r>
            <a:r>
              <a:rPr lang="en-US" sz="20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eV</a:t>
            </a: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photon energy range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Resolutions far below 10 nm, resolution-limited only by the wavelength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Absorption </a:t>
            </a:r>
            <a:r>
              <a:rPr lang="en-US" sz="2000" dirty="0">
                <a:solidFill>
                  <a:schemeClr val="tx1"/>
                </a:solidFill>
                <a:latin typeface="Calibri Bold Italic" charset="0"/>
                <a:sym typeface="Calibri Bold Italic" charset="0"/>
              </a:rPr>
              <a:t>and</a:t>
            </a: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phase spectroscopies on </a:t>
            </a:r>
            <a:r>
              <a:rPr lang="en-US" sz="20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nanoscopic</a:t>
            </a: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scales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 err="1">
                <a:latin typeface="Calibri Bold" charset="0"/>
                <a:sym typeface="Calibri Bold" charset="0"/>
              </a:rPr>
              <a:t>Cryo</a:t>
            </a:r>
            <a:r>
              <a:rPr lang="en-US" sz="2000" dirty="0">
                <a:latin typeface="Calibri Bold" charset="0"/>
                <a:sym typeface="Calibri Bold" charset="0"/>
              </a:rPr>
              <a:t>-Tomography</a:t>
            </a:r>
            <a:endParaRPr lang="en-US" sz="20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14342" name="Line 5"/>
          <p:cNvSpPr>
            <a:spLocks noChangeShapeType="1"/>
          </p:cNvSpPr>
          <p:nvPr/>
        </p:nvSpPr>
        <p:spPr bwMode="auto">
          <a:xfrm>
            <a:off x="5148064" y="1700807"/>
            <a:ext cx="0" cy="4912717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3" name="Rectangle 6"/>
          <p:cNvSpPr>
            <a:spLocks/>
          </p:cNvSpPr>
          <p:nvPr/>
        </p:nvSpPr>
        <p:spPr bwMode="auto">
          <a:xfrm>
            <a:off x="323528" y="764704"/>
            <a:ext cx="8752780" cy="558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26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Side branch for soft X-ray </a:t>
            </a:r>
            <a:r>
              <a:rPr lang="en-US" sz="26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diffraction imaging </a:t>
            </a:r>
            <a:r>
              <a:rPr lang="en-US" sz="26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(</a:t>
            </a:r>
            <a:r>
              <a:rPr lang="en-US" sz="26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Ptychography</a:t>
            </a:r>
            <a:r>
              <a:rPr lang="en-US" sz="26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)</a:t>
            </a:r>
          </a:p>
        </p:txBody>
      </p:sp>
      <p:pic>
        <p:nvPicPr>
          <p:cNvPr id="14" name="Picture 13" descr="C:\Users\awn54916\Desktop\Overview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7" r="5238" b="2027"/>
          <a:stretch/>
        </p:blipFill>
        <p:spPr bwMode="auto">
          <a:xfrm>
            <a:off x="701811" y="1552514"/>
            <a:ext cx="3982009" cy="410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0179" y="5837202"/>
            <a:ext cx="3241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Operational in Summer 2019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230301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>
            <a:off x="288032" y="692696"/>
            <a:ext cx="84604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29549" y="107921"/>
            <a:ext cx="4190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I08-SXM: Optical layout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57909"/>
            <a:ext cx="9144000" cy="47000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4158843" cy="22322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6570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11959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Line 2"/>
          <p:cNvSpPr>
            <a:spLocks noChangeShapeType="1"/>
          </p:cNvSpPr>
          <p:nvPr/>
        </p:nvSpPr>
        <p:spPr bwMode="auto">
          <a:xfrm>
            <a:off x="0" y="692696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8676" name="Rectangle 3"/>
          <p:cNvSpPr>
            <a:spLocks/>
          </p:cNvSpPr>
          <p:nvPr/>
        </p:nvSpPr>
        <p:spPr bwMode="auto">
          <a:xfrm>
            <a:off x="2892210" y="76200"/>
            <a:ext cx="3551998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3600" dirty="0">
                <a:solidFill>
                  <a:schemeClr val="tx1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I08-SXM BL layout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l="17641" t="63581" r="14345" b="18689"/>
          <a:stretch>
            <a:fillRect/>
          </a:stretch>
        </p:blipFill>
        <p:spPr bwMode="auto">
          <a:xfrm rot="19961980">
            <a:off x="464247" y="2433369"/>
            <a:ext cx="8394685" cy="2019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reeform 12"/>
          <p:cNvSpPr/>
          <p:nvPr/>
        </p:nvSpPr>
        <p:spPr bwMode="auto">
          <a:xfrm>
            <a:off x="528810" y="3492347"/>
            <a:ext cx="2721166" cy="1972019"/>
          </a:xfrm>
          <a:custGeom>
            <a:avLst/>
            <a:gdLst>
              <a:gd name="connsiteX0" fmla="*/ 0 w 2721166"/>
              <a:gd name="connsiteY0" fmla="*/ 980501 h 1972019"/>
              <a:gd name="connsiteX1" fmla="*/ 936433 w 2721166"/>
              <a:gd name="connsiteY1" fmla="*/ 484742 h 1972019"/>
              <a:gd name="connsiteX2" fmla="*/ 2258457 w 2721166"/>
              <a:gd name="connsiteY2" fmla="*/ 0 h 1972019"/>
              <a:gd name="connsiteX3" fmla="*/ 2721166 w 2721166"/>
              <a:gd name="connsiteY3" fmla="*/ 848299 h 1972019"/>
              <a:gd name="connsiteX4" fmla="*/ 2456761 w 2721166"/>
              <a:gd name="connsiteY4" fmla="*/ 991518 h 1972019"/>
              <a:gd name="connsiteX5" fmla="*/ 2710149 w 2721166"/>
              <a:gd name="connsiteY5" fmla="*/ 1454226 h 1972019"/>
              <a:gd name="connsiteX6" fmla="*/ 1850833 w 2721166"/>
              <a:gd name="connsiteY6" fmla="*/ 1972019 h 1972019"/>
              <a:gd name="connsiteX7" fmla="*/ 198303 w 2721166"/>
              <a:gd name="connsiteY7" fmla="*/ 1410159 h 1972019"/>
              <a:gd name="connsiteX8" fmla="*/ 0 w 2721166"/>
              <a:gd name="connsiteY8" fmla="*/ 980501 h 1972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21166" h="1972019">
                <a:moveTo>
                  <a:pt x="0" y="980501"/>
                </a:moveTo>
                <a:lnTo>
                  <a:pt x="936433" y="484742"/>
                </a:lnTo>
                <a:lnTo>
                  <a:pt x="2258457" y="0"/>
                </a:lnTo>
                <a:lnTo>
                  <a:pt x="2721166" y="848299"/>
                </a:lnTo>
                <a:lnTo>
                  <a:pt x="2456761" y="991518"/>
                </a:lnTo>
                <a:lnTo>
                  <a:pt x="2710149" y="1454226"/>
                </a:lnTo>
                <a:lnTo>
                  <a:pt x="1850833" y="1972019"/>
                </a:lnTo>
                <a:lnTo>
                  <a:pt x="198303" y="1410159"/>
                </a:lnTo>
                <a:lnTo>
                  <a:pt x="0" y="980501"/>
                </a:lnTo>
                <a:close/>
              </a:path>
            </a:pathLst>
          </a:custGeom>
          <a:solidFill>
            <a:srgbClr val="A6A6A6">
              <a:alpha val="4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2787267" y="3040655"/>
            <a:ext cx="1729649" cy="1608463"/>
          </a:xfrm>
          <a:custGeom>
            <a:avLst/>
            <a:gdLst>
              <a:gd name="connsiteX0" fmla="*/ 0 w 1729649"/>
              <a:gd name="connsiteY0" fmla="*/ 462709 h 1608463"/>
              <a:gd name="connsiteX1" fmla="*/ 1178805 w 1729649"/>
              <a:gd name="connsiteY1" fmla="*/ 0 h 1608463"/>
              <a:gd name="connsiteX2" fmla="*/ 1729649 w 1729649"/>
              <a:gd name="connsiteY2" fmla="*/ 1112704 h 1608463"/>
              <a:gd name="connsiteX3" fmla="*/ 925417 w 1729649"/>
              <a:gd name="connsiteY3" fmla="*/ 1608463 h 1608463"/>
              <a:gd name="connsiteX4" fmla="*/ 727114 w 1729649"/>
              <a:gd name="connsiteY4" fmla="*/ 1189822 h 1608463"/>
              <a:gd name="connsiteX5" fmla="*/ 473726 w 1729649"/>
              <a:gd name="connsiteY5" fmla="*/ 1311008 h 1608463"/>
              <a:gd name="connsiteX6" fmla="*/ 0 w 1729649"/>
              <a:gd name="connsiteY6" fmla="*/ 462709 h 160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9649" h="1608463">
                <a:moveTo>
                  <a:pt x="0" y="462709"/>
                </a:moveTo>
                <a:lnTo>
                  <a:pt x="1178805" y="0"/>
                </a:lnTo>
                <a:lnTo>
                  <a:pt x="1729649" y="1112704"/>
                </a:lnTo>
                <a:lnTo>
                  <a:pt x="925417" y="1608463"/>
                </a:lnTo>
                <a:lnTo>
                  <a:pt x="727114" y="1189822"/>
                </a:lnTo>
                <a:lnTo>
                  <a:pt x="473726" y="1311008"/>
                </a:lnTo>
                <a:lnTo>
                  <a:pt x="0" y="462709"/>
                </a:lnTo>
                <a:close/>
              </a:path>
            </a:pathLst>
          </a:custGeom>
          <a:solidFill>
            <a:srgbClr val="57B2B9">
              <a:alpha val="4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4054207" y="2622014"/>
            <a:ext cx="1745777" cy="1531345"/>
          </a:xfrm>
          <a:custGeom>
            <a:avLst/>
            <a:gdLst>
              <a:gd name="connsiteX0" fmla="*/ 0 w 1795749"/>
              <a:gd name="connsiteY0" fmla="*/ 561861 h 1531345"/>
              <a:gd name="connsiteX1" fmla="*/ 1443210 w 1795749"/>
              <a:gd name="connsiteY1" fmla="*/ 0 h 1531345"/>
              <a:gd name="connsiteX2" fmla="*/ 1795749 w 1795749"/>
              <a:gd name="connsiteY2" fmla="*/ 694063 h 1531345"/>
              <a:gd name="connsiteX3" fmla="*/ 451692 w 1795749"/>
              <a:gd name="connsiteY3" fmla="*/ 1531345 h 1531345"/>
              <a:gd name="connsiteX4" fmla="*/ 0 w 1795749"/>
              <a:gd name="connsiteY4" fmla="*/ 561861 h 153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5749" h="1531345">
                <a:moveTo>
                  <a:pt x="0" y="561861"/>
                </a:moveTo>
                <a:lnTo>
                  <a:pt x="1443210" y="0"/>
                </a:lnTo>
                <a:lnTo>
                  <a:pt x="1795749" y="694063"/>
                </a:lnTo>
                <a:lnTo>
                  <a:pt x="451692" y="1531345"/>
                </a:lnTo>
                <a:lnTo>
                  <a:pt x="0" y="561861"/>
                </a:lnTo>
                <a:close/>
              </a:path>
            </a:pathLst>
          </a:custGeom>
          <a:solidFill>
            <a:srgbClr val="92D050">
              <a:alpha val="38824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5871990" y="1861851"/>
            <a:ext cx="1553379" cy="1233889"/>
          </a:xfrm>
          <a:custGeom>
            <a:avLst/>
            <a:gdLst>
              <a:gd name="connsiteX0" fmla="*/ 0 w 1553379"/>
              <a:gd name="connsiteY0" fmla="*/ 451691 h 1233889"/>
              <a:gd name="connsiteX1" fmla="*/ 0 w 1553379"/>
              <a:gd name="connsiteY1" fmla="*/ 451691 h 1233889"/>
              <a:gd name="connsiteX2" fmla="*/ 385591 w 1553379"/>
              <a:gd name="connsiteY2" fmla="*/ 1233889 h 1233889"/>
              <a:gd name="connsiteX3" fmla="*/ 1553379 w 1553379"/>
              <a:gd name="connsiteY3" fmla="*/ 539826 h 1233889"/>
              <a:gd name="connsiteX4" fmla="*/ 1277957 w 1553379"/>
              <a:gd name="connsiteY4" fmla="*/ 0 h 1233889"/>
              <a:gd name="connsiteX5" fmla="*/ 0 w 1553379"/>
              <a:gd name="connsiteY5" fmla="*/ 451691 h 123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53379" h="1233889">
                <a:moveTo>
                  <a:pt x="0" y="451691"/>
                </a:moveTo>
                <a:lnTo>
                  <a:pt x="0" y="451691"/>
                </a:lnTo>
                <a:lnTo>
                  <a:pt x="385591" y="1233889"/>
                </a:lnTo>
                <a:lnTo>
                  <a:pt x="1553379" y="539826"/>
                </a:lnTo>
                <a:lnTo>
                  <a:pt x="1277957" y="0"/>
                </a:lnTo>
                <a:lnTo>
                  <a:pt x="0" y="451691"/>
                </a:lnTo>
                <a:close/>
              </a:path>
            </a:pathLst>
          </a:custGeom>
          <a:solidFill>
            <a:srgbClr val="92D050">
              <a:alpha val="4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7160964" y="1531345"/>
            <a:ext cx="1167788" cy="881349"/>
          </a:xfrm>
          <a:custGeom>
            <a:avLst/>
            <a:gdLst>
              <a:gd name="connsiteX0" fmla="*/ 0 w 1167788"/>
              <a:gd name="connsiteY0" fmla="*/ 330506 h 881349"/>
              <a:gd name="connsiteX1" fmla="*/ 275422 w 1167788"/>
              <a:gd name="connsiteY1" fmla="*/ 881349 h 881349"/>
              <a:gd name="connsiteX2" fmla="*/ 1167788 w 1167788"/>
              <a:gd name="connsiteY2" fmla="*/ 363556 h 881349"/>
              <a:gd name="connsiteX3" fmla="*/ 980501 w 1167788"/>
              <a:gd name="connsiteY3" fmla="*/ 0 h 881349"/>
              <a:gd name="connsiteX4" fmla="*/ 0 w 1167788"/>
              <a:gd name="connsiteY4" fmla="*/ 330506 h 88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7788" h="881349">
                <a:moveTo>
                  <a:pt x="0" y="330506"/>
                </a:moveTo>
                <a:lnTo>
                  <a:pt x="275422" y="881349"/>
                </a:lnTo>
                <a:lnTo>
                  <a:pt x="1167788" y="363556"/>
                </a:lnTo>
                <a:lnTo>
                  <a:pt x="980501" y="0"/>
                </a:lnTo>
                <a:lnTo>
                  <a:pt x="0" y="330506"/>
                </a:lnTo>
                <a:close/>
              </a:path>
            </a:pathLst>
          </a:custGeom>
          <a:solidFill>
            <a:srgbClr val="0070C0">
              <a:alpha val="38824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572" y="2762925"/>
            <a:ext cx="17101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+mj-lt"/>
              </a:rPr>
              <a:t>Control Rooms 1&amp;2/</a:t>
            </a:r>
            <a:br>
              <a:rPr lang="en-GB" sz="1400" b="1" dirty="0">
                <a:latin typeface="+mj-lt"/>
              </a:rPr>
            </a:br>
            <a:r>
              <a:rPr lang="en-GB" sz="1400" b="1" dirty="0">
                <a:latin typeface="+mj-lt"/>
              </a:rPr>
              <a:t>Specimen Prep Area</a:t>
            </a:r>
          </a:p>
          <a:p>
            <a:r>
              <a:rPr lang="en-GB" sz="1400" b="1" dirty="0">
                <a:latin typeface="+mj-lt"/>
              </a:rPr>
              <a:t>(±0.5 </a:t>
            </a:r>
            <a:r>
              <a:rPr lang="en-GB" sz="1400" b="1" baseline="30000" dirty="0" err="1">
                <a:latin typeface="+mj-lt"/>
              </a:rPr>
              <a:t>o</a:t>
            </a:r>
            <a:r>
              <a:rPr lang="en-GB" sz="1400" b="1" dirty="0" err="1">
                <a:latin typeface="+mj-lt"/>
              </a:rPr>
              <a:t>C</a:t>
            </a:r>
            <a:r>
              <a:rPr lang="en-GB" sz="1400" b="1" dirty="0">
                <a:latin typeface="+mj-lt"/>
              </a:rPr>
              <a:t>; &lt;40 dB;</a:t>
            </a:r>
          </a:p>
          <a:p>
            <a:r>
              <a:rPr lang="en-GB" sz="1400" b="1" dirty="0">
                <a:latin typeface="+mj-lt"/>
              </a:rPr>
              <a:t>Office environment)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11960" y="4725144"/>
            <a:ext cx="15744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+mj-lt"/>
              </a:rPr>
              <a:t>Experiments Cabin</a:t>
            </a:r>
          </a:p>
          <a:p>
            <a:r>
              <a:rPr lang="en-GB" sz="1400" b="1" dirty="0">
                <a:latin typeface="+mj-lt"/>
              </a:rPr>
              <a:t>(</a:t>
            </a:r>
            <a:r>
              <a:rPr lang="en-GB" sz="1400" b="1" dirty="0"/>
              <a:t>±</a:t>
            </a:r>
            <a:r>
              <a:rPr lang="en-GB" sz="1400" b="1" dirty="0">
                <a:latin typeface="+mj-lt"/>
              </a:rPr>
              <a:t>0.1 </a:t>
            </a:r>
            <a:r>
              <a:rPr lang="en-GB" sz="1400" b="1" baseline="30000" dirty="0" err="1">
                <a:latin typeface="+mj-lt"/>
              </a:rPr>
              <a:t>o</a:t>
            </a:r>
            <a:r>
              <a:rPr lang="en-GB" sz="1400" b="1" dirty="0" err="1">
                <a:latin typeface="+mj-lt"/>
              </a:rPr>
              <a:t>C</a:t>
            </a:r>
            <a:r>
              <a:rPr lang="en-GB" sz="1400" b="1" dirty="0">
                <a:latin typeface="+mj-lt"/>
              </a:rPr>
              <a:t>; &lt;40 dB;</a:t>
            </a:r>
          </a:p>
          <a:p>
            <a:r>
              <a:rPr lang="en-GB" sz="1400" b="1" dirty="0">
                <a:latin typeface="+mj-lt"/>
              </a:rPr>
              <a:t>Lab environment)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22680" y="1700808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+mj-lt"/>
              </a:rPr>
              <a:t>Optics Cabin II</a:t>
            </a:r>
          </a:p>
          <a:p>
            <a:r>
              <a:rPr lang="en-GB" sz="1400" b="1" dirty="0">
                <a:latin typeface="+mj-lt"/>
              </a:rPr>
              <a:t>(</a:t>
            </a:r>
            <a:r>
              <a:rPr lang="en-GB" sz="1400" b="1" dirty="0"/>
              <a:t>±</a:t>
            </a:r>
            <a:r>
              <a:rPr lang="en-GB" sz="1400" b="1" dirty="0">
                <a:latin typeface="+mj-lt"/>
              </a:rPr>
              <a:t>0.5 </a:t>
            </a:r>
            <a:r>
              <a:rPr lang="en-GB" sz="1400" b="1" baseline="30000" dirty="0" err="1">
                <a:latin typeface="+mj-lt"/>
              </a:rPr>
              <a:t>o</a:t>
            </a:r>
            <a:r>
              <a:rPr lang="en-GB" sz="1400" b="1" dirty="0" err="1">
                <a:latin typeface="+mj-lt"/>
              </a:rPr>
              <a:t>C</a:t>
            </a:r>
            <a:r>
              <a:rPr lang="en-GB" sz="1400" b="1" dirty="0">
                <a:latin typeface="+mj-lt"/>
              </a:rPr>
              <a:t>; &lt;45 dB;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03099" y="3429000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+mj-lt"/>
              </a:rPr>
              <a:t>Optics Cabin I</a:t>
            </a:r>
          </a:p>
          <a:p>
            <a:r>
              <a:rPr lang="en-GB" sz="1400" b="1" dirty="0">
                <a:latin typeface="+mj-lt"/>
              </a:rPr>
              <a:t>(</a:t>
            </a:r>
            <a:r>
              <a:rPr lang="en-GB" sz="1400" b="1" dirty="0"/>
              <a:t>±</a:t>
            </a:r>
            <a:r>
              <a:rPr lang="en-GB" sz="1400" b="1" dirty="0">
                <a:latin typeface="+mj-lt"/>
              </a:rPr>
              <a:t>0.5 </a:t>
            </a:r>
            <a:r>
              <a:rPr lang="en-GB" sz="1400" b="1" baseline="30000" dirty="0" err="1">
                <a:latin typeface="+mj-lt"/>
              </a:rPr>
              <a:t>o</a:t>
            </a:r>
            <a:r>
              <a:rPr lang="en-GB" sz="1400" b="1" dirty="0" err="1">
                <a:latin typeface="+mj-lt"/>
              </a:rPr>
              <a:t>C</a:t>
            </a:r>
            <a:r>
              <a:rPr lang="en-GB" sz="1400" b="1" dirty="0">
                <a:latin typeface="+mj-lt"/>
              </a:rPr>
              <a:t>; &lt;45 dB)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548716" y="2761764"/>
            <a:ext cx="1415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+mj-lt"/>
              </a:rPr>
              <a:t>Optics Hutch</a:t>
            </a:r>
          </a:p>
          <a:p>
            <a:r>
              <a:rPr lang="en-GB" sz="1400" b="1" dirty="0">
                <a:latin typeface="+mj-lt"/>
              </a:rPr>
              <a:t>(</a:t>
            </a:r>
            <a:r>
              <a:rPr lang="en-GB" sz="1400" b="1" dirty="0"/>
              <a:t>±</a:t>
            </a:r>
            <a:r>
              <a:rPr lang="en-GB" sz="1400" b="1" dirty="0">
                <a:latin typeface="+mj-lt"/>
              </a:rPr>
              <a:t>0.5 </a:t>
            </a:r>
            <a:r>
              <a:rPr lang="en-GB" sz="1400" b="1" baseline="30000" dirty="0" err="1">
                <a:latin typeface="+mj-lt"/>
              </a:rPr>
              <a:t>o</a:t>
            </a:r>
            <a:r>
              <a:rPr lang="en-GB" sz="1400" b="1" dirty="0" err="1">
                <a:latin typeface="+mj-lt"/>
              </a:rPr>
              <a:t>C</a:t>
            </a:r>
            <a:r>
              <a:rPr lang="en-GB" sz="1400" b="1" dirty="0">
                <a:latin typeface="+mj-lt"/>
              </a:rPr>
              <a:t>; &lt;50 dB)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6876256" y="2852936"/>
            <a:ext cx="144016" cy="504056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8028384" y="2204864"/>
            <a:ext cx="144016" cy="504056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Freeform 25"/>
          <p:cNvSpPr/>
          <p:nvPr/>
        </p:nvSpPr>
        <p:spPr bwMode="auto">
          <a:xfrm>
            <a:off x="2996588" y="4241494"/>
            <a:ext cx="727113" cy="705079"/>
          </a:xfrm>
          <a:custGeom>
            <a:avLst/>
            <a:gdLst>
              <a:gd name="connsiteX0" fmla="*/ 0 w 727113"/>
              <a:gd name="connsiteY0" fmla="*/ 242371 h 705079"/>
              <a:gd name="connsiteX1" fmla="*/ 528810 w 727113"/>
              <a:gd name="connsiteY1" fmla="*/ 0 h 705079"/>
              <a:gd name="connsiteX2" fmla="*/ 727113 w 727113"/>
              <a:gd name="connsiteY2" fmla="*/ 418641 h 705079"/>
              <a:gd name="connsiteX3" fmla="*/ 264405 w 727113"/>
              <a:gd name="connsiteY3" fmla="*/ 705079 h 705079"/>
              <a:gd name="connsiteX4" fmla="*/ 0 w 727113"/>
              <a:gd name="connsiteY4" fmla="*/ 242371 h 70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7113" h="705079">
                <a:moveTo>
                  <a:pt x="0" y="242371"/>
                </a:moveTo>
                <a:lnTo>
                  <a:pt x="528810" y="0"/>
                </a:lnTo>
                <a:lnTo>
                  <a:pt x="727113" y="418641"/>
                </a:lnTo>
                <a:lnTo>
                  <a:pt x="264405" y="705079"/>
                </a:lnTo>
                <a:lnTo>
                  <a:pt x="0" y="242371"/>
                </a:lnTo>
                <a:close/>
              </a:path>
            </a:pathLst>
          </a:custGeom>
          <a:solidFill>
            <a:srgbClr val="FFC000">
              <a:alpha val="4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4283968" y="4437112"/>
            <a:ext cx="216024" cy="360040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Freeform 29"/>
          <p:cNvSpPr/>
          <p:nvPr/>
        </p:nvSpPr>
        <p:spPr bwMode="auto">
          <a:xfrm>
            <a:off x="2291508" y="6237312"/>
            <a:ext cx="2064468" cy="661012"/>
          </a:xfrm>
          <a:custGeom>
            <a:avLst/>
            <a:gdLst>
              <a:gd name="connsiteX0" fmla="*/ 0 w 1839817"/>
              <a:gd name="connsiteY0" fmla="*/ 616945 h 661012"/>
              <a:gd name="connsiteX1" fmla="*/ 209321 w 1839817"/>
              <a:gd name="connsiteY1" fmla="*/ 0 h 661012"/>
              <a:gd name="connsiteX2" fmla="*/ 1839817 w 1839817"/>
              <a:gd name="connsiteY2" fmla="*/ 407624 h 661012"/>
              <a:gd name="connsiteX3" fmla="*/ 1784733 w 1839817"/>
              <a:gd name="connsiteY3" fmla="*/ 661012 h 661012"/>
              <a:gd name="connsiteX4" fmla="*/ 0 w 1839817"/>
              <a:gd name="connsiteY4" fmla="*/ 616945 h 66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9817" h="661012">
                <a:moveTo>
                  <a:pt x="0" y="616945"/>
                </a:moveTo>
                <a:lnTo>
                  <a:pt x="209321" y="0"/>
                </a:lnTo>
                <a:lnTo>
                  <a:pt x="1839817" y="407624"/>
                </a:lnTo>
                <a:lnTo>
                  <a:pt x="1784733" y="661012"/>
                </a:lnTo>
                <a:lnTo>
                  <a:pt x="0" y="616945"/>
                </a:lnTo>
                <a:close/>
              </a:path>
            </a:pathLst>
          </a:custGeom>
          <a:solidFill>
            <a:srgbClr val="E7D6B7">
              <a:alpha val="50196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ヒラギノ明朝 ProN W3" charset="0"/>
              <a:cs typeface="ヒラギノ明朝 ProN W3" charset="0"/>
              <a:sym typeface="Time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19872" y="5364505"/>
            <a:ext cx="87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latin typeface="+mj-lt"/>
              </a:rPr>
              <a:t>Airlock</a:t>
            </a:r>
          </a:p>
          <a:p>
            <a:r>
              <a:rPr lang="en-GB" sz="1400" b="1" dirty="0">
                <a:latin typeface="+mj-lt"/>
              </a:rPr>
              <a:t>Vestibule</a:t>
            </a:r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 flipV="1">
            <a:off x="3563888" y="4869160"/>
            <a:ext cx="288032" cy="432048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4283968" y="6093296"/>
            <a:ext cx="1453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latin typeface="+mj-lt"/>
              </a:rPr>
              <a:t>Specimen prep</a:t>
            </a:r>
          </a:p>
          <a:p>
            <a:r>
              <a:rPr lang="en-GB" sz="1600" b="1" dirty="0">
                <a:latin typeface="+mj-lt"/>
              </a:rPr>
              <a:t> lab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3851920" y="6309320"/>
            <a:ext cx="360040" cy="144016"/>
          </a:xfrm>
          <a:prstGeom prst="straightConnector1">
            <a:avLst/>
          </a:prstGeom>
          <a:solidFill>
            <a:srgbClr val="BBE0E3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8" name="Picture 6" descr="C:\Users\awn54916\Desktop\_1010197.jpg"/>
          <p:cNvPicPr>
            <a:picLocks noChangeAspect="1" noChangeArrowheads="1"/>
          </p:cNvPicPr>
          <p:nvPr/>
        </p:nvPicPr>
        <p:blipFill>
          <a:blip r:embed="rId4" cstate="print"/>
          <a:srcRect t="22857"/>
          <a:stretch>
            <a:fillRect/>
          </a:stretch>
        </p:blipFill>
        <p:spPr bwMode="auto">
          <a:xfrm>
            <a:off x="117346" y="764704"/>
            <a:ext cx="3235916" cy="1944216"/>
          </a:xfrm>
          <a:prstGeom prst="rect">
            <a:avLst/>
          </a:prstGeom>
          <a:noFill/>
        </p:spPr>
      </p:pic>
      <p:pic>
        <p:nvPicPr>
          <p:cNvPr id="29" name="Picture 3" descr="C:\Users\awn54916\Desktop\BCPI08dls006.jpg"/>
          <p:cNvPicPr>
            <a:picLocks noChangeAspect="1" noChangeArrowheads="1"/>
          </p:cNvPicPr>
          <p:nvPr/>
        </p:nvPicPr>
        <p:blipFill>
          <a:blip r:embed="rId5" cstate="print"/>
          <a:srcRect t="11440"/>
          <a:stretch>
            <a:fillRect/>
          </a:stretch>
        </p:blipFill>
        <p:spPr bwMode="auto">
          <a:xfrm>
            <a:off x="5727398" y="4221088"/>
            <a:ext cx="3309098" cy="2304256"/>
          </a:xfrm>
          <a:prstGeom prst="rect">
            <a:avLst/>
          </a:prstGeom>
          <a:noFill/>
        </p:spPr>
      </p:pic>
      <p:pic>
        <p:nvPicPr>
          <p:cNvPr id="2050" name="Picture 2" descr="C:\Users\awn54916\Desktop\SupportLab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95381" y="5547871"/>
            <a:ext cx="1752327" cy="131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596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3168005" y="138698"/>
            <a:ext cx="273497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latin typeface="Calibri Bold" charset="0"/>
                <a:sym typeface="Calibri Bold" charset="0"/>
              </a:rPr>
              <a:t>Presentation Outline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552" y="1052736"/>
            <a:ext cx="7560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I08 soft x-ray Microscope – </a:t>
            </a:r>
            <a:r>
              <a:rPr lang="en-GB" dirty="0"/>
              <a:t> </a:t>
            </a:r>
            <a:r>
              <a:rPr lang="en-GB" dirty="0" smtClean="0"/>
              <a:t>what it is what it does and why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Motion Control Journey – a quick walk through the early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Motion Control Journey – a quick look at the current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Motion Control Journey – what challenges were overcome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I08 Upgrades – motion control in perspective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Trajectory scanning at Diamond – what we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Trajectory scanning at Diamond – some problems to overcome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Credits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mtClean="0"/>
              <a:t>Conclusions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88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88" y="3556483"/>
            <a:ext cx="7966364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83820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2082037" y="76200"/>
            <a:ext cx="4906920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36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I08-SXM: Some examples</a:t>
            </a:r>
            <a:endParaRPr lang="en-US" sz="36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2055" name="Rectangle 6"/>
          <p:cNvSpPr>
            <a:spLocks/>
          </p:cNvSpPr>
          <p:nvPr/>
        </p:nvSpPr>
        <p:spPr bwMode="auto">
          <a:xfrm>
            <a:off x="313804" y="1052736"/>
            <a:ext cx="555434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XRF mapping of bacteria in Fe containing</a:t>
            </a:r>
            <a:b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sediments: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11"/>
          <p:cNvSpPr>
            <a:spLocks/>
          </p:cNvSpPr>
          <p:nvPr/>
        </p:nvSpPr>
        <p:spPr bwMode="auto">
          <a:xfrm>
            <a:off x="6516216" y="4450184"/>
            <a:ext cx="252028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spcBef>
                <a:spcPts val="1200"/>
              </a:spcBef>
            </a:pPr>
            <a:r>
              <a:rPr lang="en-US" sz="1700" i="1" dirty="0" smtClean="0">
                <a:latin typeface="Calibri Bold Italic" charset="0"/>
                <a:sym typeface="Calibri Bold Italic" charset="0"/>
              </a:rPr>
              <a:t>Courtesy of George Flynn </a:t>
            </a:r>
            <a:br>
              <a:rPr lang="en-US" sz="1700" i="1" dirty="0" smtClean="0">
                <a:latin typeface="Calibri Bold Italic" charset="0"/>
                <a:sym typeface="Calibri Bold Italic" charset="0"/>
              </a:rPr>
            </a:br>
            <a:r>
              <a:rPr lang="en-US" sz="1700" i="1" dirty="0" smtClean="0">
                <a:latin typeface="Calibri Bold Italic" charset="0"/>
                <a:sym typeface="Calibri Bold Italic" charset="0"/>
              </a:rPr>
              <a:t>(New York State University/ NASA) and Sue Wirick (Chicago University/ NSLSII)</a:t>
            </a:r>
            <a:endParaRPr lang="en-US" sz="1700" i="1" dirty="0">
              <a:solidFill>
                <a:schemeClr val="tx1"/>
              </a:solidFill>
              <a:latin typeface="Calibri Bold Italic" charset="0"/>
              <a:sym typeface="Calibri Bold Italic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72" y="1070851"/>
            <a:ext cx="2781735" cy="2756523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5508104" y="5589240"/>
            <a:ext cx="591186" cy="1062746"/>
            <a:chOff x="3707904" y="2820552"/>
            <a:chExt cx="591186" cy="1062746"/>
          </a:xfrm>
        </p:grpSpPr>
        <p:sp>
          <p:nvSpPr>
            <p:cNvPr id="44" name="Rectangle 43"/>
            <p:cNvSpPr/>
            <p:nvPr/>
          </p:nvSpPr>
          <p:spPr>
            <a:xfrm>
              <a:off x="3707904" y="2932518"/>
              <a:ext cx="144016" cy="144016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707904" y="3296877"/>
              <a:ext cx="144016" cy="144016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707904" y="3622668"/>
              <a:ext cx="144016" cy="14401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30087" y="2820552"/>
              <a:ext cx="308098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</a:t>
              </a:r>
              <a:endParaRPr lang="en-GB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96608" y="3181883"/>
              <a:ext cx="402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Fe</a:t>
              </a:r>
              <a:endParaRPr lang="en-GB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15235" y="3513966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</a:t>
              </a:r>
              <a:endParaRPr lang="en-GB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228184" y="3986491"/>
            <a:ext cx="2756523" cy="2756523"/>
            <a:chOff x="5220072" y="3477685"/>
            <a:chExt cx="2756523" cy="275652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3477685"/>
              <a:ext cx="2756523" cy="2756523"/>
            </a:xfrm>
            <a:prstGeom prst="rect">
              <a:avLst/>
            </a:prstGeom>
          </p:spPr>
        </p:pic>
        <p:cxnSp>
          <p:nvCxnSpPr>
            <p:cNvPr id="53" name="Straight Connector 52"/>
            <p:cNvCxnSpPr/>
            <p:nvPr/>
          </p:nvCxnSpPr>
          <p:spPr>
            <a:xfrm>
              <a:off x="5536480" y="6094696"/>
              <a:ext cx="2268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5368392" y="5805264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2 </a:t>
              </a:r>
              <a:r>
                <a:rPr lang="en-GB" sz="1400" b="1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5" name="Picture 3" descr="C:\Users\awn54916\Desktop\3624 - Helen Downie\IMAGES\2624-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25268"/>
            <a:ext cx="2520280" cy="177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" descr="C:\Users\awn54916\Desktop\3624 - Helen Downie\IMAGES\3624-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255499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C:\Users\awn54916\Desktop\3624 - Helen Downie\IMAGES\3624-Fe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9"/>
          <a:stretch/>
        </p:blipFill>
        <p:spPr bwMode="auto">
          <a:xfrm>
            <a:off x="2771800" y="1628800"/>
            <a:ext cx="2522990" cy="19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Group 57"/>
          <p:cNvGrpSpPr/>
          <p:nvPr/>
        </p:nvGrpSpPr>
        <p:grpSpPr>
          <a:xfrm>
            <a:off x="179512" y="3429000"/>
            <a:ext cx="2160240" cy="1584176"/>
            <a:chOff x="179512" y="2623865"/>
            <a:chExt cx="2682634" cy="2173287"/>
          </a:xfrm>
        </p:grpSpPr>
        <p:pic>
          <p:nvPicPr>
            <p:cNvPr id="59" name="Picture 4" descr="C:\Users\awn54916\Desktop\3624 - Helen Downie\IMAGES\3624-N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29"/>
            <a:stretch/>
          </p:blipFill>
          <p:spPr bwMode="auto">
            <a:xfrm>
              <a:off x="179512" y="2623865"/>
              <a:ext cx="2682634" cy="2173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0" name="Straight Connector 59"/>
            <p:cNvCxnSpPr/>
            <p:nvPr/>
          </p:nvCxnSpPr>
          <p:spPr>
            <a:xfrm>
              <a:off x="527736" y="4507217"/>
              <a:ext cx="144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311696" y="4222096"/>
              <a:ext cx="562975" cy="15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>
                  <a:solidFill>
                    <a:schemeClr val="bg1"/>
                  </a:solidFill>
                </a:rPr>
                <a:t>2 </a:t>
              </a:r>
              <a:r>
                <a:rPr lang="en-GB" sz="1400" b="1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GB" sz="1400" b="1" dirty="0" smtClean="0">
                  <a:solidFill>
                    <a:schemeClr val="bg1"/>
                  </a:solidFill>
                </a:rPr>
                <a:t>m</a:t>
              </a:r>
              <a:endParaRPr lang="en-GB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508927" y="2798302"/>
            <a:ext cx="591186" cy="1062746"/>
            <a:chOff x="3707904" y="2820552"/>
            <a:chExt cx="591186" cy="1062746"/>
          </a:xfrm>
        </p:grpSpPr>
        <p:sp>
          <p:nvSpPr>
            <p:cNvPr id="63" name="Rectangle 62"/>
            <p:cNvSpPr/>
            <p:nvPr/>
          </p:nvSpPr>
          <p:spPr>
            <a:xfrm>
              <a:off x="3707904" y="2932518"/>
              <a:ext cx="144016" cy="144016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707904" y="3296877"/>
              <a:ext cx="144016" cy="144016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707904" y="3622668"/>
              <a:ext cx="144016" cy="14401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930087" y="2820552"/>
              <a:ext cx="308098" cy="305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</a:t>
              </a:r>
              <a:endParaRPr lang="en-GB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896608" y="3181883"/>
              <a:ext cx="402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Fe</a:t>
              </a:r>
              <a:endParaRPr lang="en-GB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915235" y="3513966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N</a:t>
              </a:r>
              <a:endParaRPr lang="en-GB" dirty="0"/>
            </a:p>
          </p:txBody>
        </p:sp>
      </p:grpSp>
      <p:sp>
        <p:nvSpPr>
          <p:cNvPr id="69" name="Rectangle 11"/>
          <p:cNvSpPr>
            <a:spLocks/>
          </p:cNvSpPr>
          <p:nvPr/>
        </p:nvSpPr>
        <p:spPr bwMode="auto">
          <a:xfrm>
            <a:off x="2627784" y="4797152"/>
            <a:ext cx="252028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spcBef>
                <a:spcPts val="1200"/>
              </a:spcBef>
            </a:pPr>
            <a:r>
              <a:rPr lang="en-US" sz="1700" i="1" dirty="0" smtClean="0">
                <a:latin typeface="Calibri Bold Italic" charset="0"/>
                <a:sym typeface="Calibri Bold Italic" charset="0"/>
              </a:rPr>
              <a:t>Courtesy of Helen Downie and Vicky Coker, Manchester University</a:t>
            </a:r>
          </a:p>
        </p:txBody>
      </p:sp>
      <p:sp>
        <p:nvSpPr>
          <p:cNvPr id="70" name="Rectangle 11"/>
          <p:cNvSpPr>
            <a:spLocks/>
          </p:cNvSpPr>
          <p:nvPr/>
        </p:nvSpPr>
        <p:spPr bwMode="auto">
          <a:xfrm>
            <a:off x="2627784" y="3861048"/>
            <a:ext cx="2520280" cy="63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>
              <a:spcBef>
                <a:spcPts val="1200"/>
              </a:spcBef>
            </a:pPr>
            <a:r>
              <a:rPr lang="en-US" sz="1700" b="1" dirty="0" smtClean="0">
                <a:sym typeface="Calibri Bold Italic" charset="0"/>
              </a:rPr>
              <a:t>Measurement under LN2 cryogenic conditions </a:t>
            </a:r>
            <a:br>
              <a:rPr lang="en-US" sz="1700" b="1" dirty="0" smtClean="0">
                <a:sym typeface="Calibri Bold Italic" charset="0"/>
              </a:rPr>
            </a:br>
            <a:r>
              <a:rPr lang="en-US" sz="1700" b="1" dirty="0" smtClean="0">
                <a:sym typeface="Calibri Bold Italic" charset="0"/>
              </a:rPr>
              <a:t>(-160 </a:t>
            </a:r>
            <a:r>
              <a:rPr lang="en-US" sz="1700" b="1" dirty="0" err="1" smtClean="0">
                <a:sym typeface="Calibri Bold Italic" charset="0"/>
              </a:rPr>
              <a:t>deg</a:t>
            </a:r>
            <a:r>
              <a:rPr lang="en-US" sz="1700" b="1" dirty="0" smtClean="0">
                <a:sym typeface="Calibri Bold Italic" charset="0"/>
              </a:rPr>
              <a:t> C)</a:t>
            </a:r>
            <a:endParaRPr lang="en-US" sz="1700" b="1" dirty="0">
              <a:solidFill>
                <a:schemeClr val="tx1"/>
              </a:solidFill>
              <a:sym typeface="Calibri Bold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14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239770" y="116632"/>
            <a:ext cx="444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1833712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3683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35496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1106826" y="76200"/>
            <a:ext cx="685745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GB" sz="2400" dirty="0" smtClean="0">
                <a:latin typeface="Calibri Bold" charset="0"/>
                <a:sym typeface="Calibri Bold" charset="0"/>
              </a:rPr>
              <a:t>I08-SXM: The Diamond scanning X-ray microscopy BL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12567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/>
          </p:cNvSpPr>
          <p:nvPr/>
        </p:nvSpPr>
        <p:spPr bwMode="auto">
          <a:xfrm>
            <a:off x="5499100" y="1200696"/>
            <a:ext cx="3644900" cy="497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Broad photon energy range (250 – 4200 </a:t>
            </a:r>
            <a:r>
              <a:rPr lang="en-US" sz="20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eV</a:t>
            </a: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)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Highest resolutions down to 20 nm for some imaging modes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up to 10</a:t>
            </a:r>
            <a:r>
              <a:rPr lang="en-US" sz="2000" baseline="3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10</a:t>
            </a: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 ph/s in a 20nm spot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Various detection modes for imaging and </a:t>
            </a:r>
            <a:r>
              <a:rPr lang="en-US" sz="2000" dirty="0" err="1">
                <a:solidFill>
                  <a:schemeClr val="tx1"/>
                </a:solidFill>
                <a:latin typeface="Calibri Bold" charset="0"/>
                <a:sym typeface="Calibri Bold" charset="0"/>
              </a:rPr>
              <a:t>spectro</a:t>
            </a: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-microscopy (XANES, LEXRF, electron emission)</a:t>
            </a:r>
          </a:p>
          <a:p>
            <a:pPr marL="311150" indent="-271463">
              <a:spcBef>
                <a:spcPts val="12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Versatile specimen environments including  cryogenic (LN2) specimen </a:t>
            </a:r>
            <a:r>
              <a:rPr lang="en-US" sz="2000" dirty="0" smtClean="0">
                <a:latin typeface="Calibri Bold" charset="0"/>
                <a:sym typeface="Calibri Bold" charset="0"/>
              </a:rPr>
              <a:t>environments</a:t>
            </a:r>
            <a:endParaRPr lang="en-US" sz="2000" dirty="0" smtClean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5364088" y="692696"/>
            <a:ext cx="30226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2600" dirty="0">
                <a:solidFill>
                  <a:schemeClr val="tx1"/>
                </a:solidFill>
                <a:latin typeface="Calibri Bold" charset="0"/>
                <a:sym typeface="Calibri Bold" charset="0"/>
              </a:rPr>
              <a:t>Principal branch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7332" t="13362"/>
          <a:stretch>
            <a:fillRect/>
          </a:stretch>
        </p:blipFill>
        <p:spPr bwMode="auto">
          <a:xfrm>
            <a:off x="216024" y="692696"/>
            <a:ext cx="500404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2645792"/>
            <a:ext cx="5256584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496" y="3913892"/>
            <a:ext cx="1060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Microprobe</a:t>
            </a:r>
            <a:br>
              <a:rPr lang="en-GB" sz="1400" b="1" dirty="0" smtClean="0"/>
            </a:br>
            <a:r>
              <a:rPr lang="en-GB" sz="1400" b="1" dirty="0" smtClean="0"/>
              <a:t>forming ZP</a:t>
            </a:r>
            <a:endParaRPr lang="en-GB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43808" y="5301208"/>
            <a:ext cx="204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Specimen raster-scanned</a:t>
            </a:r>
            <a:br>
              <a:rPr lang="en-GB" sz="1400" b="1" dirty="0" smtClean="0"/>
            </a:br>
            <a:r>
              <a:rPr lang="en-GB" sz="1400" b="1" dirty="0" smtClean="0"/>
              <a:t>across the microprobe</a:t>
            </a:r>
            <a:endParaRPr lang="en-GB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419872" y="4581128"/>
            <a:ext cx="1823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Transmission detector</a:t>
            </a:r>
            <a:br>
              <a:rPr lang="en-GB" sz="1400" b="1" dirty="0" smtClean="0"/>
            </a:br>
            <a:r>
              <a:rPr lang="en-GB" sz="1400" b="1" dirty="0" smtClean="0"/>
              <a:t>system (EMCCD)</a:t>
            </a:r>
            <a:endParaRPr lang="en-GB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2852936"/>
            <a:ext cx="1649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Versatile specimen</a:t>
            </a:r>
            <a:br>
              <a:rPr lang="en-GB" sz="1400" b="1" dirty="0" smtClean="0"/>
            </a:br>
            <a:r>
              <a:rPr lang="en-GB" sz="1400" b="1" dirty="0" smtClean="0"/>
              <a:t>environments (with</a:t>
            </a:r>
            <a:br>
              <a:rPr lang="en-GB" sz="1400" b="1" dirty="0" smtClean="0"/>
            </a:br>
            <a:r>
              <a:rPr lang="en-GB" sz="1400" b="1" dirty="0" smtClean="0"/>
              <a:t>focus on </a:t>
            </a:r>
            <a:r>
              <a:rPr lang="en-GB" sz="1400" b="1" dirty="0" err="1" smtClean="0"/>
              <a:t>cryo</a:t>
            </a:r>
            <a:r>
              <a:rPr lang="en-GB" sz="1400" b="1" dirty="0" smtClean="0"/>
              <a:t>)</a:t>
            </a:r>
            <a:endParaRPr lang="en-GB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83768" y="6021288"/>
            <a:ext cx="23991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Secondary photon or electron</a:t>
            </a:r>
            <a:br>
              <a:rPr lang="en-GB" sz="1400" b="1" dirty="0" smtClean="0"/>
            </a:br>
            <a:r>
              <a:rPr lang="en-GB" sz="1400" b="1" dirty="0" smtClean="0"/>
              <a:t>detectors in back-scattering</a:t>
            </a:r>
            <a:br>
              <a:rPr lang="en-GB" sz="1400" b="1" dirty="0" smtClean="0"/>
            </a:br>
            <a:r>
              <a:rPr lang="en-GB" sz="1400" b="1" dirty="0" smtClean="0"/>
              <a:t>configuration</a:t>
            </a:r>
            <a:endParaRPr lang="en-GB" sz="1400" b="1" dirty="0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292080" y="692696"/>
            <a:ext cx="72008" cy="59046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911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wn54916\Desktop\_1010221.jpg"/>
          <p:cNvPicPr>
            <a:picLocks noChangeAspect="1" noChangeArrowheads="1"/>
          </p:cNvPicPr>
          <p:nvPr/>
        </p:nvPicPr>
        <p:blipFill>
          <a:blip r:embed="rId2" cstate="print"/>
          <a:srcRect t="11248"/>
          <a:stretch>
            <a:fillRect/>
          </a:stretch>
        </p:blipFill>
        <p:spPr bwMode="auto">
          <a:xfrm>
            <a:off x="-6633" y="767258"/>
            <a:ext cx="9150633" cy="6090742"/>
          </a:xfrm>
          <a:prstGeom prst="rect">
            <a:avLst/>
          </a:prstGeom>
          <a:noFill/>
        </p:spPr>
      </p:pic>
      <p:sp>
        <p:nvSpPr>
          <p:cNvPr id="34819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34820" name="Rectangle 3"/>
          <p:cNvSpPr>
            <a:spLocks/>
          </p:cNvSpPr>
          <p:nvPr/>
        </p:nvSpPr>
        <p:spPr bwMode="auto">
          <a:xfrm>
            <a:off x="2967568" y="76200"/>
            <a:ext cx="3186642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800" dirty="0" smtClean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I08-SXM: </a:t>
            </a:r>
            <a:r>
              <a:rPr lang="en-US" sz="2800" dirty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End </a:t>
            </a:r>
            <a:r>
              <a:rPr lang="en-US" sz="2800" dirty="0" smtClean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station</a:t>
            </a:r>
            <a:endParaRPr lang="en-US" sz="2800" dirty="0">
              <a:solidFill>
                <a:prstClr val="black"/>
              </a:solidFill>
              <a:latin typeface="Calibri Bold" charset="0"/>
              <a:ea typeface="Calibri Bold" charset="0"/>
              <a:cs typeface="Calibri Bold" charset="0"/>
              <a:sym typeface="Calibri 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5075" y="1556792"/>
            <a:ext cx="899413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Vacuum </a:t>
            </a:r>
          </a:p>
          <a:p>
            <a:r>
              <a:rPr lang="en-GB" sz="1600" dirty="0" smtClean="0">
                <a:solidFill>
                  <a:prstClr val="black"/>
                </a:solidFill>
              </a:rPr>
              <a:t>window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316416" y="2132856"/>
            <a:ext cx="216024" cy="144016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56176" y="1700808"/>
            <a:ext cx="125374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ZP stage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with scanner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5825741" y="2285583"/>
            <a:ext cx="957306" cy="114341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80312" y="6165304"/>
            <a:ext cx="125662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XRF detector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5724128" y="5229200"/>
            <a:ext cx="1656184" cy="10801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07904" y="1196752"/>
            <a:ext cx="53264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OSA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3974227" y="1535306"/>
            <a:ext cx="669781" cy="110160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796136" y="980728"/>
            <a:ext cx="190808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Laser interferometer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48064" y="1340768"/>
            <a:ext cx="1008112" cy="108012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3528" y="1124744"/>
            <a:ext cx="125778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Transmission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detector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system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547664" y="1988840"/>
            <a:ext cx="936104" cy="136815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07704" y="1124744"/>
            <a:ext cx="1086708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Specimen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coarse and</a:t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fine stage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483768" y="1988840"/>
            <a:ext cx="792088" cy="144016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43808" y="4005064"/>
            <a:ext cx="623761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prstClr val="black"/>
                </a:solidFill>
              </a:rPr>
              <a:t>Cryo</a:t>
            </a:r>
            <a:r>
              <a:rPr lang="en-GB" sz="1600" dirty="0" smtClean="0">
                <a:solidFill>
                  <a:prstClr val="black"/>
                </a:solidFill>
              </a:rPr>
              <a:t/>
            </a:r>
            <a:br>
              <a:rPr lang="en-GB" sz="1600" dirty="0" smtClean="0">
                <a:solidFill>
                  <a:prstClr val="black"/>
                </a:solidFill>
              </a:rPr>
            </a:br>
            <a:r>
              <a:rPr lang="en-GB" sz="1600" dirty="0" smtClean="0">
                <a:solidFill>
                  <a:prstClr val="black"/>
                </a:solidFill>
              </a:rPr>
              <a:t>stage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3347864" y="3140968"/>
            <a:ext cx="1080120" cy="864096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79912" y="5661248"/>
            <a:ext cx="945067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black"/>
                </a:solidFill>
              </a:rPr>
              <a:t>Cold trap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>
            <a:stCxn id="36" idx="0"/>
          </p:cNvCxnSpPr>
          <p:nvPr/>
        </p:nvCxnSpPr>
        <p:spPr>
          <a:xfrm flipV="1">
            <a:off x="4252446" y="3933056"/>
            <a:ext cx="319554" cy="172819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069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4575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Line 2"/>
          <p:cNvSpPr>
            <a:spLocks noChangeShapeType="1"/>
          </p:cNvSpPr>
          <p:nvPr/>
        </p:nvSpPr>
        <p:spPr bwMode="auto">
          <a:xfrm>
            <a:off x="0" y="620688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340" name="Rectangle 3"/>
          <p:cNvSpPr>
            <a:spLocks/>
          </p:cNvSpPr>
          <p:nvPr/>
        </p:nvSpPr>
        <p:spPr bwMode="auto">
          <a:xfrm>
            <a:off x="3164796" y="138698"/>
            <a:ext cx="274139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>
                <a:solidFill>
                  <a:prstClr val="black"/>
                </a:solidFill>
                <a:latin typeface="Calibri Bold" charset="0"/>
                <a:ea typeface="Calibri Bold" charset="0"/>
                <a:cs typeface="Calibri Bold" charset="0"/>
                <a:sym typeface="Calibri Bold" charset="0"/>
              </a:rPr>
              <a:t>I08-SXM: End station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35" y="1340768"/>
            <a:ext cx="6895129" cy="342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1130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72" y="3556483"/>
            <a:ext cx="87630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2843808" y="4869160"/>
            <a:ext cx="5760640" cy="136815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51" name="Line 2"/>
          <p:cNvSpPr>
            <a:spLocks noChangeShapeType="1"/>
          </p:cNvSpPr>
          <p:nvPr/>
        </p:nvSpPr>
        <p:spPr bwMode="auto">
          <a:xfrm>
            <a:off x="0" y="548680"/>
            <a:ext cx="9144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1054653" y="76200"/>
            <a:ext cx="696171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400" dirty="0" smtClean="0">
                <a:solidFill>
                  <a:schemeClr val="tx1"/>
                </a:solidFill>
                <a:latin typeface="Calibri Bold" charset="0"/>
                <a:sym typeface="Calibri Bold" charset="0"/>
              </a:rPr>
              <a:t>The I08 SXM: upgrade of the controls and DAQ system</a:t>
            </a:r>
            <a:endParaRPr lang="en-US" sz="2400" dirty="0">
              <a:solidFill>
                <a:schemeClr val="tx1"/>
              </a:solidFill>
              <a:latin typeface="Calibri Bold" charset="0"/>
              <a:sym typeface="Calibri Bold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1809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809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awn54916\AppData\Local\Temp\IMG_00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3" b="17641"/>
          <a:stretch/>
        </p:blipFill>
        <p:spPr bwMode="auto">
          <a:xfrm rot="5400000">
            <a:off x="-1440160" y="2303587"/>
            <a:ext cx="56156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20599" y="692696"/>
            <a:ext cx="6243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I08 is a commercial end station with commercial DAQ hardware</a:t>
            </a:r>
            <a:br>
              <a:rPr lang="en-GB" b="1" dirty="0" smtClean="0"/>
            </a:br>
            <a:r>
              <a:rPr lang="en-GB" b="1" dirty="0" smtClean="0"/>
              <a:t>and software with a ‘lack of control on the controls system’: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843808" y="1556792"/>
            <a:ext cx="2657459" cy="1354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b="1" dirty="0" smtClean="0"/>
              <a:t>Scanning Project</a:t>
            </a:r>
          </a:p>
          <a:p>
            <a:r>
              <a:rPr lang="en-GB" sz="1600" dirty="0" smtClean="0"/>
              <a:t>I08 optimised project</a:t>
            </a:r>
            <a:br>
              <a:rPr lang="en-GB" sz="1600" dirty="0" smtClean="0"/>
            </a:br>
            <a:r>
              <a:rPr lang="en-GB" sz="1600" dirty="0" smtClean="0"/>
              <a:t>for improving scanning</a:t>
            </a:r>
            <a:br>
              <a:rPr lang="en-GB" sz="1600" dirty="0" smtClean="0"/>
            </a:br>
            <a:r>
              <a:rPr lang="en-GB" sz="1600" dirty="0" smtClean="0"/>
              <a:t>hardware and interferometric</a:t>
            </a:r>
            <a:br>
              <a:rPr lang="en-GB" sz="1600" dirty="0" smtClean="0"/>
            </a:br>
            <a:r>
              <a:rPr lang="en-GB" sz="1600" dirty="0" smtClean="0"/>
              <a:t>control</a:t>
            </a:r>
            <a:endParaRPr lang="en-GB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796136" y="1556792"/>
            <a:ext cx="2808312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Mapping Project</a:t>
            </a:r>
          </a:p>
          <a:p>
            <a:r>
              <a:rPr lang="en-GB" sz="1600" dirty="0" smtClean="0"/>
              <a:t>Generic Diamond project for common scanning interfaces and data analysis software</a:t>
            </a:r>
          </a:p>
          <a:p>
            <a:endParaRPr lang="en-GB" sz="1600" dirty="0" smtClean="0"/>
          </a:p>
        </p:txBody>
      </p:sp>
      <p:sp>
        <p:nvSpPr>
          <p:cNvPr id="36" name="TextBox 35"/>
          <p:cNvSpPr txBox="1"/>
          <p:nvPr/>
        </p:nvSpPr>
        <p:spPr>
          <a:xfrm>
            <a:off x="2843808" y="3257689"/>
            <a:ext cx="5760640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Faster data acquisition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Different scan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Better synchronisation of multiple detector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Online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Simplify support and maintenance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075855"/>
            <a:ext cx="1040697" cy="101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ttps://www.askideas.com/media/07/Cute-Happy-Baby-Pict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63923"/>
            <a:ext cx="1029373" cy="102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>
            <a:stCxn id="9" idx="2"/>
          </p:cNvCxnSpPr>
          <p:nvPr/>
        </p:nvCxnSpPr>
        <p:spPr>
          <a:xfrm flipH="1">
            <a:off x="4172537" y="2911009"/>
            <a:ext cx="1" cy="346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5" idx="2"/>
          </p:cNvCxnSpPr>
          <p:nvPr/>
        </p:nvCxnSpPr>
        <p:spPr>
          <a:xfrm>
            <a:off x="7200292" y="2880231"/>
            <a:ext cx="0" cy="3774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6" idx="2"/>
            <a:endCxn id="15" idx="0"/>
          </p:cNvCxnSpPr>
          <p:nvPr/>
        </p:nvCxnSpPr>
        <p:spPr>
          <a:xfrm>
            <a:off x="5724128" y="4581128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60412" y="5169966"/>
            <a:ext cx="18884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Everyone is happy</a:t>
            </a:r>
          </a:p>
          <a:p>
            <a:r>
              <a:rPr lang="en-GB" dirty="0" smtClean="0"/>
              <a:t>and we are all in </a:t>
            </a:r>
          </a:p>
          <a:p>
            <a:r>
              <a:rPr lang="en-GB" dirty="0" smtClean="0"/>
              <a:t>good mood!</a:t>
            </a:r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172538" y="5599693"/>
            <a:ext cx="36297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088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11544</TotalTime>
  <Words>2473</Words>
  <Application>Microsoft Office PowerPoint</Application>
  <PresentationFormat>On-screen Show (4:3)</PresentationFormat>
  <Paragraphs>423</Paragraphs>
  <Slides>51</Slides>
  <Notes>5</Notes>
  <HiddenSlides>21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Diamond Light Source 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awn54916</dc:creator>
  <cp:lastModifiedBy>wwg72992</cp:lastModifiedBy>
  <cp:revision>252</cp:revision>
  <cp:lastPrinted>2017-09-11T10:11:15Z</cp:lastPrinted>
  <dcterms:created xsi:type="dcterms:W3CDTF">2015-04-28T08:43:12Z</dcterms:created>
  <dcterms:modified xsi:type="dcterms:W3CDTF">2017-10-07T19:13:59Z</dcterms:modified>
</cp:coreProperties>
</file>