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84" r:id="rId6"/>
    <p:sldId id="280" r:id="rId7"/>
    <p:sldId id="281" r:id="rId8"/>
    <p:sldId id="283" r:id="rId9"/>
    <p:sldId id="286" r:id="rId10"/>
    <p:sldId id="260" r:id="rId11"/>
    <p:sldId id="312" r:id="rId12"/>
    <p:sldId id="306" r:id="rId13"/>
    <p:sldId id="310" r:id="rId14"/>
    <p:sldId id="263" r:id="rId15"/>
    <p:sldId id="266" r:id="rId16"/>
    <p:sldId id="291" r:id="rId17"/>
    <p:sldId id="276" r:id="rId18"/>
    <p:sldId id="288" r:id="rId19"/>
    <p:sldId id="285" r:id="rId20"/>
    <p:sldId id="308" r:id="rId21"/>
    <p:sldId id="274" r:id="rId22"/>
  </p:sldIdLst>
  <p:sldSz cx="12192000" cy="6858000"/>
  <p:notesSz cx="6858000" cy="9144000"/>
  <p:defaultTextStyle>
    <a:defPPr>
      <a:defRPr lang="en-US"/>
    </a:defPPr>
    <a:lvl1pPr algn="l" defTabSz="5080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508000" indent="-50800" algn="l" defTabSz="5080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1016000" indent="-101600" algn="l" defTabSz="5080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524000" indent="-152400" algn="l" defTabSz="5080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2033588" indent="-204788" algn="l" defTabSz="5080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6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5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32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49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92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43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3957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978">
                <a:solidFill>
                  <a:schemeClr val="tx1">
                    <a:tint val="75000"/>
                  </a:schemeClr>
                </a:solidFill>
              </a:defRPr>
            </a:lvl1pPr>
            <a:lvl2pPr marL="45721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3pPr>
            <a:lvl4pPr marL="1371629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4pPr>
            <a:lvl5pPr marL="1828840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5pPr>
            <a:lvl6pPr marL="2286049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6pPr>
            <a:lvl7pPr marL="2743259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7pPr>
            <a:lvl8pPr marL="3200469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8pPr>
            <a:lvl9pPr marL="3657679" indent="0">
              <a:buNone/>
              <a:defRPr sz="14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31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384800" cy="4525963"/>
          </a:xfrm>
        </p:spPr>
        <p:txBody>
          <a:bodyPr/>
          <a:lstStyle>
            <a:lvl1pPr>
              <a:defRPr sz="2788"/>
            </a:lvl1pPr>
            <a:lvl2pPr>
              <a:defRPr sz="2428"/>
            </a:lvl2pPr>
            <a:lvl3pPr>
              <a:defRPr sz="197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2788"/>
            </a:lvl1pPr>
            <a:lvl2pPr>
              <a:defRPr sz="2428"/>
            </a:lvl2pPr>
            <a:lvl3pPr>
              <a:defRPr sz="197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0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28" b="1"/>
            </a:lvl1pPr>
            <a:lvl2pPr marL="457210" indent="0">
              <a:buNone/>
              <a:defRPr sz="1978" b="1"/>
            </a:lvl2pPr>
            <a:lvl3pPr marL="914420" indent="0">
              <a:buNone/>
              <a:defRPr sz="1799" b="1"/>
            </a:lvl3pPr>
            <a:lvl4pPr marL="1371629" indent="0">
              <a:buNone/>
              <a:defRPr sz="1619" b="1"/>
            </a:lvl4pPr>
            <a:lvl5pPr marL="1828840" indent="0">
              <a:buNone/>
              <a:defRPr sz="1619" b="1"/>
            </a:lvl5pPr>
            <a:lvl6pPr marL="2286049" indent="0">
              <a:buNone/>
              <a:defRPr sz="1619" b="1"/>
            </a:lvl6pPr>
            <a:lvl7pPr marL="2743259" indent="0">
              <a:buNone/>
              <a:defRPr sz="1619" b="1"/>
            </a:lvl7pPr>
            <a:lvl8pPr marL="3200469" indent="0">
              <a:buNone/>
              <a:defRPr sz="1619" b="1"/>
            </a:lvl8pPr>
            <a:lvl9pPr marL="3657679" indent="0">
              <a:buNone/>
              <a:defRPr sz="1619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28"/>
            </a:lvl1pPr>
            <a:lvl2pPr>
              <a:defRPr sz="1978"/>
            </a:lvl2pPr>
            <a:lvl3pPr>
              <a:defRPr sz="1799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4"/>
            <a:ext cx="5389034" cy="639762"/>
          </a:xfrm>
        </p:spPr>
        <p:txBody>
          <a:bodyPr anchor="b"/>
          <a:lstStyle>
            <a:lvl1pPr marL="0" indent="0">
              <a:buNone/>
              <a:defRPr sz="2428" b="1"/>
            </a:lvl1pPr>
            <a:lvl2pPr marL="457210" indent="0">
              <a:buNone/>
              <a:defRPr sz="1978" b="1"/>
            </a:lvl2pPr>
            <a:lvl3pPr marL="914420" indent="0">
              <a:buNone/>
              <a:defRPr sz="1799" b="1"/>
            </a:lvl3pPr>
            <a:lvl4pPr marL="1371629" indent="0">
              <a:buNone/>
              <a:defRPr sz="1619" b="1"/>
            </a:lvl4pPr>
            <a:lvl5pPr marL="1828840" indent="0">
              <a:buNone/>
              <a:defRPr sz="1619" b="1"/>
            </a:lvl5pPr>
            <a:lvl6pPr marL="2286049" indent="0">
              <a:buNone/>
              <a:defRPr sz="1619" b="1"/>
            </a:lvl6pPr>
            <a:lvl7pPr marL="2743259" indent="0">
              <a:buNone/>
              <a:defRPr sz="1619" b="1"/>
            </a:lvl7pPr>
            <a:lvl8pPr marL="3200469" indent="0">
              <a:buNone/>
              <a:defRPr sz="1619" b="1"/>
            </a:lvl8pPr>
            <a:lvl9pPr marL="3657679" indent="0">
              <a:buNone/>
              <a:defRPr sz="1619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28"/>
            </a:lvl1pPr>
            <a:lvl2pPr>
              <a:defRPr sz="1978"/>
            </a:lvl2pPr>
            <a:lvl3pPr>
              <a:defRPr sz="1799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21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34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25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4011085" cy="1162050"/>
          </a:xfrm>
        </p:spPr>
        <p:txBody>
          <a:bodyPr anchor="b"/>
          <a:lstStyle>
            <a:lvl1pPr algn="l">
              <a:defRPr sz="1978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37"/>
            </a:lvl1pPr>
            <a:lvl2pPr>
              <a:defRPr sz="2788"/>
            </a:lvl2pPr>
            <a:lvl3pPr>
              <a:defRPr sz="2428"/>
            </a:lvl3pPr>
            <a:lvl4pPr>
              <a:defRPr sz="1978"/>
            </a:lvl4pPr>
            <a:lvl5pPr>
              <a:defRPr sz="1978"/>
            </a:lvl5pPr>
            <a:lvl6pPr>
              <a:defRPr sz="1978"/>
            </a:lvl6pPr>
            <a:lvl7pPr>
              <a:defRPr sz="1978"/>
            </a:lvl7pPr>
            <a:lvl8pPr>
              <a:defRPr sz="1978"/>
            </a:lvl8pPr>
            <a:lvl9pPr>
              <a:defRPr sz="1978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5" cy="4691063"/>
          </a:xfrm>
        </p:spPr>
        <p:txBody>
          <a:bodyPr/>
          <a:lstStyle>
            <a:lvl1pPr marL="0" indent="0">
              <a:buNone/>
              <a:defRPr sz="1439"/>
            </a:lvl1pPr>
            <a:lvl2pPr marL="457210" indent="0">
              <a:buNone/>
              <a:defRPr sz="1169"/>
            </a:lvl2pPr>
            <a:lvl3pPr marL="914420" indent="0">
              <a:buNone/>
              <a:defRPr sz="989"/>
            </a:lvl3pPr>
            <a:lvl4pPr marL="1371629" indent="0">
              <a:buNone/>
              <a:defRPr sz="899"/>
            </a:lvl4pPr>
            <a:lvl5pPr marL="1828840" indent="0">
              <a:buNone/>
              <a:defRPr sz="899"/>
            </a:lvl5pPr>
            <a:lvl6pPr marL="2286049" indent="0">
              <a:buNone/>
              <a:defRPr sz="899"/>
            </a:lvl6pPr>
            <a:lvl7pPr marL="2743259" indent="0">
              <a:buNone/>
              <a:defRPr sz="899"/>
            </a:lvl7pPr>
            <a:lvl8pPr marL="3200469" indent="0">
              <a:buNone/>
              <a:defRPr sz="899"/>
            </a:lvl8pPr>
            <a:lvl9pPr marL="3657679" indent="0">
              <a:buNone/>
              <a:defRPr sz="89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81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78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37"/>
            </a:lvl1pPr>
            <a:lvl2pPr marL="457210" indent="0">
              <a:buNone/>
              <a:defRPr sz="2788"/>
            </a:lvl2pPr>
            <a:lvl3pPr marL="914420" indent="0">
              <a:buNone/>
              <a:defRPr sz="2428"/>
            </a:lvl3pPr>
            <a:lvl4pPr marL="1371629" indent="0">
              <a:buNone/>
              <a:defRPr sz="1978"/>
            </a:lvl4pPr>
            <a:lvl5pPr marL="1828840" indent="0">
              <a:buNone/>
              <a:defRPr sz="1978"/>
            </a:lvl5pPr>
            <a:lvl6pPr marL="2286049" indent="0">
              <a:buNone/>
              <a:defRPr sz="1978"/>
            </a:lvl6pPr>
            <a:lvl7pPr marL="2743259" indent="0">
              <a:buNone/>
              <a:defRPr sz="1978"/>
            </a:lvl7pPr>
            <a:lvl8pPr marL="3200469" indent="0">
              <a:buNone/>
              <a:defRPr sz="1978"/>
            </a:lvl8pPr>
            <a:lvl9pPr marL="3657679" indent="0">
              <a:buNone/>
              <a:defRPr sz="1978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39"/>
            </a:lvl1pPr>
            <a:lvl2pPr marL="457210" indent="0">
              <a:buNone/>
              <a:defRPr sz="1169"/>
            </a:lvl2pPr>
            <a:lvl3pPr marL="914420" indent="0">
              <a:buNone/>
              <a:defRPr sz="989"/>
            </a:lvl3pPr>
            <a:lvl4pPr marL="1371629" indent="0">
              <a:buNone/>
              <a:defRPr sz="899"/>
            </a:lvl4pPr>
            <a:lvl5pPr marL="1828840" indent="0">
              <a:buNone/>
              <a:defRPr sz="899"/>
            </a:lvl5pPr>
            <a:lvl6pPr marL="2286049" indent="0">
              <a:buNone/>
              <a:defRPr sz="899"/>
            </a:lvl6pPr>
            <a:lvl7pPr marL="2743259" indent="0">
              <a:buNone/>
              <a:defRPr sz="899"/>
            </a:lvl7pPr>
            <a:lvl8pPr marL="3200469" indent="0">
              <a:buNone/>
              <a:defRPr sz="899"/>
            </a:lvl8pPr>
            <a:lvl9pPr marL="3657679" indent="0">
              <a:buNone/>
              <a:defRPr sz="89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33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124" y="274092"/>
            <a:ext cx="10973752" cy="114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81" tIns="50841" rIns="101681" bIns="508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124" y="1600296"/>
            <a:ext cx="10973752" cy="45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81" tIns="50841" rIns="101681" bIns="50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125" y="6356927"/>
            <a:ext cx="2845752" cy="364027"/>
          </a:xfrm>
          <a:prstGeom prst="rect">
            <a:avLst/>
          </a:prstGeom>
        </p:spPr>
        <p:txBody>
          <a:bodyPr vert="horz" wrap="square" lIns="101681" tIns="50841" rIns="101681" bIns="50841" numCol="1" anchor="ctr" anchorCtr="0" compatLnSpc="1">
            <a:prstTxWarp prst="textNoShape">
              <a:avLst/>
            </a:prstTxWarp>
          </a:bodyPr>
          <a:lstStyle>
            <a:lvl1pPr>
              <a:defRPr sz="1169">
                <a:solidFill>
                  <a:srgbClr val="898989"/>
                </a:solidFill>
              </a:defRPr>
            </a:lvl1pPr>
          </a:lstStyle>
          <a:p>
            <a:fld id="{6C249979-7893-42AA-9B20-4ACAD47444ED}" type="datetimeFigureOut">
              <a:rPr lang="pt-BR" smtClean="0"/>
              <a:t>07/10/2017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886" y="6356927"/>
            <a:ext cx="3862228" cy="364027"/>
          </a:xfrm>
          <a:prstGeom prst="rect">
            <a:avLst/>
          </a:prstGeom>
        </p:spPr>
        <p:txBody>
          <a:bodyPr vert="horz" lIns="101681" tIns="50841" rIns="101681" bIns="50841" rtlCol="0" anchor="ctr"/>
          <a:lstStyle>
            <a:lvl1pPr algn="ctr" defTabSz="457210" fontAlgn="auto">
              <a:spcBef>
                <a:spcPts val="0"/>
              </a:spcBef>
              <a:spcAft>
                <a:spcPts val="0"/>
              </a:spcAft>
              <a:defRPr sz="1169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124" y="6356927"/>
            <a:ext cx="2845752" cy="364027"/>
          </a:xfrm>
          <a:prstGeom prst="rect">
            <a:avLst/>
          </a:prstGeom>
        </p:spPr>
        <p:txBody>
          <a:bodyPr vert="horz" wrap="square" lIns="101681" tIns="50841" rIns="101681" bIns="50841" numCol="1" anchor="ctr" anchorCtr="0" compatLnSpc="1">
            <a:prstTxWarp prst="textNoShape">
              <a:avLst/>
            </a:prstTxWarp>
          </a:bodyPr>
          <a:lstStyle>
            <a:lvl1pPr algn="r">
              <a:defRPr sz="1169">
                <a:solidFill>
                  <a:srgbClr val="898989"/>
                </a:solidFill>
              </a:defRPr>
            </a:lvl1pPr>
          </a:lstStyle>
          <a:p>
            <a:fld id="{A21BB5B2-D189-4934-994C-A0EEC5AE35D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99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6844" rtl="0" eaLnBrk="1" fontAlgn="base" hangingPunct="1">
        <a:spcBef>
          <a:spcPct val="0"/>
        </a:spcBef>
        <a:spcAft>
          <a:spcPct val="0"/>
        </a:spcAft>
        <a:defRPr sz="4407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6844" rtl="0" eaLnBrk="1" fontAlgn="base" hangingPunct="1">
        <a:spcBef>
          <a:spcPct val="0"/>
        </a:spcBef>
        <a:spcAft>
          <a:spcPct val="0"/>
        </a:spcAft>
        <a:defRPr sz="4407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6844" rtl="0" eaLnBrk="1" fontAlgn="base" hangingPunct="1">
        <a:spcBef>
          <a:spcPct val="0"/>
        </a:spcBef>
        <a:spcAft>
          <a:spcPct val="0"/>
        </a:spcAft>
        <a:defRPr sz="4407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6844" rtl="0" eaLnBrk="1" fontAlgn="base" hangingPunct="1">
        <a:spcBef>
          <a:spcPct val="0"/>
        </a:spcBef>
        <a:spcAft>
          <a:spcPct val="0"/>
        </a:spcAft>
        <a:defRPr sz="4407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6844" rtl="0" eaLnBrk="1" fontAlgn="base" hangingPunct="1">
        <a:spcBef>
          <a:spcPct val="0"/>
        </a:spcBef>
        <a:spcAft>
          <a:spcPct val="0"/>
        </a:spcAft>
        <a:defRPr sz="4407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11160" algn="ctr" defTabSz="456844" rtl="0" eaLnBrk="1" fontAlgn="base" hangingPunct="1">
        <a:spcBef>
          <a:spcPct val="0"/>
        </a:spcBef>
        <a:spcAft>
          <a:spcPct val="0"/>
        </a:spcAft>
        <a:defRPr sz="440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822320" algn="ctr" defTabSz="456844" rtl="0" eaLnBrk="1" fontAlgn="base" hangingPunct="1">
        <a:spcBef>
          <a:spcPct val="0"/>
        </a:spcBef>
        <a:spcAft>
          <a:spcPct val="0"/>
        </a:spcAft>
        <a:defRPr sz="440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233480" algn="ctr" defTabSz="456844" rtl="0" eaLnBrk="1" fontAlgn="base" hangingPunct="1">
        <a:spcBef>
          <a:spcPct val="0"/>
        </a:spcBef>
        <a:spcAft>
          <a:spcPct val="0"/>
        </a:spcAft>
        <a:defRPr sz="440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644640" algn="ctr" defTabSz="456844" rtl="0" eaLnBrk="1" fontAlgn="base" hangingPunct="1">
        <a:spcBef>
          <a:spcPct val="0"/>
        </a:spcBef>
        <a:spcAft>
          <a:spcPct val="0"/>
        </a:spcAft>
        <a:defRPr sz="440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633" indent="-342633" algn="l" defTabSz="45684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37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372" indent="-285528" algn="l" defTabSz="45684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88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2111" indent="-228422" algn="l" defTabSz="45684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28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955" indent="-228422" algn="l" defTabSz="45684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78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228" indent="-228422" algn="l" defTabSz="45684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78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54" indent="-228605" algn="l" defTabSz="457210" rtl="0" eaLnBrk="1" latinLnBrk="0" hangingPunct="1">
        <a:spcBef>
          <a:spcPct val="20000"/>
        </a:spcBef>
        <a:buFont typeface="Arial"/>
        <a:buChar char="•"/>
        <a:defRPr sz="1978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5" indent="-228605" algn="l" defTabSz="457210" rtl="0" eaLnBrk="1" latinLnBrk="0" hangingPunct="1">
        <a:spcBef>
          <a:spcPct val="20000"/>
        </a:spcBef>
        <a:buFont typeface="Arial"/>
        <a:buChar char="•"/>
        <a:defRPr sz="1978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4" indent="-228605" algn="l" defTabSz="457210" rtl="0" eaLnBrk="1" latinLnBrk="0" hangingPunct="1">
        <a:spcBef>
          <a:spcPct val="20000"/>
        </a:spcBef>
        <a:buFont typeface="Arial"/>
        <a:buChar char="•"/>
        <a:defRPr sz="1978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4" indent="-228605" algn="l" defTabSz="457210" rtl="0" eaLnBrk="1" latinLnBrk="0" hangingPunct="1">
        <a:spcBef>
          <a:spcPct val="20000"/>
        </a:spcBef>
        <a:buFont typeface="Arial"/>
        <a:buChar char="•"/>
        <a:defRPr sz="19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10" algn="l" defTabSz="4572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4572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9" algn="l" defTabSz="4572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0" algn="l" defTabSz="4572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9" algn="l" defTabSz="4572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9" algn="l" defTabSz="4572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9" algn="l" defTabSz="4572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9" algn="l" defTabSz="45721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.moreno@lnls.br" TargetMode="External"/><Relationship Id="rId2" Type="http://schemas.openxmlformats.org/officeDocument/2006/relationships/hyperlink" Target="mailto:ricardo.caliari@lnls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jpeg"/><Relationship Id="rId9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5.png"/><Relationship Id="rId7" Type="http://schemas.openxmlformats.org/officeDocument/2006/relationships/image" Target="../media/image36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1716657"/>
            <a:ext cx="10363200" cy="2169543"/>
          </a:xfrm>
        </p:spPr>
        <p:txBody>
          <a:bodyPr/>
          <a:lstStyle/>
          <a:p>
            <a:r>
              <a:rPr lang="en-US"/>
              <a:t>Predictive Modelling and Error Budget</a:t>
            </a:r>
            <a:br>
              <a:rPr lang="en-US"/>
            </a:br>
            <a:r>
              <a:rPr lang="en-US"/>
              <a:t>Experience with HD-DCM Project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MOCRAF</a:t>
            </a:r>
          </a:p>
          <a:p>
            <a:r>
              <a:rPr lang="en-US"/>
              <a:t>Hardware challenge session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42925" y="5255898"/>
            <a:ext cx="26547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Ricardo Caliari – SIL</a:t>
            </a:r>
          </a:p>
          <a:p>
            <a:r>
              <a:rPr lang="pt-BR">
                <a:hlinkClick r:id="rId2"/>
              </a:rPr>
              <a:t>ricardo.caliari@lnls.br</a:t>
            </a:r>
            <a:endParaRPr lang="pt-BR"/>
          </a:p>
          <a:p>
            <a:r>
              <a:rPr lang="pt-BR"/>
              <a:t>Gabriel Moreno – SIL</a:t>
            </a:r>
          </a:p>
          <a:p>
            <a:r>
              <a:rPr lang="pt-BR">
                <a:hlinkClick r:id="rId3"/>
              </a:rPr>
              <a:t>gabriel.moreno@lnls.br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160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9FD4C-B54B-423E-8842-E2D974E6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24" y="0"/>
            <a:ext cx="10973752" cy="966651"/>
          </a:xfrm>
        </p:spPr>
        <p:txBody>
          <a:bodyPr/>
          <a:lstStyle/>
          <a:p>
            <a:r>
              <a:rPr lang="pt-BR" dirty="0" err="1"/>
              <a:t>Example</a:t>
            </a:r>
            <a:r>
              <a:rPr lang="pt-BR" dirty="0"/>
              <a:t>: BW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/>
              <a:t>sample freq.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F3C1C1-95F2-46E6-9F2F-8B193B23856A}"/>
              </a:ext>
            </a:extLst>
          </p:cNvPr>
          <p:cNvSpPr txBox="1"/>
          <p:nvPr/>
        </p:nvSpPr>
        <p:spPr>
          <a:xfrm>
            <a:off x="2209519" y="996610"/>
            <a:ext cx="7772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Analysis</a:t>
            </a:r>
            <a:r>
              <a:rPr lang="pt-BR" dirty="0"/>
              <a:t> </a:t>
            </a:r>
            <a:r>
              <a:rPr lang="pt-BR" dirty="0" err="1"/>
              <a:t>made</a:t>
            </a:r>
            <a:r>
              <a:rPr lang="pt-BR" dirty="0"/>
              <a:t> in </a:t>
            </a:r>
            <a:r>
              <a:rPr lang="pt-BR" dirty="0" err="1"/>
              <a:t>preliminary</a:t>
            </a:r>
            <a:r>
              <a:rPr lang="pt-BR" dirty="0"/>
              <a:t> </a:t>
            </a:r>
            <a:r>
              <a:rPr lang="pt-BR" dirty="0" err="1"/>
              <a:t>phase</a:t>
            </a:r>
            <a:r>
              <a:rPr lang="pt-BR" dirty="0"/>
              <a:t>,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choose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err="1"/>
              <a:t>minimum</a:t>
            </a:r>
            <a:r>
              <a:rPr lang="pt-BR"/>
              <a:t> </a:t>
            </a:r>
            <a:r>
              <a:rPr lang="pt-BR" dirty="0" err="1"/>
              <a:t>suitable</a:t>
            </a:r>
            <a:r>
              <a:rPr lang="pt-BR" dirty="0"/>
              <a:t> BW</a:t>
            </a:r>
            <a:endParaRPr lang="pt-BR" baseline="300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2E3530E-EA73-494A-B19A-817F2A9F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43" y="2848857"/>
            <a:ext cx="3821090" cy="28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80BAAC3F-B025-4297-83C8-8B3AD8A8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70" y="2848857"/>
            <a:ext cx="3821090" cy="28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kstvak 2">
            <a:extLst>
              <a:ext uri="{FF2B5EF4-FFF2-40B4-BE49-F238E27FC236}">
                <a16:creationId xmlns:a16="http://schemas.microsoft.com/office/drawing/2014/main" id="{579A3B98-7AA2-455A-A88F-7A34E34A06FE}"/>
              </a:ext>
            </a:extLst>
          </p:cNvPr>
          <p:cNvSpPr txBox="1"/>
          <p:nvPr/>
        </p:nvSpPr>
        <p:spPr>
          <a:xfrm>
            <a:off x="5292027" y="2434544"/>
            <a:ext cx="150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BW = 200 Hz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C2172ED7-56F2-4D33-ADA2-31915BE0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" y="2831249"/>
            <a:ext cx="3868072" cy="289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kstvak 2">
            <a:extLst>
              <a:ext uri="{FF2B5EF4-FFF2-40B4-BE49-F238E27FC236}">
                <a16:creationId xmlns:a16="http://schemas.microsoft.com/office/drawing/2014/main" id="{BBF0D7B7-D1F5-49CB-88AF-66B55CB08DCC}"/>
              </a:ext>
            </a:extLst>
          </p:cNvPr>
          <p:cNvSpPr txBox="1"/>
          <p:nvPr/>
        </p:nvSpPr>
        <p:spPr>
          <a:xfrm>
            <a:off x="1265788" y="2442998"/>
            <a:ext cx="150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BW = 250 Hz</a:t>
            </a:r>
          </a:p>
        </p:txBody>
      </p:sp>
      <p:sp>
        <p:nvSpPr>
          <p:cNvPr id="23" name="Tekstvak 5">
            <a:extLst>
              <a:ext uri="{FF2B5EF4-FFF2-40B4-BE49-F238E27FC236}">
                <a16:creationId xmlns:a16="http://schemas.microsoft.com/office/drawing/2014/main" id="{C3559E10-5840-4E3A-BBFC-2660CD81C0D9}"/>
              </a:ext>
            </a:extLst>
          </p:cNvPr>
          <p:cNvSpPr txBox="1"/>
          <p:nvPr/>
        </p:nvSpPr>
        <p:spPr>
          <a:xfrm>
            <a:off x="9282505" y="2467920"/>
            <a:ext cx="150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BW = 150 Hz</a:t>
            </a:r>
          </a:p>
        </p:txBody>
      </p:sp>
    </p:spTree>
    <p:extLst>
      <p:ext uri="{BB962C8B-B14F-4D97-AF65-F5344CB8AC3E}">
        <p14:creationId xmlns:p14="http://schemas.microsoft.com/office/powerpoint/2010/main" val="301844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124" y="0"/>
            <a:ext cx="10973752" cy="957943"/>
          </a:xfrm>
        </p:spPr>
        <p:txBody>
          <a:bodyPr/>
          <a:lstStyle/>
          <a:p>
            <a:r>
              <a:rPr lang="pt-BR" err="1"/>
              <a:t>Closed</a:t>
            </a:r>
            <a:r>
              <a:rPr lang="pt-BR"/>
              <a:t> loop control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Motion control axes:</a:t>
            </a:r>
          </a:p>
          <a:p>
            <a:pPr marL="914044" lvl="1" indent="-457200">
              <a:buFont typeface="+mj-lt"/>
              <a:buAutoNum type="arabicPeriod"/>
            </a:pPr>
            <a:r>
              <a:rPr lang="en-US" dirty="0"/>
              <a:t>Goniometer (1 </a:t>
            </a:r>
            <a:r>
              <a:rPr lang="en-US" dirty="0" err="1"/>
              <a:t>DoF</a:t>
            </a:r>
            <a:r>
              <a:rPr lang="en-US" dirty="0"/>
              <a:t>)</a:t>
            </a:r>
          </a:p>
          <a:p>
            <a:pPr marL="914044" lvl="1" indent="-457200">
              <a:buFont typeface="+mj-lt"/>
              <a:buAutoNum type="arabicPeriod"/>
            </a:pPr>
            <a:r>
              <a:rPr lang="en-US" dirty="0"/>
              <a:t>Long Stroke (1 </a:t>
            </a:r>
            <a:r>
              <a:rPr lang="en-US" dirty="0" err="1"/>
              <a:t>DoF</a:t>
            </a:r>
            <a:r>
              <a:rPr lang="en-US" dirty="0"/>
              <a:t>)</a:t>
            </a:r>
          </a:p>
          <a:p>
            <a:pPr marL="914044" lvl="1" indent="-457200">
              <a:buFont typeface="+mj-lt"/>
              <a:buAutoNum type="arabicPeriod"/>
            </a:pPr>
            <a:r>
              <a:rPr lang="en-US" dirty="0"/>
              <a:t>Short Stroke (3 </a:t>
            </a:r>
            <a:r>
              <a:rPr lang="en-US" dirty="0" err="1"/>
              <a:t>DoF</a:t>
            </a:r>
            <a:r>
              <a:rPr lang="en-US" dirty="0"/>
              <a:t>)</a:t>
            </a:r>
          </a:p>
          <a:p>
            <a:pPr marL="914044" lvl="1" indent="-457200">
              <a:buFont typeface="+mj-lt"/>
              <a:buAutoNum type="arabicPeriod"/>
            </a:pPr>
            <a:endParaRPr lang="pt-BR" dirty="0"/>
          </a:p>
          <a:p>
            <a:pPr marL="914044" lvl="1" indent="-457200">
              <a:buFont typeface="+mj-lt"/>
              <a:buAutoNum type="arabicPeriod"/>
            </a:pPr>
            <a:endParaRPr lang="pt-BR" dirty="0"/>
          </a:p>
          <a:p>
            <a:pPr marL="456844" lvl="1" indent="0">
              <a:buNone/>
            </a:pPr>
            <a:r>
              <a:rPr lang="pt-BR" dirty="0" err="1"/>
              <a:t>All</a:t>
            </a:r>
            <a:r>
              <a:rPr lang="pt-BR" dirty="0"/>
              <a:t> </a:t>
            </a:r>
            <a:r>
              <a:rPr lang="pt-BR"/>
              <a:t>l</a:t>
            </a:r>
            <a:r>
              <a:rPr lang="en-US" dirty="0" err="1"/>
              <a:t>inear</a:t>
            </a:r>
            <a:r>
              <a:rPr lang="en-US" dirty="0"/>
              <a:t> drivers </a:t>
            </a:r>
            <a:r>
              <a:rPr lang="en-US"/>
              <a:t>for all</a:t>
            </a:r>
            <a:r>
              <a:rPr lang="en-US" dirty="0"/>
              <a:t> motors, controlled by the same ECU (same error spectra, same clock etc..)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26" y="1025064"/>
            <a:ext cx="4336868" cy="5782491"/>
          </a:xfrm>
        </p:spPr>
      </p:pic>
      <p:sp>
        <p:nvSpPr>
          <p:cNvPr id="6" name="Elipse 5"/>
          <p:cNvSpPr/>
          <p:nvPr/>
        </p:nvSpPr>
        <p:spPr>
          <a:xfrm>
            <a:off x="10297885" y="2995749"/>
            <a:ext cx="635726" cy="6357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1</a:t>
            </a:r>
          </a:p>
        </p:txBody>
      </p:sp>
      <p:sp>
        <p:nvSpPr>
          <p:cNvPr id="7" name="Elipse 6"/>
          <p:cNvSpPr/>
          <p:nvPr/>
        </p:nvSpPr>
        <p:spPr>
          <a:xfrm>
            <a:off x="7393577" y="4741817"/>
            <a:ext cx="635726" cy="6357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2</a:t>
            </a:r>
          </a:p>
        </p:txBody>
      </p:sp>
      <p:sp>
        <p:nvSpPr>
          <p:cNvPr id="8" name="Elipse 7"/>
          <p:cNvSpPr/>
          <p:nvPr/>
        </p:nvSpPr>
        <p:spPr>
          <a:xfrm>
            <a:off x="7280365" y="2886892"/>
            <a:ext cx="635726" cy="63572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4100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124" y="0"/>
            <a:ext cx="10973752" cy="957943"/>
          </a:xfrm>
        </p:spPr>
        <p:txBody>
          <a:bodyPr/>
          <a:lstStyle/>
          <a:p>
            <a:r>
              <a:rPr lang="pt-BR"/>
              <a:t>Short </a:t>
            </a:r>
            <a:r>
              <a:rPr lang="pt-BR" err="1"/>
              <a:t>Stroke</a:t>
            </a:r>
            <a:r>
              <a:rPr lang="pt-BR"/>
              <a:t> </a:t>
            </a:r>
            <a:r>
              <a:rPr lang="pt-BR" err="1"/>
              <a:t>closed</a:t>
            </a:r>
            <a:r>
              <a:rPr lang="pt-BR"/>
              <a:t> loop </a:t>
            </a:r>
            <a:r>
              <a:rPr lang="pt-BR" err="1"/>
              <a:t>control</a:t>
            </a:r>
            <a:endParaRPr lang="pt-BR"/>
          </a:p>
        </p:txBody>
      </p:sp>
      <p:grpSp>
        <p:nvGrpSpPr>
          <p:cNvPr id="41" name="Agrupar 40"/>
          <p:cNvGrpSpPr/>
          <p:nvPr/>
        </p:nvGrpSpPr>
        <p:grpSpPr>
          <a:xfrm>
            <a:off x="9791699" y="3724275"/>
            <a:ext cx="2219869" cy="2959455"/>
            <a:chOff x="6731726" y="958389"/>
            <a:chExt cx="4336868" cy="5782491"/>
          </a:xfrm>
        </p:grpSpPr>
        <p:pic>
          <p:nvPicPr>
            <p:cNvPr id="40" name="Espaço Reservado para Conteúdo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31726" y="958389"/>
              <a:ext cx="4336868" cy="5782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Agrupar 3"/>
            <p:cNvGrpSpPr/>
            <p:nvPr/>
          </p:nvGrpSpPr>
          <p:grpSpPr>
            <a:xfrm>
              <a:off x="7280365" y="2886892"/>
              <a:ext cx="3653246" cy="2490651"/>
              <a:chOff x="7280365" y="2886892"/>
              <a:chExt cx="3653246" cy="2490651"/>
            </a:xfrm>
          </p:grpSpPr>
          <p:sp>
            <p:nvSpPr>
              <p:cNvPr id="6" name="Elipse 5"/>
              <p:cNvSpPr/>
              <p:nvPr/>
            </p:nvSpPr>
            <p:spPr>
              <a:xfrm>
                <a:off x="10297885" y="2995749"/>
                <a:ext cx="635726" cy="635726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/>
                  <a:t>1</a:t>
                </a:r>
              </a:p>
            </p:txBody>
          </p:sp>
          <p:sp>
            <p:nvSpPr>
              <p:cNvPr id="7" name="Elipse 6"/>
              <p:cNvSpPr/>
              <p:nvPr/>
            </p:nvSpPr>
            <p:spPr>
              <a:xfrm>
                <a:off x="7393577" y="4741817"/>
                <a:ext cx="635726" cy="635726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/>
                  <a:t>2</a:t>
                </a:r>
              </a:p>
            </p:txBody>
          </p:sp>
          <p:sp>
            <p:nvSpPr>
              <p:cNvPr id="8" name="Elipse 7"/>
              <p:cNvSpPr/>
              <p:nvPr/>
            </p:nvSpPr>
            <p:spPr>
              <a:xfrm>
                <a:off x="7280365" y="2886892"/>
                <a:ext cx="635726" cy="635726"/>
              </a:xfrm>
              <a:prstGeom prst="ellipse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/>
                  <a:t>3</a:t>
                </a:r>
              </a:p>
            </p:txBody>
          </p:sp>
        </p:grpSp>
      </p:grpSp>
      <p:pic>
        <p:nvPicPr>
          <p:cNvPr id="22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6" y="2612537"/>
            <a:ext cx="9461846" cy="3529888"/>
          </a:xfrm>
          <a:prstGeom prst="rect">
            <a:avLst/>
          </a:prstGeom>
        </p:spPr>
      </p:pic>
      <p:pic>
        <p:nvPicPr>
          <p:cNvPr id="25" name="Picture 2" descr="http://www.akribis-sys.com/Upload/20140213/2014021303322343_thum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7" b="15839"/>
          <a:stretch/>
        </p:blipFill>
        <p:spPr bwMode="auto">
          <a:xfrm>
            <a:off x="5907589" y="4007427"/>
            <a:ext cx="1027089" cy="69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560" y="3807988"/>
            <a:ext cx="1078170" cy="1011451"/>
          </a:xfrm>
          <a:prstGeom prst="rect">
            <a:avLst/>
          </a:prstGeom>
        </p:spPr>
      </p:pic>
      <p:pic>
        <p:nvPicPr>
          <p:cNvPr id="39" name="Picture 6" descr="https://www.speedgoat.com/Portals/0/adam/ImageSlider/FHGrDezWgkOH0xR5bEHdOg/Image/performance_default-1.jpg?maxwidth=1400&amp;maxheight=990&amp;quality=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54" y="4074996"/>
            <a:ext cx="942993" cy="62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uk.mathworks.com/content/mathworks/uk/en/company/newsletters/articles/the-mathworks-logo-is-an-eigenfunction-of-the-wave-equation/_jcr_content/mainParsys/image_2.img.gif/1469941373397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55" y="4624455"/>
            <a:ext cx="659833" cy="57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www.smaract.com/wp-content/uploads/2017/01/SAM_6334_we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111" y="4528140"/>
            <a:ext cx="2154419" cy="96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12253" r="9975" b="18442"/>
          <a:stretch/>
        </p:blipFill>
        <p:spPr bwMode="auto">
          <a:xfrm>
            <a:off x="4770007" y="3350267"/>
            <a:ext cx="1310448" cy="95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17219" r="12398" b="21044"/>
          <a:stretch/>
        </p:blipFill>
        <p:spPr bwMode="auto">
          <a:xfrm>
            <a:off x="4770007" y="4220794"/>
            <a:ext cx="1258467" cy="84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5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124" y="0"/>
            <a:ext cx="10973752" cy="957943"/>
          </a:xfrm>
        </p:spPr>
        <p:txBody>
          <a:bodyPr/>
          <a:lstStyle/>
          <a:p>
            <a:r>
              <a:rPr lang="pt-BR"/>
              <a:t>Short </a:t>
            </a:r>
            <a:r>
              <a:rPr lang="pt-BR" err="1"/>
              <a:t>Stroke</a:t>
            </a:r>
            <a:r>
              <a:rPr lang="pt-BR"/>
              <a:t> </a:t>
            </a:r>
            <a:r>
              <a:rPr lang="pt-BR" err="1"/>
              <a:t>disturbances</a:t>
            </a:r>
            <a:endParaRPr lang="pt-BR"/>
          </a:p>
        </p:txBody>
      </p:sp>
      <p:grpSp>
        <p:nvGrpSpPr>
          <p:cNvPr id="41" name="Agrupar 40"/>
          <p:cNvGrpSpPr/>
          <p:nvPr/>
        </p:nvGrpSpPr>
        <p:grpSpPr>
          <a:xfrm>
            <a:off x="9791699" y="3724275"/>
            <a:ext cx="2219869" cy="2959455"/>
            <a:chOff x="6731726" y="958389"/>
            <a:chExt cx="4336868" cy="5782491"/>
          </a:xfrm>
        </p:grpSpPr>
        <p:pic>
          <p:nvPicPr>
            <p:cNvPr id="40" name="Espaço Reservado para Conteúdo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31726" y="958389"/>
              <a:ext cx="4336868" cy="5782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Agrupar 3"/>
            <p:cNvGrpSpPr/>
            <p:nvPr/>
          </p:nvGrpSpPr>
          <p:grpSpPr>
            <a:xfrm>
              <a:off x="7280365" y="2886892"/>
              <a:ext cx="3653246" cy="2490651"/>
              <a:chOff x="7280365" y="2886892"/>
              <a:chExt cx="3653246" cy="2490651"/>
            </a:xfrm>
          </p:grpSpPr>
          <p:sp>
            <p:nvSpPr>
              <p:cNvPr id="6" name="Elipse 5"/>
              <p:cNvSpPr/>
              <p:nvPr/>
            </p:nvSpPr>
            <p:spPr>
              <a:xfrm>
                <a:off x="10297885" y="2995749"/>
                <a:ext cx="635726" cy="635726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/>
                  <a:t>1</a:t>
                </a:r>
              </a:p>
            </p:txBody>
          </p:sp>
          <p:sp>
            <p:nvSpPr>
              <p:cNvPr id="7" name="Elipse 6"/>
              <p:cNvSpPr/>
              <p:nvPr/>
            </p:nvSpPr>
            <p:spPr>
              <a:xfrm>
                <a:off x="7393577" y="4741817"/>
                <a:ext cx="635726" cy="635726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/>
                  <a:t>2</a:t>
                </a:r>
              </a:p>
            </p:txBody>
          </p:sp>
          <p:sp>
            <p:nvSpPr>
              <p:cNvPr id="8" name="Elipse 7"/>
              <p:cNvSpPr/>
              <p:nvPr/>
            </p:nvSpPr>
            <p:spPr>
              <a:xfrm>
                <a:off x="7280365" y="2886892"/>
                <a:ext cx="635726" cy="635726"/>
              </a:xfrm>
              <a:prstGeom prst="ellipse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/>
                  <a:t>3</a:t>
                </a:r>
              </a:p>
            </p:txBody>
          </p:sp>
        </p:grpSp>
      </p:grpSp>
      <p:pic>
        <p:nvPicPr>
          <p:cNvPr id="22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6" y="2612537"/>
            <a:ext cx="9461846" cy="352988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355" y="1203400"/>
            <a:ext cx="2133213" cy="1156179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56" y="1236569"/>
            <a:ext cx="1443499" cy="108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241" y="1032693"/>
            <a:ext cx="2995710" cy="1529472"/>
          </a:xfrm>
          <a:prstGeom prst="rect">
            <a:avLst/>
          </a:prstGeom>
        </p:spPr>
      </p:pic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30" y="5526204"/>
            <a:ext cx="2776514" cy="95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6" y="1873489"/>
            <a:ext cx="1745110" cy="130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Espaço Reservado para Conteúdo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547" y="1810926"/>
            <a:ext cx="1753371" cy="1285005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699" y="2498682"/>
            <a:ext cx="993649" cy="79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59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124" y="0"/>
            <a:ext cx="10973752" cy="957943"/>
          </a:xfrm>
        </p:spPr>
        <p:txBody>
          <a:bodyPr/>
          <a:lstStyle/>
          <a:p>
            <a:r>
              <a:rPr lang="en-US"/>
              <a:t>Partial Results: In-Position Stability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146649" y="5806598"/>
            <a:ext cx="209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[Kristiansen,2015]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42" y="1561069"/>
            <a:ext cx="5676900" cy="19335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42" y="3679071"/>
            <a:ext cx="5695950" cy="1943100"/>
          </a:xfrm>
          <a:prstGeom prst="rect">
            <a:avLst/>
          </a:prstGeom>
        </p:spPr>
      </p:pic>
      <p:sp>
        <p:nvSpPr>
          <p:cNvPr id="6" name="Chave Direita 5"/>
          <p:cNvSpPr/>
          <p:nvPr/>
        </p:nvSpPr>
        <p:spPr>
          <a:xfrm>
            <a:off x="6098875" y="1414732"/>
            <a:ext cx="646982" cy="47919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/>
          <p:cNvSpPr/>
          <p:nvPr/>
        </p:nvSpPr>
        <p:spPr>
          <a:xfrm>
            <a:off x="6946781" y="3487702"/>
            <a:ext cx="756608" cy="6460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8003888" y="3395220"/>
            <a:ext cx="3689921" cy="83099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HD-DCM Partial Results</a:t>
            </a:r>
          </a:p>
          <a:p>
            <a:pPr algn="ctr"/>
            <a:r>
              <a:rPr lang="en-US" sz="2400"/>
              <a:t>Relative pitch: </a:t>
            </a:r>
            <a:r>
              <a:rPr lang="en-US" sz="2400" b="1"/>
              <a:t>9.2 </a:t>
            </a:r>
            <a:r>
              <a:rPr lang="en-US" sz="2400" b="1" err="1"/>
              <a:t>nrad</a:t>
            </a:r>
            <a:r>
              <a:rPr lang="en-US" sz="2400" b="1"/>
              <a:t> RMS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7602982" y="4354870"/>
            <a:ext cx="4491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/>
              <a:t>* Note: This performance is also valid for step-by-step scans, provided that the settling time is allowed.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894C01-E83E-4D23-87BE-500B8ACA7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795" y="957943"/>
            <a:ext cx="3434106" cy="24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740" y="1126467"/>
            <a:ext cx="9354690" cy="50790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124" y="0"/>
            <a:ext cx="10973752" cy="957943"/>
          </a:xfrm>
        </p:spPr>
        <p:txBody>
          <a:bodyPr/>
          <a:lstStyle/>
          <a:p>
            <a:r>
              <a:rPr lang="en-US"/>
              <a:t>Partial Results: Flyscan w/ Stepper</a:t>
            </a:r>
          </a:p>
        </p:txBody>
      </p:sp>
      <p:pic>
        <p:nvPicPr>
          <p:cNvPr id="10" name="Espaço Reservado para Conteúdo 5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6649" y="1126467"/>
            <a:ext cx="2324744" cy="150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0" y="6027003"/>
            <a:ext cx="3835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HD-DCM Partial Results:</a:t>
            </a:r>
          </a:p>
          <a:p>
            <a:r>
              <a:rPr lang="en-US" sz="2400"/>
              <a:t>Relative pitch: &lt; 60 </a:t>
            </a:r>
            <a:r>
              <a:rPr lang="en-US" sz="2400" err="1"/>
              <a:t>nrad</a:t>
            </a:r>
            <a:r>
              <a:rPr lang="en-US" sz="2400"/>
              <a:t> RMS</a:t>
            </a:r>
          </a:p>
        </p:txBody>
      </p:sp>
    </p:spTree>
    <p:extLst>
      <p:ext uri="{BB962C8B-B14F-4D97-AF65-F5344CB8AC3E}">
        <p14:creationId xmlns:p14="http://schemas.microsoft.com/office/powerpoint/2010/main" val="1529378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124" y="0"/>
            <a:ext cx="10973752" cy="957943"/>
          </a:xfrm>
        </p:spPr>
        <p:txBody>
          <a:bodyPr/>
          <a:lstStyle/>
          <a:p>
            <a:r>
              <a:rPr lang="en-US"/>
              <a:t>Partial Results: Flyscan w/ Servo</a:t>
            </a:r>
          </a:p>
        </p:txBody>
      </p:sp>
      <p:pic>
        <p:nvPicPr>
          <p:cNvPr id="9" name="Espaço Reservado para Conteúdo 5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6649" y="1126467"/>
            <a:ext cx="2324744" cy="150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040" y="1126467"/>
            <a:ext cx="9297682" cy="504486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0" y="6027003"/>
            <a:ext cx="3835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HD-DCM Partial Results:</a:t>
            </a:r>
          </a:p>
          <a:p>
            <a:r>
              <a:rPr lang="en-US" sz="2400"/>
              <a:t>Relative pitch: &lt; 25 </a:t>
            </a:r>
            <a:r>
              <a:rPr lang="en-US" sz="2400" err="1"/>
              <a:t>nrad</a:t>
            </a:r>
            <a:r>
              <a:rPr lang="en-US" sz="2400"/>
              <a:t> RMS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EEFC0C-D332-460D-A7BA-F0F6A6B6286C}"/>
              </a:ext>
            </a:extLst>
          </p:cNvPr>
          <p:cNvSpPr txBox="1"/>
          <p:nvPr/>
        </p:nvSpPr>
        <p:spPr>
          <a:xfrm>
            <a:off x="4683937" y="6027003"/>
            <a:ext cx="711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Problems: Servo UHV suppliers (</a:t>
            </a:r>
            <a:r>
              <a:rPr lang="en-US" sz="2400" dirty="0" err="1"/>
              <a:t>Faulhaber</a:t>
            </a:r>
            <a:r>
              <a:rPr lang="en-US" sz="2400" dirty="0"/>
              <a:t>, </a:t>
            </a:r>
            <a:r>
              <a:rPr lang="en-US" sz="2400" dirty="0" err="1"/>
              <a:t>Wittenstein</a:t>
            </a:r>
            <a:r>
              <a:rPr lang="en-US" sz="2400" dirty="0"/>
              <a:t>)</a:t>
            </a:r>
          </a:p>
          <a:p>
            <a:r>
              <a:rPr lang="en-US" sz="2400" dirty="0"/>
              <a:t>Power dissipation.</a:t>
            </a:r>
          </a:p>
        </p:txBody>
      </p:sp>
    </p:spTree>
    <p:extLst>
      <p:ext uri="{BB962C8B-B14F-4D97-AF65-F5344CB8AC3E}">
        <p14:creationId xmlns:p14="http://schemas.microsoft.com/office/powerpoint/2010/main" val="3338840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9649E-AD8D-44A9-B9E7-E31493E58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24" y="0"/>
            <a:ext cx="10973752" cy="957943"/>
          </a:xfrm>
        </p:spPr>
        <p:txBody>
          <a:bodyPr/>
          <a:lstStyle/>
          <a:p>
            <a:r>
              <a:rPr lang="pt-BR" dirty="0" err="1"/>
              <a:t>See</a:t>
            </a:r>
            <a:r>
              <a:rPr lang="pt-BR" dirty="0"/>
              <a:t> </a:t>
            </a:r>
            <a:r>
              <a:rPr lang="pt-BR" dirty="0" err="1"/>
              <a:t>our</a:t>
            </a:r>
            <a:r>
              <a:rPr lang="pt-BR" dirty="0"/>
              <a:t> </a:t>
            </a:r>
            <a:r>
              <a:rPr lang="pt-BR" dirty="0" err="1"/>
              <a:t>work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ICALEPCS!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24265D7-A5F9-40B5-81CD-D24484672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52" t="626" r="12767" b="858"/>
          <a:stretch/>
        </p:blipFill>
        <p:spPr>
          <a:xfrm rot="5400000">
            <a:off x="308463" y="2862334"/>
            <a:ext cx="3481322" cy="258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A427AC8-1EDC-4EA0-A0C2-2F528DCC9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14" t="481" r="29786" b="811"/>
          <a:stretch/>
        </p:blipFill>
        <p:spPr>
          <a:xfrm>
            <a:off x="4669461" y="2413294"/>
            <a:ext cx="2602052" cy="348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FA5FF87-5BFF-442B-9F7F-D873AA3FD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3" b="712"/>
          <a:stretch/>
        </p:blipFill>
        <p:spPr>
          <a:xfrm>
            <a:off x="8601867" y="2413294"/>
            <a:ext cx="2611698" cy="348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30A5A4D-A3FB-47CA-8768-3FE730C7050D}"/>
              </a:ext>
            </a:extLst>
          </p:cNvPr>
          <p:cNvSpPr txBox="1"/>
          <p:nvPr/>
        </p:nvSpPr>
        <p:spPr>
          <a:xfrm>
            <a:off x="577394" y="1298242"/>
            <a:ext cx="2911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TUSH203 </a:t>
            </a:r>
          </a:p>
          <a:p>
            <a:pPr algn="ctr"/>
            <a:r>
              <a:rPr lang="pt-BR" dirty="0"/>
              <a:t>Speakers’ corner</a:t>
            </a:r>
            <a:br>
              <a:rPr lang="pt-BR" dirty="0"/>
            </a:br>
            <a:r>
              <a:rPr lang="pt-BR" dirty="0" err="1"/>
              <a:t>Tuesday</a:t>
            </a:r>
            <a:r>
              <a:rPr lang="pt-BR" dirty="0"/>
              <a:t> – 18:15 </a:t>
            </a:r>
            <a:r>
              <a:rPr lang="pt-BR" dirty="0" err="1"/>
              <a:t>to</a:t>
            </a:r>
            <a:r>
              <a:rPr lang="pt-BR" dirty="0"/>
              <a:t> 18:45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0AAAEA0-388B-4621-931F-0C4944426B34}"/>
              </a:ext>
            </a:extLst>
          </p:cNvPr>
          <p:cNvSpPr txBox="1"/>
          <p:nvPr/>
        </p:nvSpPr>
        <p:spPr>
          <a:xfrm>
            <a:off x="4519999" y="1298243"/>
            <a:ext cx="2900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THPHA214 </a:t>
            </a:r>
          </a:p>
          <a:p>
            <a:pPr algn="ctr"/>
            <a:r>
              <a:rPr lang="pt-BR" dirty="0" err="1"/>
              <a:t>Poster</a:t>
            </a:r>
            <a:r>
              <a:rPr lang="pt-BR" dirty="0"/>
              <a:t> </a:t>
            </a:r>
            <a:r>
              <a:rPr lang="pt-BR" dirty="0" err="1"/>
              <a:t>Session</a:t>
            </a:r>
            <a:br>
              <a:rPr lang="pt-BR" dirty="0"/>
            </a:br>
            <a:r>
              <a:rPr lang="pt-BR" dirty="0" err="1"/>
              <a:t>Thursday</a:t>
            </a:r>
            <a:r>
              <a:rPr lang="pt-BR" dirty="0"/>
              <a:t> 16:45 </a:t>
            </a:r>
            <a:r>
              <a:rPr lang="pt-BR" dirty="0" err="1"/>
              <a:t>to</a:t>
            </a:r>
            <a:r>
              <a:rPr lang="pt-BR" dirty="0"/>
              <a:t> 18:20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D2E8E57-5599-4882-BD14-489AD9E655CF}"/>
              </a:ext>
            </a:extLst>
          </p:cNvPr>
          <p:cNvSpPr txBox="1"/>
          <p:nvPr/>
        </p:nvSpPr>
        <p:spPr>
          <a:xfrm>
            <a:off x="8451849" y="1298242"/>
            <a:ext cx="2911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THPHA215</a:t>
            </a:r>
          </a:p>
          <a:p>
            <a:pPr algn="ctr"/>
            <a:r>
              <a:rPr lang="pt-BR" dirty="0" err="1"/>
              <a:t>Poster</a:t>
            </a:r>
            <a:r>
              <a:rPr lang="pt-BR" dirty="0"/>
              <a:t> </a:t>
            </a:r>
            <a:r>
              <a:rPr lang="pt-BR" dirty="0" err="1"/>
              <a:t>Session</a:t>
            </a:r>
            <a:br>
              <a:rPr lang="pt-BR" dirty="0"/>
            </a:br>
            <a:r>
              <a:rPr lang="pt-BR" dirty="0" err="1"/>
              <a:t>Thursday</a:t>
            </a:r>
            <a:r>
              <a:rPr lang="pt-BR" dirty="0"/>
              <a:t> 16:45 </a:t>
            </a:r>
            <a:r>
              <a:rPr lang="pt-BR" dirty="0" err="1"/>
              <a:t>to</a:t>
            </a:r>
            <a:r>
              <a:rPr lang="pt-BR" dirty="0"/>
              <a:t> 18:20</a:t>
            </a:r>
          </a:p>
        </p:txBody>
      </p:sp>
      <p:sp>
        <p:nvSpPr>
          <p:cNvPr id="12" name="CaixaDeTexto 8">
            <a:extLst>
              <a:ext uri="{FF2B5EF4-FFF2-40B4-BE49-F238E27FC236}">
                <a16:creationId xmlns:a16="http://schemas.microsoft.com/office/drawing/2014/main" id="{0918BA33-97CE-46EA-BD13-2DF3DE26A225}"/>
              </a:ext>
            </a:extLst>
          </p:cNvPr>
          <p:cNvSpPr txBox="1"/>
          <p:nvPr/>
        </p:nvSpPr>
        <p:spPr>
          <a:xfrm>
            <a:off x="8232554" y="5994003"/>
            <a:ext cx="335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Beamlines Control Platform</a:t>
            </a:r>
          </a:p>
        </p:txBody>
      </p:sp>
      <p:sp>
        <p:nvSpPr>
          <p:cNvPr id="13" name="CaixaDeTexto 8">
            <a:extLst>
              <a:ext uri="{FF2B5EF4-FFF2-40B4-BE49-F238E27FC236}">
                <a16:creationId xmlns:a16="http://schemas.microsoft.com/office/drawing/2014/main" id="{ED508080-97BF-421A-8484-51DDD87BE7E0}"/>
              </a:ext>
            </a:extLst>
          </p:cNvPr>
          <p:cNvSpPr txBox="1"/>
          <p:nvPr/>
        </p:nvSpPr>
        <p:spPr>
          <a:xfrm>
            <a:off x="4519999" y="5994003"/>
            <a:ext cx="2900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Rapid</a:t>
            </a:r>
            <a:r>
              <a:rPr lang="pt-BR" dirty="0"/>
              <a:t> Control </a:t>
            </a:r>
            <a:r>
              <a:rPr lang="pt-BR" dirty="0" err="1"/>
              <a:t>Prototyping</a:t>
            </a:r>
            <a:endParaRPr lang="pt-BR" dirty="0"/>
          </a:p>
        </p:txBody>
      </p:sp>
      <p:sp>
        <p:nvSpPr>
          <p:cNvPr id="14" name="CaixaDeTexto 8">
            <a:extLst>
              <a:ext uri="{FF2B5EF4-FFF2-40B4-BE49-F238E27FC236}">
                <a16:creationId xmlns:a16="http://schemas.microsoft.com/office/drawing/2014/main" id="{ED55BAB5-94CF-4591-8760-D5AB843787BF}"/>
              </a:ext>
            </a:extLst>
          </p:cNvPr>
          <p:cNvSpPr txBox="1"/>
          <p:nvPr/>
        </p:nvSpPr>
        <p:spPr>
          <a:xfrm>
            <a:off x="757504" y="5994003"/>
            <a:ext cx="2581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System </a:t>
            </a:r>
            <a:r>
              <a:rPr lang="pt-BR" dirty="0" err="1"/>
              <a:t>Identification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8348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49D6B99-9E2B-42FE-96D6-84B64716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17D32A5-05D1-451F-8B34-D510200D4022}"/>
              </a:ext>
            </a:extLst>
          </p:cNvPr>
          <p:cNvSpPr txBox="1"/>
          <p:nvPr/>
        </p:nvSpPr>
        <p:spPr>
          <a:xfrm>
            <a:off x="7515497" y="949234"/>
            <a:ext cx="4459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</a:t>
            </a:r>
            <a:r>
              <a:rPr lang="pt-BR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7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you</a:t>
            </a:r>
            <a:r>
              <a:rPr lang="pt-BR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6D833B-834C-406B-B236-B4F6F1A9D7D3}"/>
              </a:ext>
            </a:extLst>
          </p:cNvPr>
          <p:cNvSpPr txBox="1"/>
          <p:nvPr/>
        </p:nvSpPr>
        <p:spPr>
          <a:xfrm>
            <a:off x="3135087" y="5707665"/>
            <a:ext cx="2303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23.08.2017</a:t>
            </a:r>
          </a:p>
        </p:txBody>
      </p:sp>
    </p:spTree>
    <p:extLst>
      <p:ext uri="{BB962C8B-B14F-4D97-AF65-F5344CB8AC3E}">
        <p14:creationId xmlns:p14="http://schemas.microsoft.com/office/powerpoint/2010/main" val="228937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791851" y="1130060"/>
            <a:ext cx="11132729" cy="5465838"/>
          </a:xfrm>
        </p:spPr>
        <p:txBody>
          <a:bodyPr/>
          <a:lstStyle/>
          <a:p>
            <a:r>
              <a:rPr lang="en-US" dirty="0"/>
              <a:t>High-Dynamic DCM concept</a:t>
            </a:r>
          </a:p>
          <a:p>
            <a:r>
              <a:rPr lang="en-US" dirty="0"/>
              <a:t>Predictive modelling</a:t>
            </a:r>
          </a:p>
          <a:p>
            <a:r>
              <a:rPr lang="en-US" dirty="0"/>
              <a:t>Error budget</a:t>
            </a:r>
          </a:p>
          <a:p>
            <a:r>
              <a:rPr lang="pt-BR" dirty="0"/>
              <a:t>S</a:t>
            </a:r>
            <a:r>
              <a:rPr lang="en-US" dirty="0" err="1"/>
              <a:t>ystem</a:t>
            </a:r>
            <a:r>
              <a:rPr lang="en-US" dirty="0"/>
              <a:t> characterization</a:t>
            </a:r>
          </a:p>
          <a:p>
            <a:r>
              <a:rPr lang="en-US" dirty="0"/>
              <a:t>Partial results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7516" y="56246"/>
            <a:ext cx="6296968" cy="848256"/>
          </a:xfrm>
        </p:spPr>
        <p:txBody>
          <a:bodyPr/>
          <a:lstStyle/>
          <a:p>
            <a:r>
              <a:rPr lang="en-US" sz="3957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4493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26" y="3850598"/>
            <a:ext cx="3275189" cy="2962606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7516" y="56246"/>
            <a:ext cx="6296968" cy="848256"/>
          </a:xfrm>
        </p:spPr>
        <p:txBody>
          <a:bodyPr/>
          <a:lstStyle/>
          <a:p>
            <a:r>
              <a:rPr lang="en-US" sz="3957"/>
              <a:t>Motivation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67706" y="1229996"/>
            <a:ext cx="7705669" cy="561156"/>
          </a:xfrm>
        </p:spPr>
        <p:txBody>
          <a:bodyPr/>
          <a:lstStyle/>
          <a:p>
            <a:pPr marL="0" indent="0">
              <a:buNone/>
            </a:pPr>
            <a:r>
              <a:rPr lang="en-US" sz="2698"/>
              <a:t>DCM performances for the next generation machines</a:t>
            </a:r>
          </a:p>
        </p:txBody>
      </p:sp>
      <p:pic>
        <p:nvPicPr>
          <p:cNvPr id="14338" name="Picture 2" descr="Resultado de imagem para alert sig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79" y="1025136"/>
            <a:ext cx="844673" cy="83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6352907" y="5221124"/>
            <a:ext cx="830641" cy="8398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19"/>
              <a:t>10%</a:t>
            </a:r>
          </a:p>
          <a:p>
            <a:pPr algn="ctr"/>
            <a:r>
              <a:rPr lang="en-US" sz="1619"/>
              <a:t>source</a:t>
            </a:r>
          </a:p>
          <a:p>
            <a:pPr algn="ctr"/>
            <a:r>
              <a:rPr lang="en-US" sz="1619"/>
              <a:t>size</a:t>
            </a:r>
          </a:p>
        </p:txBody>
      </p:sp>
      <p:pic>
        <p:nvPicPr>
          <p:cNvPr id="27" name="Imagem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22" y="1915142"/>
            <a:ext cx="5897959" cy="1651429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>
            <a:off x="6516977" y="4896439"/>
            <a:ext cx="502502" cy="324684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/>
          <p:cNvGrpSpPr/>
          <p:nvPr/>
        </p:nvGrpSpPr>
        <p:grpSpPr>
          <a:xfrm>
            <a:off x="1795526" y="3895394"/>
            <a:ext cx="4450415" cy="2807544"/>
            <a:chOff x="301681" y="4331822"/>
            <a:chExt cx="4949026" cy="3122093"/>
          </a:xfrm>
        </p:grpSpPr>
        <p:grpSp>
          <p:nvGrpSpPr>
            <p:cNvPr id="8" name="Agrupar 7"/>
            <p:cNvGrpSpPr/>
            <p:nvPr/>
          </p:nvGrpSpPr>
          <p:grpSpPr>
            <a:xfrm>
              <a:off x="301681" y="4331822"/>
              <a:ext cx="4949026" cy="3122093"/>
              <a:chOff x="301681" y="4331822"/>
              <a:chExt cx="4949026" cy="3122093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071" y="4331822"/>
                <a:ext cx="4941636" cy="3122093"/>
              </a:xfrm>
              <a:prstGeom prst="rect">
                <a:avLst/>
              </a:prstGeom>
            </p:spPr>
          </p:pic>
          <p:sp>
            <p:nvSpPr>
              <p:cNvPr id="13" name="Retângulo 12"/>
              <p:cNvSpPr/>
              <p:nvPr/>
            </p:nvSpPr>
            <p:spPr>
              <a:xfrm>
                <a:off x="301681" y="4331822"/>
                <a:ext cx="898787" cy="471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2158" b="1"/>
                  <a:t>Sirius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tângulo 14"/>
                <p:cNvSpPr/>
                <p:nvPr/>
              </p:nvSpPr>
              <p:spPr>
                <a:xfrm>
                  <a:off x="1807476" y="4738940"/>
                  <a:ext cx="1352208" cy="3797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19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19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pt-BR" sz="1619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pt-BR" sz="1619" b="1" i="1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pt-BR" sz="1619" b="1" i="1">
                            <a:latin typeface="Cambria Math" panose="02040503050406030204" pitchFamily="18" charset="0"/>
                          </a:rPr>
                          <m:t>𝟑𝟎</m:t>
                        </m:r>
                        <m:r>
                          <a:rPr lang="pt-BR" sz="1619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19" b="1" i="1"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pt-BR" sz="1619" b="1"/>
                </a:p>
              </p:txBody>
            </p:sp>
          </mc:Choice>
          <mc:Fallback xmlns="">
            <p:sp>
              <p:nvSpPr>
                <p:cNvPr id="15" name="Retângulo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7476" y="4738940"/>
                  <a:ext cx="1352208" cy="3797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Conector de Seta Reta 9"/>
            <p:cNvCxnSpPr/>
            <p:nvPr/>
          </p:nvCxnSpPr>
          <p:spPr>
            <a:xfrm flipH="1">
              <a:off x="1582738" y="5181600"/>
              <a:ext cx="536348" cy="7112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23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7516" y="56246"/>
            <a:ext cx="6296968" cy="848256"/>
          </a:xfrm>
        </p:spPr>
        <p:txBody>
          <a:bodyPr/>
          <a:lstStyle/>
          <a:p>
            <a:r>
              <a:rPr lang="en-US" sz="3957"/>
              <a:t>Specifications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698133"/>
              </p:ext>
            </p:extLst>
          </p:nvPr>
        </p:nvGraphicFramePr>
        <p:xfrm>
          <a:off x="617029" y="1346378"/>
          <a:ext cx="5621270" cy="50520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43353">
                  <a:extLst>
                    <a:ext uri="{9D8B030D-6E8A-4147-A177-3AD203B41FA5}">
                      <a16:colId xmlns:a16="http://schemas.microsoft.com/office/drawing/2014/main" val="1240018035"/>
                    </a:ext>
                  </a:extLst>
                </a:gridCol>
                <a:gridCol w="3577917">
                  <a:extLst>
                    <a:ext uri="{9D8B030D-6E8A-4147-A177-3AD203B41FA5}">
                      <a16:colId xmlns:a16="http://schemas.microsoft.com/office/drawing/2014/main" val="1516018832"/>
                    </a:ext>
                  </a:extLst>
                </a:gridCol>
              </a:tblGrid>
              <a:tr h="27409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>
                          <a:effectLst/>
                        </a:rPr>
                        <a:t>Parameter</a:t>
                      </a:r>
                      <a:endParaRPr lang="pt-BR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>
                          <a:effectLst/>
                        </a:rPr>
                        <a:t>Description</a:t>
                      </a:r>
                      <a:endParaRPr lang="pt-BR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35565"/>
                  </a:ext>
                </a:extLst>
              </a:tr>
              <a:tr h="27409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Type: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Vertical DCM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2108693956"/>
                  </a:ext>
                </a:extLst>
              </a:tr>
              <a:tr h="27409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Beam offset: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18 mm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2580509895"/>
                  </a:ext>
                </a:extLst>
              </a:tr>
              <a:tr h="27409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Angular range: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3 to 60°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3787894557"/>
                  </a:ext>
                </a:extLst>
              </a:tr>
              <a:tr h="27409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Angular resolution: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0.2 </a:t>
                      </a:r>
                      <a:r>
                        <a:rPr lang="en-GB" sz="1800" kern="800" err="1">
                          <a:effectLst/>
                        </a:rPr>
                        <a:t>μrad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1516041614"/>
                  </a:ext>
                </a:extLst>
              </a:tr>
              <a:tr h="57102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Pitch/roll stability: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in-position: </a:t>
                      </a:r>
                      <a:r>
                        <a:rPr lang="en-GB" sz="1800" b="1" kern="800">
                          <a:effectLst/>
                        </a:rPr>
                        <a:t>&lt;</a:t>
                      </a:r>
                      <a:r>
                        <a:rPr lang="en-GB" sz="1800" kern="800">
                          <a:effectLst/>
                        </a:rPr>
                        <a:t> </a:t>
                      </a:r>
                      <a:r>
                        <a:rPr lang="en-GB" sz="1800" b="1" kern="800">
                          <a:effectLst/>
                        </a:rPr>
                        <a:t>10 </a:t>
                      </a:r>
                      <a:r>
                        <a:rPr lang="en-GB" sz="1800" b="1" kern="800" err="1">
                          <a:effectLst/>
                        </a:rPr>
                        <a:t>nrad</a:t>
                      </a:r>
                      <a:r>
                        <a:rPr lang="en-GB" sz="1800" b="1" kern="800">
                          <a:effectLst/>
                        </a:rPr>
                        <a:t> </a:t>
                      </a:r>
                      <a:r>
                        <a:rPr lang="en-GB" sz="1800" kern="800">
                          <a:effectLst/>
                        </a:rPr>
                        <a:t>(</a:t>
                      </a:r>
                      <a:r>
                        <a:rPr lang="en-GB" sz="1800" u="sng" kern="800">
                          <a:effectLst/>
                        </a:rPr>
                        <a:t>+</a:t>
                      </a:r>
                      <a:r>
                        <a:rPr lang="en-GB" sz="1800" kern="800">
                          <a:effectLst/>
                        </a:rPr>
                        <a:t>3σ)</a:t>
                      </a:r>
                      <a:endParaRPr lang="pt-BR" sz="1800">
                        <a:effectLst/>
                      </a:endParaRPr>
                    </a:p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effectLst/>
                        </a:rPr>
                        <a:t>flyscan: 200 </a:t>
                      </a:r>
                      <a:r>
                        <a:rPr lang="en-GB" sz="1800" err="1">
                          <a:effectLst/>
                        </a:rPr>
                        <a:t>nrad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r>
                        <a:rPr lang="en-GB" sz="1800" kern="800">
                          <a:effectLst/>
                        </a:rPr>
                        <a:t>(</a:t>
                      </a:r>
                      <a:r>
                        <a:rPr lang="en-GB" sz="1800" u="sng" kern="800">
                          <a:effectLst/>
                        </a:rPr>
                        <a:t>+</a:t>
                      </a:r>
                      <a:r>
                        <a:rPr lang="en-GB" sz="1800" kern="800">
                          <a:effectLst/>
                        </a:rPr>
                        <a:t>3σ)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1669347918"/>
                  </a:ext>
                </a:extLst>
              </a:tr>
              <a:tr h="55960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Crystal sets: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Si(111): 2.3 to 38 keV</a:t>
                      </a:r>
                      <a:endParaRPr lang="pt-BR" sz="1800">
                        <a:effectLst/>
                      </a:endParaRPr>
                    </a:p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</a:rPr>
                        <a:t>Si(311): </a:t>
                      </a:r>
                      <a:r>
                        <a:rPr lang="en-GB" sz="1800">
                          <a:effectLst/>
                        </a:rPr>
                        <a:t>4.4 to 72 keV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3379732545"/>
                  </a:ext>
                </a:extLst>
              </a:tr>
              <a:tr h="57102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Crystal sizes (W x L):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1</a:t>
                      </a:r>
                      <a:r>
                        <a:rPr lang="en-GB" sz="1800" kern="800" baseline="30000">
                          <a:effectLst/>
                        </a:rPr>
                        <a:t>st</a:t>
                      </a:r>
                      <a:r>
                        <a:rPr lang="en-GB" sz="1800" kern="800">
                          <a:effectLst/>
                        </a:rPr>
                        <a:t> crystal: 15 x 35 mm</a:t>
                      </a:r>
                      <a:r>
                        <a:rPr lang="en-GB" sz="1800" kern="800" baseline="30000">
                          <a:effectLst/>
                        </a:rPr>
                        <a:t>2</a:t>
                      </a:r>
                      <a:endParaRPr lang="pt-BR" sz="1800">
                        <a:effectLst/>
                      </a:endParaRPr>
                    </a:p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r>
                        <a:rPr lang="en-GB" sz="1800" baseline="30000">
                          <a:effectLst/>
                        </a:rPr>
                        <a:t>nd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r>
                        <a:rPr lang="en-GB" sz="1800" kern="800">
                          <a:effectLst/>
                        </a:rPr>
                        <a:t>crystal: 15 x 190 mm</a:t>
                      </a:r>
                      <a:r>
                        <a:rPr lang="en-GB" sz="1800" kern="800" baseline="30000">
                          <a:effectLst/>
                        </a:rPr>
                        <a:t>2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2645288734"/>
                  </a:ext>
                </a:extLst>
              </a:tr>
              <a:tr h="57102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Crystal cooling: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r>
                        <a:rPr lang="en-GB" sz="1800" baseline="30000">
                          <a:effectLst/>
                        </a:rPr>
                        <a:t>st</a:t>
                      </a:r>
                      <a:r>
                        <a:rPr lang="en-GB" sz="1800">
                          <a:effectLst/>
                        </a:rPr>
                        <a:t> crystal: </a:t>
                      </a:r>
                      <a:r>
                        <a:rPr lang="en-GB" sz="1800" kern="800">
                          <a:effectLst/>
                        </a:rPr>
                        <a:t>Indirect LN</a:t>
                      </a:r>
                      <a:r>
                        <a:rPr lang="en-GB" sz="1800" kern="800" baseline="-25000">
                          <a:effectLst/>
                        </a:rPr>
                        <a:t>2 </a:t>
                      </a:r>
                      <a:r>
                        <a:rPr lang="en-GB" sz="1800" kern="800">
                          <a:effectLst/>
                        </a:rPr>
                        <a:t>(80 K)</a:t>
                      </a:r>
                      <a:endParaRPr lang="pt-BR" sz="1800" kern="1200">
                        <a:effectLst/>
                      </a:endParaRPr>
                    </a:p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r>
                        <a:rPr lang="en-GB" sz="1800" baseline="30000">
                          <a:effectLst/>
                        </a:rPr>
                        <a:t>nd</a:t>
                      </a:r>
                      <a:r>
                        <a:rPr lang="en-GB" sz="1800">
                          <a:effectLst/>
                        </a:rPr>
                        <a:t> crystal: Copper straps (155 K)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3569317947"/>
                  </a:ext>
                </a:extLst>
              </a:tr>
              <a:tr h="57102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Crystal DoF: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1</a:t>
                      </a:r>
                      <a:r>
                        <a:rPr lang="en-GB" sz="1800" kern="800" baseline="30000">
                          <a:effectLst/>
                        </a:rPr>
                        <a:t>st</a:t>
                      </a:r>
                      <a:r>
                        <a:rPr lang="en-GB" sz="1800" kern="800">
                          <a:effectLst/>
                        </a:rPr>
                        <a:t> crystal: fixed at rotation center</a:t>
                      </a:r>
                      <a:endParaRPr lang="pt-BR" sz="1800">
                        <a:effectLst/>
                      </a:endParaRPr>
                    </a:p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r>
                        <a:rPr lang="en-GB" sz="1800" baseline="30000">
                          <a:effectLst/>
                        </a:rPr>
                        <a:t>nd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r>
                        <a:rPr lang="en-GB" sz="1800" kern="800">
                          <a:effectLst/>
                        </a:rPr>
                        <a:t>crystal: gap, pitch, roll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3037280862"/>
                  </a:ext>
                </a:extLst>
              </a:tr>
              <a:tr h="27409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Beam size: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1.7 x 1.7 mm</a:t>
                      </a:r>
                      <a:r>
                        <a:rPr lang="en-GB" sz="1800" kern="800" baseline="30000">
                          <a:effectLst/>
                        </a:rPr>
                        <a:t>2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3519612501"/>
                  </a:ext>
                </a:extLst>
              </a:tr>
              <a:tr h="27409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Input Power: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150 W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3622706449"/>
                  </a:ext>
                </a:extLst>
              </a:tr>
              <a:tr h="27409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effectLst/>
                        </a:rPr>
                        <a:t>Base pressure: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&lt; 5 x 10</a:t>
                      </a:r>
                      <a:r>
                        <a:rPr lang="en-GB" sz="1800" kern="800" baseline="30000" dirty="0">
                          <a:effectLst/>
                        </a:rPr>
                        <a:t>-8 </a:t>
                      </a:r>
                      <a:r>
                        <a:rPr lang="en-GB" sz="1800" kern="800" dirty="0">
                          <a:effectLst/>
                        </a:rPr>
                        <a:t>mbar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71" marR="61671" marT="0" marB="0"/>
                </a:tc>
                <a:extLst>
                  <a:ext uri="{0D108BD9-81ED-4DB2-BD59-A6C34878D82A}">
                    <a16:rowId xmlns:a16="http://schemas.microsoft.com/office/drawing/2014/main" val="3473447622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970F0ABC-D1CC-46B7-A44A-B9EDC659F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63" y="1346378"/>
            <a:ext cx="4677834" cy="50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47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7516" y="56246"/>
            <a:ext cx="6296968" cy="848256"/>
          </a:xfrm>
        </p:spPr>
        <p:txBody>
          <a:bodyPr/>
          <a:lstStyle/>
          <a:p>
            <a:r>
              <a:rPr lang="en-US" sz="3950"/>
              <a:t>High-Dynamic DCM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C87433-3EAF-4364-8394-3D6D3667EA9E}"/>
              </a:ext>
            </a:extLst>
          </p:cNvPr>
          <p:cNvSpPr txBox="1"/>
          <p:nvPr/>
        </p:nvSpPr>
        <p:spPr>
          <a:xfrm>
            <a:off x="6696891" y="1288869"/>
            <a:ext cx="4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7F30645-9FC2-4EC2-BAE5-8314B3C5C5FB}"/>
              </a:ext>
            </a:extLst>
          </p:cNvPr>
          <p:cNvSpPr/>
          <p:nvPr/>
        </p:nvSpPr>
        <p:spPr>
          <a:xfrm>
            <a:off x="6340882" y="6119899"/>
            <a:ext cx="4513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latin typeface="Times New Roman" panose="02020603050405020304" pitchFamily="18" charset="0"/>
                <a:ea typeface="Times New Roman" panose="02020603050405020304" pitchFamily="18" charset="0"/>
              </a:rPr>
              <a:t>PCT/BR2017/050262, </a:t>
            </a:r>
            <a:r>
              <a:rPr lang="pt-BR" err="1">
                <a:latin typeface="Times New Roman" panose="02020603050405020304" pitchFamily="18" charset="0"/>
                <a:ea typeface="Times New Roman" panose="02020603050405020304" pitchFamily="18" charset="0"/>
              </a:rPr>
              <a:t>Patent</a:t>
            </a:r>
            <a:r>
              <a:rPr lang="pt-BR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err="1">
                <a:latin typeface="Times New Roman" panose="02020603050405020304" pitchFamily="18" charset="0"/>
                <a:ea typeface="Times New Roman" panose="02020603050405020304" pitchFamily="18" charset="0"/>
              </a:rPr>
              <a:t>Application</a:t>
            </a:r>
            <a:r>
              <a:rPr lang="pt-BR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AB58E97-5212-4F55-8F93-8DCED1389C98}"/>
              </a:ext>
            </a:extLst>
          </p:cNvPr>
          <p:cNvGrpSpPr/>
          <p:nvPr/>
        </p:nvGrpSpPr>
        <p:grpSpPr>
          <a:xfrm>
            <a:off x="717701" y="1547352"/>
            <a:ext cx="10756598" cy="4959531"/>
            <a:chOff x="912502" y="1547352"/>
            <a:chExt cx="10756598" cy="4959531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6C0C70D-4160-4A18-BB7C-173BA6801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02" y="1547352"/>
              <a:ext cx="4803420" cy="4959531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D5384716-6F9E-4492-91B0-252774110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296" y="2073346"/>
              <a:ext cx="5753804" cy="3862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05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5"/>
          <a:stretch/>
        </p:blipFill>
        <p:spPr bwMode="auto">
          <a:xfrm>
            <a:off x="1819672" y="2286173"/>
            <a:ext cx="3496712" cy="30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/>
          <p:cNvGrpSpPr/>
          <p:nvPr/>
        </p:nvGrpSpPr>
        <p:grpSpPr>
          <a:xfrm>
            <a:off x="3126956" y="1723345"/>
            <a:ext cx="7407651" cy="4430688"/>
            <a:chOff x="1782281" y="1916423"/>
            <a:chExt cx="8237582" cy="4927089"/>
          </a:xfrm>
        </p:grpSpPr>
        <p:pic>
          <p:nvPicPr>
            <p:cNvPr id="48" name="Imagem 4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855339" y="1940376"/>
              <a:ext cx="5164524" cy="4374103"/>
            </a:xfrm>
            <a:prstGeom prst="rect">
              <a:avLst/>
            </a:prstGeom>
          </p:spPr>
        </p:pic>
        <p:cxnSp>
          <p:nvCxnSpPr>
            <p:cNvPr id="60" name="Conector reto 59"/>
            <p:cNvCxnSpPr/>
            <p:nvPr/>
          </p:nvCxnSpPr>
          <p:spPr>
            <a:xfrm flipV="1">
              <a:off x="1782281" y="1940376"/>
              <a:ext cx="3409174" cy="9610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ângulo Arredondado 60"/>
            <p:cNvSpPr/>
            <p:nvPr/>
          </p:nvSpPr>
          <p:spPr>
            <a:xfrm>
              <a:off x="4650387" y="1916423"/>
              <a:ext cx="5369475" cy="4882262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3" name="Conector reto 62"/>
            <p:cNvCxnSpPr/>
            <p:nvPr/>
          </p:nvCxnSpPr>
          <p:spPr>
            <a:xfrm>
              <a:off x="1782281" y="4857087"/>
              <a:ext cx="3073058" cy="168590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ixaDeTexto 69"/>
            <p:cNvSpPr txBox="1"/>
            <p:nvPr/>
          </p:nvSpPr>
          <p:spPr>
            <a:xfrm>
              <a:off x="6570637" y="6398575"/>
              <a:ext cx="1528970" cy="444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/>
                <a:t>Schematics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7516" y="56246"/>
            <a:ext cx="6296968" cy="848256"/>
          </a:xfrm>
        </p:spPr>
        <p:txBody>
          <a:bodyPr/>
          <a:lstStyle/>
          <a:p>
            <a:r>
              <a:rPr lang="en-US" sz="3957"/>
              <a:t>Concept</a:t>
            </a:r>
          </a:p>
        </p:txBody>
      </p:sp>
      <p:sp>
        <p:nvSpPr>
          <p:cNvPr id="3" name="Retângulo Arredondado 2"/>
          <p:cNvSpPr/>
          <p:nvPr/>
        </p:nvSpPr>
        <p:spPr>
          <a:xfrm>
            <a:off x="3032581" y="2609145"/>
            <a:ext cx="1171139" cy="1771597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aixaDeTexto 64"/>
          <p:cNvSpPr txBox="1"/>
          <p:nvPr/>
        </p:nvSpPr>
        <p:spPr>
          <a:xfrm>
            <a:off x="2482635" y="5318500"/>
            <a:ext cx="2170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1D dynamic model</a:t>
            </a:r>
          </a:p>
        </p:txBody>
      </p:sp>
      <p:cxnSp>
        <p:nvCxnSpPr>
          <p:cNvPr id="67" name="Conector de Seta Reta 66"/>
          <p:cNvCxnSpPr/>
          <p:nvPr/>
        </p:nvCxnSpPr>
        <p:spPr>
          <a:xfrm>
            <a:off x="7053326" y="2353956"/>
            <a:ext cx="0" cy="793373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/>
          <p:cNvCxnSpPr/>
          <p:nvPr/>
        </p:nvCxnSpPr>
        <p:spPr>
          <a:xfrm>
            <a:off x="8995596" y="2353956"/>
            <a:ext cx="0" cy="793373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7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124" y="-26126"/>
            <a:ext cx="10973752" cy="957943"/>
          </a:xfrm>
        </p:spPr>
        <p:txBody>
          <a:bodyPr/>
          <a:lstStyle/>
          <a:p>
            <a:r>
              <a:rPr lang="pt-BR" dirty="0" err="1"/>
              <a:t>Predictive</a:t>
            </a:r>
            <a:r>
              <a:rPr lang="pt-BR" dirty="0"/>
              <a:t> </a:t>
            </a:r>
            <a:r>
              <a:rPr lang="pt-BR" dirty="0" err="1"/>
              <a:t>Modelling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3" y="2700554"/>
            <a:ext cx="2216575" cy="197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3399" r="48766"/>
          <a:stretch/>
        </p:blipFill>
        <p:spPr>
          <a:xfrm>
            <a:off x="2610167" y="2510646"/>
            <a:ext cx="2685383" cy="235847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67933" y="4730451"/>
            <a:ext cx="2540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12/2015</a:t>
            </a:r>
          </a:p>
          <a:p>
            <a:r>
              <a:rPr lang="pt-BR" err="1"/>
              <a:t>Voice</a:t>
            </a:r>
            <a:r>
              <a:rPr lang="pt-BR"/>
              <a:t> </a:t>
            </a:r>
            <a:r>
              <a:rPr lang="pt-BR" err="1"/>
              <a:t>Coil</a:t>
            </a:r>
            <a:r>
              <a:rPr lang="pt-BR"/>
              <a:t> – Balance </a:t>
            </a:r>
            <a:r>
              <a:rPr lang="pt-BR" err="1"/>
              <a:t>mass</a:t>
            </a:r>
            <a:endParaRPr lang="pt-BR"/>
          </a:p>
          <a:p>
            <a:r>
              <a:rPr lang="pt-BR" err="1"/>
              <a:t>Concept</a:t>
            </a:r>
            <a:r>
              <a:rPr lang="pt-BR"/>
              <a:t> </a:t>
            </a:r>
            <a:r>
              <a:rPr lang="pt-BR" err="1"/>
              <a:t>presentation</a:t>
            </a: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005401" y="4737613"/>
            <a:ext cx="2712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09/2016</a:t>
            </a:r>
          </a:p>
          <a:p>
            <a:r>
              <a:rPr lang="pt-BR" err="1"/>
              <a:t>Stiffness</a:t>
            </a:r>
            <a:r>
              <a:rPr lang="pt-BR"/>
              <a:t> </a:t>
            </a:r>
            <a:r>
              <a:rPr lang="pt-BR" err="1"/>
              <a:t>definition</a:t>
            </a:r>
            <a:endParaRPr lang="pt-BR"/>
          </a:p>
          <a:p>
            <a:r>
              <a:rPr lang="pt-BR" err="1"/>
              <a:t>Detail</a:t>
            </a:r>
            <a:r>
              <a:rPr lang="pt-BR"/>
              <a:t> </a:t>
            </a:r>
            <a:r>
              <a:rPr lang="pt-BR" err="1"/>
              <a:t>mechanical</a:t>
            </a:r>
            <a:r>
              <a:rPr lang="pt-BR"/>
              <a:t> </a:t>
            </a:r>
            <a:r>
              <a:rPr lang="pt-BR" err="1"/>
              <a:t>project</a:t>
            </a:r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t="44801" r="65058"/>
          <a:stretch/>
        </p:blipFill>
        <p:spPr>
          <a:xfrm>
            <a:off x="5590881" y="2592969"/>
            <a:ext cx="2863434" cy="219383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014569" y="4730451"/>
            <a:ext cx="2677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11/2016</a:t>
            </a:r>
          </a:p>
          <a:p>
            <a:r>
              <a:rPr lang="pt-BR" err="1"/>
              <a:t>Robustness</a:t>
            </a:r>
            <a:r>
              <a:rPr lang="pt-BR"/>
              <a:t> </a:t>
            </a:r>
            <a:r>
              <a:rPr lang="pt-BR" err="1"/>
              <a:t>evaluation</a:t>
            </a:r>
            <a:endParaRPr lang="pt-BR"/>
          </a:p>
          <a:p>
            <a:r>
              <a:rPr lang="pt-BR" err="1"/>
              <a:t>Parameters</a:t>
            </a:r>
            <a:r>
              <a:rPr lang="pt-BR"/>
              <a:t> </a:t>
            </a:r>
            <a:r>
              <a:rPr lang="pt-BR" err="1"/>
              <a:t>uncertainty</a:t>
            </a:r>
            <a:r>
              <a:rPr lang="pt-BR"/>
              <a:t> </a:t>
            </a:r>
            <a:r>
              <a:rPr lang="pt-BR" err="1"/>
              <a:t>evaluation</a:t>
            </a:r>
            <a:endParaRPr lang="pt-BR"/>
          </a:p>
        </p:txBody>
      </p:sp>
      <p:pic>
        <p:nvPicPr>
          <p:cNvPr id="11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610303" y="2805653"/>
            <a:ext cx="3581697" cy="176846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8988902" y="4737613"/>
            <a:ext cx="2677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03/2017</a:t>
            </a:r>
          </a:p>
          <a:p>
            <a:r>
              <a:rPr lang="pt-BR"/>
              <a:t>System </a:t>
            </a:r>
            <a:r>
              <a:rPr lang="pt-BR" err="1"/>
              <a:t>identification</a:t>
            </a:r>
            <a:endParaRPr lang="pt-BR"/>
          </a:p>
          <a:p>
            <a:r>
              <a:rPr lang="pt-BR"/>
              <a:t>Target </a:t>
            </a:r>
            <a:r>
              <a:rPr lang="pt-BR" err="1"/>
              <a:t>achieved</a:t>
            </a:r>
            <a:endParaRPr lang="pt-BR"/>
          </a:p>
          <a:p>
            <a:r>
              <a:rPr lang="pt-BR" err="1"/>
              <a:t>Robustness</a:t>
            </a:r>
            <a:r>
              <a:rPr lang="pt-BR"/>
              <a:t> </a:t>
            </a:r>
            <a:r>
              <a:rPr lang="pt-BR" err="1"/>
              <a:t>test</a:t>
            </a:r>
            <a:r>
              <a:rPr lang="pt-BR"/>
              <a:t> </a:t>
            </a:r>
            <a:r>
              <a:rPr lang="pt-BR" err="1"/>
              <a:t>made</a:t>
            </a:r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8" y="1066459"/>
            <a:ext cx="2689567" cy="129202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6178" y="1074414"/>
            <a:ext cx="2810503" cy="127611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6"/>
          <a:stretch/>
        </p:blipFill>
        <p:spPr bwMode="auto">
          <a:xfrm>
            <a:off x="6308345" y="1087363"/>
            <a:ext cx="1651286" cy="154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Espaço Reservado para Conteúdo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92" y="1086712"/>
            <a:ext cx="1160718" cy="154762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9F83CCF-19DA-421F-B9AC-6667A8D28035}"/>
              </a:ext>
            </a:extLst>
          </p:cNvPr>
          <p:cNvSpPr txBox="1"/>
          <p:nvPr/>
        </p:nvSpPr>
        <p:spPr>
          <a:xfrm>
            <a:off x="167933" y="6134364"/>
            <a:ext cx="2366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Lumped-mass</a:t>
            </a:r>
            <a:r>
              <a:rPr lang="pt-BR" dirty="0"/>
              <a:t> </a:t>
            </a:r>
            <a:r>
              <a:rPr lang="pt-BR" dirty="0" err="1"/>
              <a:t>model</a:t>
            </a:r>
            <a:endParaRPr lang="pt-BR"/>
          </a:p>
          <a:p>
            <a:pPr algn="ctr"/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Error</a:t>
            </a:r>
            <a:r>
              <a:rPr lang="pt-BR"/>
              <a:t> budget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0428993-E810-48B6-B58C-4B17B6836DDB}"/>
              </a:ext>
            </a:extLst>
          </p:cNvPr>
          <p:cNvSpPr txBox="1"/>
          <p:nvPr/>
        </p:nvSpPr>
        <p:spPr>
          <a:xfrm>
            <a:off x="3253141" y="6326946"/>
            <a:ext cx="2216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/>
              <a:t>1D </a:t>
            </a:r>
            <a:r>
              <a:rPr lang="pt-BR" err="1"/>
              <a:t>dynamic</a:t>
            </a:r>
            <a:r>
              <a:rPr lang="pt-BR"/>
              <a:t> </a:t>
            </a:r>
            <a:r>
              <a:rPr lang="pt-BR" err="1"/>
              <a:t>model</a:t>
            </a:r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F8785F0-45B0-4F0B-9E56-7393A2EBDE12}"/>
              </a:ext>
            </a:extLst>
          </p:cNvPr>
          <p:cNvSpPr txBox="1"/>
          <p:nvPr/>
        </p:nvSpPr>
        <p:spPr>
          <a:xfrm>
            <a:off x="6025700" y="6322753"/>
            <a:ext cx="2216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/>
              <a:t>6DoF </a:t>
            </a:r>
            <a:r>
              <a:rPr lang="pt-BR" err="1"/>
              <a:t>model</a:t>
            </a:r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92CDBE0-C250-437B-BF37-EE08ECD305E7}"/>
              </a:ext>
            </a:extLst>
          </p:cNvPr>
          <p:cNvSpPr txBox="1"/>
          <p:nvPr/>
        </p:nvSpPr>
        <p:spPr>
          <a:xfrm>
            <a:off x="9062540" y="6317322"/>
            <a:ext cx="2677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/>
              <a:t>System </a:t>
            </a:r>
            <a:r>
              <a:rPr lang="pt-BR" err="1"/>
              <a:t>identification</a:t>
            </a:r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453EDA06-E456-4FA5-AA51-16E57C470A55}"/>
              </a:ext>
            </a:extLst>
          </p:cNvPr>
          <p:cNvSpPr/>
          <p:nvPr/>
        </p:nvSpPr>
        <p:spPr>
          <a:xfrm>
            <a:off x="2534194" y="6389841"/>
            <a:ext cx="718947" cy="2696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D2DC8F03-DA21-4A9E-9E16-D5B9B641B3FE}"/>
              </a:ext>
            </a:extLst>
          </p:cNvPr>
          <p:cNvSpPr/>
          <p:nvPr/>
        </p:nvSpPr>
        <p:spPr>
          <a:xfrm>
            <a:off x="5515204" y="6389841"/>
            <a:ext cx="868633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E049F724-5DD5-4551-B751-ACA39D123269}"/>
              </a:ext>
            </a:extLst>
          </p:cNvPr>
          <p:cNvSpPr/>
          <p:nvPr/>
        </p:nvSpPr>
        <p:spPr>
          <a:xfrm>
            <a:off x="8190042" y="6385179"/>
            <a:ext cx="868633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9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791851" y="1130060"/>
            <a:ext cx="11132729" cy="5465838"/>
          </a:xfrm>
        </p:spPr>
        <p:txBody>
          <a:bodyPr/>
          <a:lstStyle/>
          <a:p>
            <a:r>
              <a:rPr lang="en-US" sz="3200" dirty="0"/>
              <a:t>Alignment Errors (Mounting)</a:t>
            </a:r>
          </a:p>
          <a:p>
            <a:r>
              <a:rPr lang="en-US" sz="3200" dirty="0"/>
              <a:t>Thermal Drifts</a:t>
            </a:r>
          </a:p>
          <a:p>
            <a:r>
              <a:rPr lang="en-US" sz="3200" dirty="0"/>
              <a:t>IFM Mirror Surface Flatness</a:t>
            </a:r>
          </a:p>
          <a:p>
            <a:r>
              <a:rPr lang="pt-BR" sz="3200" dirty="0" err="1"/>
              <a:t>Cooling</a:t>
            </a:r>
            <a:r>
              <a:rPr lang="pt-BR" sz="3200" dirty="0"/>
              <a:t> System </a:t>
            </a:r>
            <a:r>
              <a:rPr lang="pt-BR" sz="3200" dirty="0" err="1"/>
              <a:t>Vibrations</a:t>
            </a:r>
            <a:endParaRPr lang="pt-BR" sz="3200" dirty="0"/>
          </a:p>
          <a:p>
            <a:r>
              <a:rPr lang="pt-BR" sz="3200" dirty="0" err="1"/>
              <a:t>Floor</a:t>
            </a:r>
            <a:r>
              <a:rPr lang="pt-BR" sz="3200" dirty="0"/>
              <a:t> </a:t>
            </a:r>
            <a:r>
              <a:rPr lang="pt-BR" sz="3200" dirty="0" err="1"/>
              <a:t>Vibrations</a:t>
            </a:r>
            <a:endParaRPr lang="pt-BR" sz="3200" dirty="0"/>
          </a:p>
          <a:p>
            <a:r>
              <a:rPr lang="pt-BR" sz="3200" dirty="0" err="1"/>
              <a:t>Instrument</a:t>
            </a:r>
            <a:r>
              <a:rPr lang="pt-BR" sz="3200" dirty="0"/>
              <a:t> </a:t>
            </a:r>
            <a:r>
              <a:rPr lang="pt-BR" sz="3200" dirty="0" err="1"/>
              <a:t>Induced</a:t>
            </a:r>
            <a:r>
              <a:rPr lang="pt-BR" sz="3200" dirty="0"/>
              <a:t> </a:t>
            </a:r>
            <a:r>
              <a:rPr lang="pt-BR" sz="3200" dirty="0" err="1"/>
              <a:t>Errors</a:t>
            </a:r>
            <a:endParaRPr lang="pt-BR" sz="3200" dirty="0"/>
          </a:p>
          <a:p>
            <a:pPr lvl="1"/>
            <a:r>
              <a:rPr lang="pt-BR" sz="2400" dirty="0" err="1"/>
              <a:t>Amplifiers</a:t>
            </a:r>
            <a:endParaRPr lang="pt-BR" sz="2400" dirty="0"/>
          </a:p>
          <a:p>
            <a:pPr lvl="1"/>
            <a:r>
              <a:rPr lang="pt-BR" sz="2400" dirty="0" err="1"/>
              <a:t>Actuator</a:t>
            </a:r>
            <a:r>
              <a:rPr lang="pt-BR" sz="2400" dirty="0"/>
              <a:t> </a:t>
            </a:r>
            <a:r>
              <a:rPr lang="pt-BR" sz="2400" dirty="0" err="1"/>
              <a:t>Disturbances</a:t>
            </a:r>
            <a:endParaRPr lang="pt-BR" sz="2400" dirty="0"/>
          </a:p>
          <a:p>
            <a:pPr lvl="1"/>
            <a:r>
              <a:rPr lang="pt-BR" sz="2400" dirty="0"/>
              <a:t>Sensor </a:t>
            </a:r>
            <a:r>
              <a:rPr lang="pt-BR" sz="2400" dirty="0" err="1"/>
              <a:t>Disturbances</a:t>
            </a:r>
            <a:r>
              <a:rPr lang="pt-BR" sz="2400" dirty="0"/>
              <a:t> (i.e. SDE, non-</a:t>
            </a:r>
            <a:r>
              <a:rPr lang="pt-BR" sz="2400" dirty="0" err="1"/>
              <a:t>linearity</a:t>
            </a:r>
            <a:r>
              <a:rPr lang="pt-BR" sz="2400" dirty="0"/>
              <a:t>, </a:t>
            </a:r>
            <a:r>
              <a:rPr lang="pt-BR" sz="2400" dirty="0" err="1"/>
              <a:t>quantization</a:t>
            </a:r>
            <a:r>
              <a:rPr lang="pt-BR" sz="2400" dirty="0"/>
              <a:t>...)</a:t>
            </a:r>
            <a:endParaRPr lang="en-US" sz="2400" dirty="0"/>
          </a:p>
          <a:p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Much</a:t>
            </a:r>
            <a:r>
              <a:rPr lang="pt-BR" sz="3200" dirty="0"/>
              <a:t> More!!!</a:t>
            </a:r>
            <a:endParaRPr lang="en-US" sz="32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7516" y="56246"/>
            <a:ext cx="6296968" cy="848256"/>
          </a:xfrm>
        </p:spPr>
        <p:txBody>
          <a:bodyPr/>
          <a:lstStyle/>
          <a:p>
            <a:r>
              <a:rPr lang="pt-BR" sz="3957" dirty="0"/>
              <a:t>E</a:t>
            </a:r>
            <a:r>
              <a:rPr lang="en-US" sz="3957" dirty="0" err="1"/>
              <a:t>rror</a:t>
            </a:r>
            <a:r>
              <a:rPr lang="en-US" sz="3957" dirty="0"/>
              <a:t> Sources to Budget</a:t>
            </a:r>
          </a:p>
        </p:txBody>
      </p:sp>
    </p:spTree>
    <p:extLst>
      <p:ext uri="{BB962C8B-B14F-4D97-AF65-F5344CB8AC3E}">
        <p14:creationId xmlns:p14="http://schemas.microsoft.com/office/powerpoint/2010/main" val="305914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9FD4C-B54B-423E-8842-E2D974E6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24" y="0"/>
            <a:ext cx="10973752" cy="966651"/>
          </a:xfrm>
        </p:spPr>
        <p:txBody>
          <a:bodyPr/>
          <a:lstStyle/>
          <a:p>
            <a:r>
              <a:rPr lang="pt-BR" err="1"/>
              <a:t>Error</a:t>
            </a:r>
            <a:r>
              <a:rPr lang="pt-BR"/>
              <a:t> budget </a:t>
            </a:r>
            <a:r>
              <a:rPr lang="pt-BR" err="1"/>
              <a:t>analysis</a:t>
            </a:r>
            <a:r>
              <a:rPr lang="pt-BR"/>
              <a:t> (ShS-3DoF)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46610DCB-42E2-4655-A9E1-5D0A21E05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250" y="1009840"/>
            <a:ext cx="9039500" cy="57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4077"/>
      </p:ext>
    </p:extLst>
  </p:cSld>
  <p:clrMapOvr>
    <a:masterClrMapping/>
  </p:clrMapOvr>
</p:sld>
</file>

<file path=ppt/theme/theme1.xml><?xml version="1.0" encoding="utf-8"?>
<a:theme xmlns:a="http://schemas.openxmlformats.org/drawingml/2006/main" name="LNLS-Slid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pervisor xmlns="99f0c978-89d5-4b6a-9c8e-84f823566fc7">
      <UserInfo>
        <DisplayName/>
        <AccountId xsi:nil="true"/>
        <AccountType/>
      </UserInfo>
    </Supervisor>
    <LikesCount xmlns="http://schemas.microsoft.com/sharepoint/v3" xsi:nil="true"/>
    <Reviewer xmlns="99f0c978-89d5-4b6a-9c8e-84f823566fc7">
      <UserInfo>
        <DisplayName/>
        <AccountId xsi:nil="true"/>
        <AccountType/>
      </UserInfo>
    </Reviewer>
    <Technical_x0020_Aprroval xmlns="047bc8d4-af4c-45ff-bcdd-e73d9045f5f1">
      <Url xsi:nil="true"/>
      <Description xsi:nil="true"/>
    </Technical_x0020_Aprroval>
    <Client xmlns="99f0c978-89d5-4b6a-9c8e-84f823566fc7">
      <UserInfo>
        <DisplayName/>
        <AccountId xsi:nil="true"/>
        <AccountType/>
      </UserInfo>
    </Client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Controlled xmlns="99f0c978-89d5-4b6a-9c8e-84f823566fc7">false</Controlled>
    <RatedBy xmlns="http://schemas.microsoft.com/sharepoint/v3">
      <UserInfo>
        <DisplayName/>
        <AccountId xsi:nil="true"/>
        <AccountType/>
      </UserInfo>
    </Rated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07F8DFFCD87D4289F591645018E162" ma:contentTypeVersion="" ma:contentTypeDescription="Create a new document." ma:contentTypeScope="" ma:versionID="3d3db190b677446071b04f9ecc57260b">
  <xsd:schema xmlns:xsd="http://www.w3.org/2001/XMLSchema" xmlns:xs="http://www.w3.org/2001/XMLSchema" xmlns:p="http://schemas.microsoft.com/office/2006/metadata/properties" xmlns:ns1="http://schemas.microsoft.com/sharepoint/v3" xmlns:ns2="be8170ad-a8ed-4c15-b3e6-2df727cb0b32" xmlns:ns3="99f0c978-89d5-4b6a-9c8e-84f823566fc7" xmlns:ns4="047bc8d4-af4c-45ff-bcdd-e73d9045f5f1" targetNamespace="http://schemas.microsoft.com/office/2006/metadata/properties" ma:root="true" ma:fieldsID="572160acfb1ba7865db70d39c8e2b5a2" ns1:_="" ns2:_="" ns3:_="" ns4:_="">
    <xsd:import namespace="http://schemas.microsoft.com/sharepoint/v3"/>
    <xsd:import namespace="be8170ad-a8ed-4c15-b3e6-2df727cb0b32"/>
    <xsd:import namespace="99f0c978-89d5-4b6a-9c8e-84f823566fc7"/>
    <xsd:import namespace="047bc8d4-af4c-45ff-bcdd-e73d9045f5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Controlled" minOccurs="0"/>
                <xsd:element ref="ns3:Reviewer" minOccurs="0"/>
                <xsd:element ref="ns3:Supervisor" minOccurs="0"/>
                <xsd:element ref="ns3:Client" minOccurs="0"/>
                <xsd:element ref="ns4:Technical_x0020_Aprroval" minOccurs="0"/>
                <xsd:element ref="ns3:SharingHintHash" minOccurs="0"/>
                <xsd:element ref="ns3:SharedWithDetails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6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17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8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9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20" nillable="true" ma:displayName="Number of Likes" ma:internalName="LikesCount">
      <xsd:simpleType>
        <xsd:restriction base="dms:Unknown"/>
      </xsd:simpleType>
    </xsd:element>
    <xsd:element name="LikedBy" ma:index="21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170ad-a8ed-4c15-b3e6-2df727cb0b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0c978-89d5-4b6a-9c8e-84f823566fc7" elementFormDefault="qualified">
    <xsd:import namespace="http://schemas.microsoft.com/office/2006/documentManagement/types"/>
    <xsd:import namespace="http://schemas.microsoft.com/office/infopath/2007/PartnerControls"/>
    <xsd:element name="Controlled" ma:index="9" nillable="true" ma:displayName="Controlled" ma:default="0" ma:description="Select yes if document's major versions should pass by approval proccess" ma:internalName="Controlled">
      <xsd:simpleType>
        <xsd:restriction base="dms:Boolean"/>
      </xsd:simpleType>
    </xsd:element>
    <xsd:element name="Reviewer" ma:index="10" nillable="true" ma:displayName="Reviewer" ma:list="UserInfo" ma:SharePointGroup="0" ma:internalName="Review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upervisor" ma:index="11" nillable="true" ma:displayName="Supervisor" ma:list="UserInfo" ma:SharePointGroup="0" ma:internalName="Supervis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lient" ma:index="12" nillable="true" ma:displayName="Client" ma:list="UserInfo" ma:SharePointGroup="0" ma:internalName="Client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4" nillable="true" ma:displayName="Sharing Hint Hash" ma:internalName="SharingHintHash" ma:readOnly="true">
      <xsd:simpleType>
        <xsd:restriction base="dms:Text"/>
      </xsd:simple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bc8d4-af4c-45ff-bcdd-e73d9045f5f1" elementFormDefault="qualified">
    <xsd:import namespace="http://schemas.microsoft.com/office/2006/documentManagement/types"/>
    <xsd:import namespace="http://schemas.microsoft.com/office/infopath/2007/PartnerControls"/>
    <xsd:element name="Technical_x0020_Aprroval" ma:index="13" nillable="true" ma:displayName="Technical Aprroval" ma:internalName="Technical_x0020_Aprrova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2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FF5E25-516E-42E9-AD19-FFB86B747230}">
  <ds:schemaRefs>
    <ds:schemaRef ds:uri="http://schemas.microsoft.com/office/2006/metadata/properties"/>
    <ds:schemaRef ds:uri="http://schemas.microsoft.com/sharepoint/v3"/>
    <ds:schemaRef ds:uri="http://purl.org/dc/terms/"/>
    <ds:schemaRef ds:uri="047bc8d4-af4c-45ff-bcdd-e73d9045f5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9f0c978-89d5-4b6a-9c8e-84f823566fc7"/>
    <ds:schemaRef ds:uri="http://purl.org/dc/elements/1.1/"/>
    <ds:schemaRef ds:uri="be8170ad-a8ed-4c15-b3e6-2df727cb0b3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138630-0EDB-42CB-9BCE-DF3D60540C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9697C3-7AC0-4486-AE06-E33F7147F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e8170ad-a8ed-4c15-b3e6-2df727cb0b32"/>
    <ds:schemaRef ds:uri="99f0c978-89d5-4b6a-9c8e-84f823566fc7"/>
    <ds:schemaRef ds:uri="047bc8d4-af4c-45ff-bcdd-e73d9045f5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478</Words>
  <Application>Microsoft Office PowerPoint</Application>
  <PresentationFormat>Widescreen</PresentationFormat>
  <Paragraphs>137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Cambria Math</vt:lpstr>
      <vt:lpstr>Times New Roman</vt:lpstr>
      <vt:lpstr>LNLS-Slide2</vt:lpstr>
      <vt:lpstr>Predictive Modelling and Error Budget Experience with HD-DCM Project</vt:lpstr>
      <vt:lpstr>Outline</vt:lpstr>
      <vt:lpstr>Motivation</vt:lpstr>
      <vt:lpstr>Specifications</vt:lpstr>
      <vt:lpstr>High-Dynamic DCM</vt:lpstr>
      <vt:lpstr>Concept</vt:lpstr>
      <vt:lpstr>Predictive Modelling</vt:lpstr>
      <vt:lpstr>Error Sources to Budget</vt:lpstr>
      <vt:lpstr>Error budget analysis (ShS-3DoF)</vt:lpstr>
      <vt:lpstr>Example: BW and sample freq.</vt:lpstr>
      <vt:lpstr>Closed loop control</vt:lpstr>
      <vt:lpstr>Short Stroke closed loop control</vt:lpstr>
      <vt:lpstr>Short Stroke disturbances</vt:lpstr>
      <vt:lpstr>Partial Results: In-Position Stability</vt:lpstr>
      <vt:lpstr>Partial Results: Flyscan w/ Stepper</vt:lpstr>
      <vt:lpstr>Partial Results: Flyscan w/ Servo</vt:lpstr>
      <vt:lpstr>See our work at ICALEPCS!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Predictive Modelling and Error Budget Experience with HD-DCM Project</dc:title>
  <dc:creator>test</dc:creator>
  <cp:lastModifiedBy>Gabriel Barros Zanoni Lopes Moreno</cp:lastModifiedBy>
  <cp:revision>6</cp:revision>
  <dcterms:modified xsi:type="dcterms:W3CDTF">2017-10-08T07:21:29Z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0x010100C107F8DFFCD87D4289F591645018E162</vt:lpwstr>
  </property>
</Properties>
</file>