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31" r:id="rId2"/>
    <p:sldMasterId id="2147483670" r:id="rId3"/>
    <p:sldMasterId id="2147483691" r:id="rId4"/>
  </p:sldMasterIdLst>
  <p:notesMasterIdLst>
    <p:notesMasterId r:id="rId28"/>
  </p:notesMasterIdLst>
  <p:sldIdLst>
    <p:sldId id="256" r:id="rId5"/>
    <p:sldId id="301" r:id="rId6"/>
    <p:sldId id="314" r:id="rId7"/>
    <p:sldId id="259" r:id="rId8"/>
    <p:sldId id="302" r:id="rId9"/>
    <p:sldId id="316" r:id="rId10"/>
    <p:sldId id="315" r:id="rId11"/>
    <p:sldId id="303" r:id="rId12"/>
    <p:sldId id="306" r:id="rId13"/>
    <p:sldId id="310" r:id="rId14"/>
    <p:sldId id="307" r:id="rId15"/>
    <p:sldId id="293" r:id="rId16"/>
    <p:sldId id="309" r:id="rId17"/>
    <p:sldId id="308" r:id="rId18"/>
    <p:sldId id="318" r:id="rId19"/>
    <p:sldId id="317" r:id="rId20"/>
    <p:sldId id="312" r:id="rId21"/>
    <p:sldId id="313" r:id="rId22"/>
    <p:sldId id="292" r:id="rId23"/>
    <p:sldId id="296" r:id="rId24"/>
    <p:sldId id="319" r:id="rId25"/>
    <p:sldId id="320" r:id="rId26"/>
    <p:sldId id="321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9A0B7303-8EF1-47D8-9EA6-A25BBF7A5FA1}">
          <p14:sldIdLst>
            <p14:sldId id="256"/>
            <p14:sldId id="301"/>
            <p14:sldId id="314"/>
            <p14:sldId id="259"/>
            <p14:sldId id="302"/>
            <p14:sldId id="316"/>
            <p14:sldId id="315"/>
            <p14:sldId id="303"/>
            <p14:sldId id="306"/>
            <p14:sldId id="310"/>
            <p14:sldId id="307"/>
            <p14:sldId id="293"/>
            <p14:sldId id="309"/>
            <p14:sldId id="308"/>
            <p14:sldId id="318"/>
            <p14:sldId id="317"/>
            <p14:sldId id="312"/>
            <p14:sldId id="313"/>
            <p14:sldId id="292"/>
            <p14:sldId id="296"/>
            <p14:sldId id="319"/>
            <p14:sldId id="320"/>
            <p14:sldId id="3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DC08"/>
    <a:srgbClr val="EFE125"/>
    <a:srgbClr val="FF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13" autoAdjust="0"/>
    <p:restoredTop sz="94673" autoAdjust="0"/>
  </p:normalViewPr>
  <p:slideViewPr>
    <p:cSldViewPr>
      <p:cViewPr varScale="1">
        <p:scale>
          <a:sx n="110" d="100"/>
          <a:sy n="110" d="100"/>
        </p:scale>
        <p:origin x="133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C8582-32F8-4511-BE8E-9127F14BA016}" type="datetimeFigureOut">
              <a:rPr lang="fr-FR" smtClean="0"/>
              <a:t>08/10/2017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2F002-206D-4184-B39E-C7D93CBC59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4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287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2017-10-08, MOCRAF 2017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SIRIUS in- vacuum dffractometer (TUPHA007), C. Engblom</a:t>
            </a:r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 flipH="1">
            <a:off x="3131840" y="4523636"/>
            <a:ext cx="6017581" cy="1065604"/>
          </a:xfrm>
          <a:prstGeom prst="rect">
            <a:avLst/>
          </a:prstGeom>
          <a:solidFill>
            <a:schemeClr val="bg1">
              <a:lumMod val="5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EDE12"/>
              </a:solidFill>
            </a:endParaRP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3131840" y="5275833"/>
            <a:ext cx="6012163" cy="0"/>
          </a:xfrm>
          <a:prstGeom prst="line">
            <a:avLst/>
          </a:prstGeom>
          <a:ln w="73025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31840" y="4409665"/>
            <a:ext cx="5935803" cy="1143000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7047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gris - 1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2017-10-08, MOCRAF 2017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smtClean="0"/>
              <a:t>SIRIUS in- vacuum dffractometer (TUPHA007), C. Engblom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149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- fond gri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2017-10-08, MOCRAF 2017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smtClean="0"/>
              <a:t>SIRIUS in- vacuum dffractometer (TUPHA007), C. Engblom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20000" y="1260000"/>
            <a:ext cx="7920000" cy="486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584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gri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2017-10-08, MOCRAF 2017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smtClean="0"/>
              <a:t>SIRIUS in- vacuum dffractometer (TUPHA007), C. Engblom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552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- fond gris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2017-10-08, MOCRAF 2017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smtClean="0"/>
              <a:t>SIRIUS in- vacuum dffractometer (TUPHA007), C. Engblom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20000" y="1260000"/>
            <a:ext cx="7920000" cy="486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05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LEIL - fond gris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2017-10-08, MOCRAF 2017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smtClean="0"/>
              <a:t>SIRIUS in- vacuum dffractometer (TUPHA007), C. Engblom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253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gris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2017-10-08, MOCRAF 2017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smtClean="0"/>
              <a:t>SIRIUS in- vacuum dffractometer (TUPHA007), C. Engblom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20000" y="1260000"/>
            <a:ext cx="7920000" cy="486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937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EIL - fond gris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2017-10-08, MOCRAF 2017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smtClean="0"/>
              <a:t>SIRIUS in- vacuum dffractometer (TUPHA007), C. Engblom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69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LEIL - fond gris - 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2017-10-08, MOCRAF 2017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smtClean="0"/>
              <a:t>SIRIUS in- vacuum dffractometer (TUPHA007), C. Engblom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20000" y="1260000"/>
            <a:ext cx="7920000" cy="486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512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OLEIL - fond gris - 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2017-10-08, MOCRAF 2017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smtClean="0"/>
              <a:t>SIRIUS in- vacuum dffractometer (TUPHA007), C. Engblom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826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1691680" y="4492805"/>
            <a:ext cx="7452320" cy="1065604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/>
          <p:nvPr userDrawn="1"/>
        </p:nvCxnSpPr>
        <p:spPr>
          <a:xfrm flipH="1">
            <a:off x="1691680" y="5301208"/>
            <a:ext cx="7452321" cy="0"/>
          </a:xfrm>
          <a:prstGeom prst="line">
            <a:avLst/>
          </a:prstGeom>
          <a:ln w="73025" cmpd="tri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57260" y="4689711"/>
            <a:ext cx="7210800" cy="565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2017-10-08, MOCRAF 2017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smtClean="0"/>
              <a:t>SIRIUS in- vacuum dffractometer (TUPHA007), C. Engblom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356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2017-10-08, MOCRAF 2017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SIRIUS in- vacuum dffractometer (TUPHA007), C. Engblom</a:t>
            </a:r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131840" y="4409665"/>
            <a:ext cx="5935803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94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2017-10-08, MOCRAF 2017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smtClean="0"/>
              <a:t>SIRIUS in- vacuum dffractometer (TUPHA007), C. Engblom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211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EIL - fond blanc - 1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2017-10-08, MOCRAF 2017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r-FR" smtClean="0"/>
              <a:t>SIRIUS in- vacuum dffractometer (TUPHA007), C. Engblom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‹#›</a:t>
            </a:fld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129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blanc - 1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2017-10-08, MOCRAF 2017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r-FR" smtClean="0"/>
              <a:t>SIRIUS in- vacuum dffractometer (TUPHA007), C. Engblom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466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EIL - fond blanc - 2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2017-10-08, MOCRAF 2017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r-FR" smtClean="0"/>
              <a:t>SIRIUS in- vacuum dffractometer (TUPHA007), C. Engblom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‹#›</a:t>
            </a:fld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4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blanc - 2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2017-10-08, MOCRAF 2017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r-FR" smtClean="0"/>
              <a:t>SIRIUS in- vacuum dffractometer (TUPHA007), C. Engblom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41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EIL - fond blanc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2017-10-08, MOCRAF 2017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r-FR" smtClean="0"/>
              <a:t>SIRIUS in- vacuum dffractometer (TUPHA007), C. Engblom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‹#›</a:t>
            </a:fld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667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EIL - fond blanc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2017-10-08, MOCRAF 2017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r-FR" smtClean="0"/>
              <a:t>SIRIUS in- vacuum dffractometer (TUPHA007), C. Engblom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903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OLEIL - fond blanc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2017-10-08, MOCRAF 2017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r-FR" smtClean="0"/>
              <a:t>SIRIUS in- vacuum dffractometer (TUPHA007), C. Engblom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‹#›</a:t>
            </a:fld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699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LEIL - fond blanc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2017-10-08, MOCRAF 2017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r-FR" smtClean="0"/>
              <a:t>SIRIUS in- vacuum dffractometer (TUPHA007), C. Engblom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3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SOLEIL - fond blanc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2017-10-08, MOCRAF 2017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r-FR" smtClean="0"/>
              <a:t>SIRIUS in- vacuum dffractometer (TUPHA007), C. Engblom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‹#›</a:t>
            </a:fld>
            <a:endParaRPr lang="fr-FR"/>
          </a:p>
        </p:txBody>
      </p:sp>
      <p:cxnSp>
        <p:nvCxnSpPr>
          <p:cNvPr id="8" name="Connecteur droit 7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893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2088" y="620688"/>
            <a:ext cx="7772400" cy="1470025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55776" y="2132856"/>
            <a:ext cx="6400800" cy="1752600"/>
          </a:xfrm>
          <a:prstGeom prst="rect">
            <a:avLst/>
          </a:prstGeom>
          <a:effectLst>
            <a:glow rad="139700">
              <a:schemeClr val="bg1">
                <a:alpha val="0"/>
              </a:schemeClr>
            </a:glow>
            <a:softEdge rad="0"/>
          </a:effectLst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sv-SE" smtClean="0"/>
              <a:t>2017-10-08, MOCRAF 2017</a:t>
            </a:r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SIRIUS in- vacuum dffractometer (TUPHA007), C. Engblom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7351049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OLEIL - fond blanc -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2017-10-08, MOCRAF 2017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r-FR" smtClean="0"/>
              <a:t>SIRIUS in- vacuum dffractometer (TUPHA007), C. Engblom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220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1600" y="781055"/>
            <a:ext cx="7772400" cy="1656184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2017-10-08, MOCRAF 2017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SIRIUS in- vacuum dffractometer (TUPHA007), C. Engblom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290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2017-10-08, MOCRAF 2017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SIRIUS in- vacuum dffractometer (TUPHA007), C. Engblom</a:t>
            </a:r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 flipH="1">
            <a:off x="3131840" y="4523636"/>
            <a:ext cx="6017581" cy="1065604"/>
          </a:xfrm>
          <a:prstGeom prst="rect">
            <a:avLst/>
          </a:prstGeom>
          <a:solidFill>
            <a:schemeClr val="bg1">
              <a:lumMod val="5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EDE12"/>
              </a:solidFill>
            </a:endParaRP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3131840" y="5275833"/>
            <a:ext cx="6012163" cy="0"/>
          </a:xfrm>
          <a:prstGeom prst="line">
            <a:avLst/>
          </a:prstGeom>
          <a:ln w="73025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31840" y="4409665"/>
            <a:ext cx="5935803" cy="1143000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7047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SOLEIL - fond blanc - 2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0000" y="1259999"/>
            <a:ext cx="7920000" cy="486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2017-10-08, MOCRAF 2017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r-FR" smtClean="0"/>
              <a:t>SIRIUS in- vacuum dffractometer (TUPHA007), C. Engblom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‹#›</a:t>
            </a:fld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919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2017-10-08, MOCRAF 2017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smtClean="0"/>
              <a:t>SIRIUS in- vacuum dffractometer (TUPHA007), C. Engblom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 flipH="1">
            <a:off x="1691680" y="4492805"/>
            <a:ext cx="7452320" cy="1065604"/>
          </a:xfrm>
          <a:prstGeom prst="rect">
            <a:avLst/>
          </a:prstGeom>
          <a:solidFill>
            <a:srgbClr val="EFE125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91680" y="5301208"/>
            <a:ext cx="7452321" cy="0"/>
          </a:xfrm>
          <a:prstGeom prst="line">
            <a:avLst/>
          </a:prstGeom>
          <a:ln w="73025" cmpd="tri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7" y="4699560"/>
            <a:ext cx="7206973" cy="56507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779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2017-10-08, MOCRAF 2017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smtClean="0"/>
              <a:t>SIRIUS in- vacuum dffractometer (TUPHA007), C. Engblom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802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- fond gris - 1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2017-10-08, MOCRAF 2017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smtClean="0"/>
              <a:t>SIRIUS in- vacuum dffractometer (TUPHA007), C. Engblom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20000" y="1260000"/>
            <a:ext cx="7920000" cy="486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794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6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794108" y="6356350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smtClean="0"/>
              <a:t>2017-10-08, MOCRAF 2017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133926" y="6356350"/>
            <a:ext cx="3831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SIRIUS in- vacuum dffractometer (TUPHA007), C. Engblom</a:t>
            </a:r>
            <a:endParaRPr lang="fr-FR" dirty="0"/>
          </a:p>
        </p:txBody>
      </p:sp>
      <p:pic>
        <p:nvPicPr>
          <p:cNvPr id="10" name="Picture 2" descr="C:\Users\corona\Desktop\TODO\general\images-png\soleilq [Converti]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87" y="199824"/>
            <a:ext cx="1217101" cy="63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6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613186"/>
            <a:ext cx="6737130" cy="624814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793600" y="6356350"/>
            <a:ext cx="234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 smtClean="0"/>
              <a:t>2017-10-08, MOCRAF 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133600" y="6356350"/>
            <a:ext cx="383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smtClean="0"/>
              <a:t>SIRIUS in- vacuum dffractometer (TUPHA007), C. Engblom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pic>
        <p:nvPicPr>
          <p:cNvPr id="7" name="Picture 2" descr="C:\Users\corona\Desktop\TODO\general\images-png\soleilq [Converti]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87" y="199824"/>
            <a:ext cx="1217101" cy="63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09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8" r:id="rId3"/>
    <p:sldLayoutId id="2147483739" r:id="rId4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728000" y="195673"/>
            <a:ext cx="7211424" cy="5650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0000" y="1260000"/>
            <a:ext cx="7920000" cy="48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280798" y="6356350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smtClean="0"/>
              <a:t>2017-10-08, MOCRAF 2017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20616" y="6356350"/>
            <a:ext cx="3831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fr-FR" smtClean="0"/>
              <a:t>SIRIUS in- vacuum dffractometer (TUPHA007), C. Engblom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452320" y="6356350"/>
            <a:ext cx="1234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DB0296-9B1A-4720-B29E-B92D812C9761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5840"/>
            <a:ext cx="1224136" cy="55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2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13" r:id="rId2"/>
    <p:sldLayoutId id="2147483685" r:id="rId3"/>
    <p:sldLayoutId id="2147483709" r:id="rId4"/>
    <p:sldLayoutId id="2147483686" r:id="rId5"/>
    <p:sldLayoutId id="2147483710" r:id="rId6"/>
    <p:sldLayoutId id="2147483687" r:id="rId7"/>
    <p:sldLayoutId id="2147483712" r:id="rId8"/>
    <p:sldLayoutId id="2147483699" r:id="rId9"/>
    <p:sldLayoutId id="2147483711" r:id="rId10"/>
    <p:sldLayoutId id="2147483736" r:id="rId11"/>
    <p:sldLayoutId id="2147483737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F0DC08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728000" y="194400"/>
            <a:ext cx="7210800" cy="5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0000" y="1259999"/>
            <a:ext cx="7920000" cy="48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pic>
        <p:nvPicPr>
          <p:cNvPr id="8" name="Picture 2" descr="C:\Users\corona\Desktop\TODO\general\images-png\soleilq [Converti]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87" y="199824"/>
            <a:ext cx="1217101" cy="63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280798" y="6356350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smtClean="0"/>
              <a:t>2017-10-08, MOCRAF 2017</a:t>
            </a:r>
            <a:endParaRPr lang="fr-FR" dirty="0" smtClean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20616" y="6356350"/>
            <a:ext cx="3831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fr-FR" smtClean="0"/>
              <a:t>SIRIUS in- vacuum dffractometer (TUPHA007), C. Engblom</a:t>
            </a:r>
            <a:endParaRPr lang="fr-FR" dirty="0"/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452320" y="6356350"/>
            <a:ext cx="1234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DB0296-9B1A-4720-B29E-B92D812C976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511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4" r:id="rId2"/>
    <p:sldLayoutId id="2147483693" r:id="rId3"/>
    <p:sldLayoutId id="2147483705" r:id="rId4"/>
    <p:sldLayoutId id="2147483694" r:id="rId5"/>
    <p:sldLayoutId id="2147483706" r:id="rId6"/>
    <p:sldLayoutId id="2147483695" r:id="rId7"/>
    <p:sldLayoutId id="2147483707" r:id="rId8"/>
    <p:sldLayoutId id="2147483700" r:id="rId9"/>
    <p:sldLayoutId id="2147483708" r:id="rId10"/>
    <p:sldLayoutId id="2147483734" r:id="rId11"/>
    <p:sldLayoutId id="2147483735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.sldx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2.sldx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3.sldx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4.sldx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5.sldx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tx1"/>
                </a:solidFill>
              </a:rPr>
              <a:t>Multi- axis control for in-vacuum </a:t>
            </a:r>
            <a:r>
              <a:rPr lang="fr-FR" sz="2400" dirty="0" err="1" smtClean="0">
                <a:solidFill>
                  <a:schemeClr val="tx1"/>
                </a:solidFill>
              </a:rPr>
              <a:t>diffractometer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547664" y="1604392"/>
            <a:ext cx="7408912" cy="1752600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f</a:t>
            </a:r>
            <a:r>
              <a:rPr lang="fr-FR" dirty="0" smtClean="0">
                <a:solidFill>
                  <a:schemeClr val="tx1"/>
                </a:solidFill>
              </a:rPr>
              <a:t>or SIRIUS </a:t>
            </a:r>
            <a:r>
              <a:rPr lang="fr-FR" dirty="0" err="1" smtClean="0">
                <a:solidFill>
                  <a:schemeClr val="tx1"/>
                </a:solidFill>
              </a:rPr>
              <a:t>Beamline</a:t>
            </a:r>
            <a:r>
              <a:rPr lang="fr-FR" dirty="0" smtClean="0">
                <a:solidFill>
                  <a:schemeClr val="tx1"/>
                </a:solidFill>
              </a:rPr>
              <a:t> at Synchrotron SOLEIL</a:t>
            </a:r>
          </a:p>
          <a:p>
            <a:r>
              <a:rPr lang="fr-FR" sz="2000" dirty="0" smtClean="0"/>
              <a:t>Christer Engblom, on </a:t>
            </a:r>
            <a:r>
              <a:rPr lang="fr-FR" sz="2000" dirty="0" err="1" smtClean="0"/>
              <a:t>behalf</a:t>
            </a:r>
            <a:r>
              <a:rPr lang="fr-FR" sz="2000" dirty="0" smtClean="0"/>
              <a:t> of the ECA group &amp; SYMETRIE </a:t>
            </a:r>
            <a:r>
              <a:rPr lang="fr-FR" sz="2000" dirty="0" err="1" smtClean="0"/>
              <a:t>Company</a:t>
            </a:r>
            <a:endParaRPr lang="fr-FR" sz="200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2017-10-08, MOCRAF 2017</a:t>
            </a:r>
            <a:endParaRPr lang="fr-FR" dirty="0" smtClean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SIRIUS in- vacuum dffractometer (TUPHA007), C. Engblom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19544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538989" y="2132508"/>
            <a:ext cx="8380639" cy="3184284"/>
            <a:chOff x="538989" y="2132508"/>
            <a:chExt cx="8380639" cy="3184284"/>
          </a:xfrm>
        </p:grpSpPr>
        <p:sp>
          <p:nvSpPr>
            <p:cNvPr id="21" name="Rectangle 20"/>
            <p:cNvSpPr/>
            <p:nvPr/>
          </p:nvSpPr>
          <p:spPr>
            <a:xfrm>
              <a:off x="5292080" y="4302801"/>
              <a:ext cx="2520280" cy="10139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 smtClean="0"/>
                <a:t>Sample alignment</a:t>
              </a:r>
              <a:endParaRPr lang="sv-SE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38989" y="2132508"/>
              <a:ext cx="3370597" cy="30064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cxnSp>
          <p:nvCxnSpPr>
            <p:cNvPr id="32" name="Curved Connector 31"/>
            <p:cNvCxnSpPr>
              <a:stCxn id="31" idx="3"/>
              <a:endCxn id="21" idx="1"/>
            </p:cNvCxnSpPr>
            <p:nvPr/>
          </p:nvCxnSpPr>
          <p:spPr>
            <a:xfrm>
              <a:off x="3909586" y="2282831"/>
              <a:ext cx="1382494" cy="2526966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accent3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8164293" y="4625130"/>
              <a:ext cx="755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6 DOF</a:t>
              </a:r>
              <a:endParaRPr lang="sv-SE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39551" y="1753859"/>
            <a:ext cx="8380078" cy="2489863"/>
            <a:chOff x="539551" y="1753859"/>
            <a:chExt cx="8380078" cy="2489863"/>
          </a:xfrm>
        </p:grpSpPr>
        <p:sp>
          <p:nvSpPr>
            <p:cNvPr id="20" name="Rectangle 19"/>
            <p:cNvSpPr/>
            <p:nvPr/>
          </p:nvSpPr>
          <p:spPr>
            <a:xfrm>
              <a:off x="5292080" y="3229731"/>
              <a:ext cx="2520280" cy="10139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 smtClean="0"/>
                <a:t>Circular sample- &amp; detector movements</a:t>
              </a:r>
              <a:endParaRPr lang="sv-SE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39551" y="1753859"/>
              <a:ext cx="3362585" cy="3445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cxnSp>
          <p:nvCxnSpPr>
            <p:cNvPr id="28" name="Curved Connector 27"/>
            <p:cNvCxnSpPr>
              <a:stCxn id="27" idx="3"/>
              <a:endCxn id="20" idx="1"/>
            </p:cNvCxnSpPr>
            <p:nvPr/>
          </p:nvCxnSpPr>
          <p:spPr>
            <a:xfrm>
              <a:off x="3902136" y="1926159"/>
              <a:ext cx="1389944" cy="1810568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accent2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8164294" y="3059668"/>
              <a:ext cx="755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5</a:t>
              </a:r>
              <a:r>
                <a:rPr lang="sv-SE" dirty="0" smtClean="0"/>
                <a:t> DOF</a:t>
              </a:r>
              <a:endParaRPr lang="sv-SE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39551" y="1084467"/>
            <a:ext cx="8380080" cy="1013991"/>
            <a:chOff x="539551" y="1084467"/>
            <a:chExt cx="8380080" cy="1013991"/>
          </a:xfrm>
        </p:grpSpPr>
        <p:sp>
          <p:nvSpPr>
            <p:cNvPr id="22" name="Rectangle 21"/>
            <p:cNvSpPr/>
            <p:nvPr/>
          </p:nvSpPr>
          <p:spPr>
            <a:xfrm>
              <a:off x="539551" y="1364198"/>
              <a:ext cx="3370597" cy="3614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92080" y="1084467"/>
              <a:ext cx="2520280" cy="101399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 smtClean="0"/>
                <a:t>System X-ray beam alignment</a:t>
              </a:r>
              <a:endParaRPr lang="sv-SE" dirty="0"/>
            </a:p>
          </p:txBody>
        </p:sp>
        <p:cxnSp>
          <p:nvCxnSpPr>
            <p:cNvPr id="25" name="Curved Connector 24"/>
            <p:cNvCxnSpPr>
              <a:stCxn id="22" idx="3"/>
              <a:endCxn id="9" idx="1"/>
            </p:cNvCxnSpPr>
            <p:nvPr/>
          </p:nvCxnSpPr>
          <p:spPr>
            <a:xfrm>
              <a:off x="3910148" y="1544905"/>
              <a:ext cx="1381932" cy="46558"/>
            </a:xfrm>
            <a:prstGeom prst="curvedConnector3">
              <a:avLst>
                <a:gd name="adj1" fmla="val 50000"/>
              </a:avLst>
            </a:prstGeom>
            <a:ln w="38100"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8164296" y="1406796"/>
              <a:ext cx="755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6 DOF</a:t>
              </a:r>
              <a:endParaRPr lang="sv-SE" dirty="0"/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2017-10-08, MOCRAF 2017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SIRIUS in- vacuum dffractometer (TUPHA007), C. Engblom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933575" y="193675"/>
            <a:ext cx="7210425" cy="565150"/>
          </a:xfrm>
        </p:spPr>
        <p:txBody>
          <a:bodyPr/>
          <a:lstStyle/>
          <a:p>
            <a:r>
              <a:rPr lang="fr-FR" dirty="0"/>
              <a:t>In- vacuum </a:t>
            </a:r>
            <a:r>
              <a:rPr lang="fr-FR" dirty="0" err="1" smtClean="0"/>
              <a:t>diffractometer</a:t>
            </a:r>
            <a:r>
              <a:rPr lang="fr-FR" dirty="0" smtClean="0"/>
              <a:t> – Axis Setup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1184" y="908720"/>
            <a:ext cx="4551292" cy="4859338"/>
          </a:xfrm>
        </p:spPr>
        <p:txBody>
          <a:bodyPr>
            <a:normAutofit/>
          </a:bodyPr>
          <a:lstStyle/>
          <a:p>
            <a:r>
              <a:rPr lang="sv-SE" dirty="0" smtClean="0"/>
              <a:t>Series of Stacked systems:</a:t>
            </a:r>
          </a:p>
          <a:p>
            <a:pPr lvl="1"/>
            <a:r>
              <a:rPr lang="sv-SE" dirty="0" smtClean="0">
                <a:solidFill>
                  <a:schemeClr val="tx1"/>
                </a:solidFill>
              </a:rPr>
              <a:t>Large hexapod, JORAN</a:t>
            </a:r>
          </a:p>
          <a:p>
            <a:pPr lvl="1"/>
            <a:r>
              <a:rPr lang="sv-SE" dirty="0" smtClean="0">
                <a:solidFill>
                  <a:schemeClr val="tx1"/>
                </a:solidFill>
              </a:rPr>
              <a:t>4-circle goniometer </a:t>
            </a:r>
          </a:p>
          <a:p>
            <a:pPr lvl="1"/>
            <a:r>
              <a:rPr lang="sv-SE" dirty="0" smtClean="0">
                <a:solidFill>
                  <a:schemeClr val="tx1"/>
                </a:solidFill>
              </a:rPr>
              <a:t>Small hexapod, BORA</a:t>
            </a:r>
            <a:endParaRPr lang="fr-FR" dirty="0"/>
          </a:p>
          <a:p>
            <a:endParaRPr lang="sv-SE" dirty="0"/>
          </a:p>
        </p:txBody>
      </p:sp>
      <p:sp>
        <p:nvSpPr>
          <p:cNvPr id="23" name="Rectangle 22"/>
          <p:cNvSpPr/>
          <p:nvPr/>
        </p:nvSpPr>
        <p:spPr>
          <a:xfrm>
            <a:off x="5296844" y="2157099"/>
            <a:ext cx="2514745" cy="10713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Circular sample- &amp; detector movements</a:t>
            </a:r>
          </a:p>
        </p:txBody>
      </p:sp>
      <p:cxnSp>
        <p:nvCxnSpPr>
          <p:cNvPr id="24" name="Curved Connector 23"/>
          <p:cNvCxnSpPr>
            <a:endCxn id="23" idx="1"/>
          </p:cNvCxnSpPr>
          <p:nvPr/>
        </p:nvCxnSpPr>
        <p:spPr>
          <a:xfrm>
            <a:off x="3902136" y="1544905"/>
            <a:ext cx="1394708" cy="1147885"/>
          </a:xfrm>
          <a:prstGeom prst="curvedConnector3">
            <a:avLst>
              <a:gd name="adj1" fmla="val 50000"/>
            </a:avLst>
          </a:prstGeom>
          <a:ln w="38100"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http://www.symetrie.fr/wp-content/uploads/2017/10/SYMETRIE_HV-Diffractometer-with-rack-SOLEIL-SIRIU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2"/>
          <a:stretch/>
        </p:blipFill>
        <p:spPr bwMode="auto">
          <a:xfrm>
            <a:off x="606461" y="2614144"/>
            <a:ext cx="3241057" cy="374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5290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In- vacuum </a:t>
            </a:r>
            <a:r>
              <a:rPr lang="fr-FR" sz="2800" dirty="0" err="1"/>
              <a:t>diffractometer</a:t>
            </a:r>
            <a:r>
              <a:rPr lang="fr-FR" sz="2800" dirty="0"/>
              <a:t> - </a:t>
            </a:r>
            <a:r>
              <a:rPr lang="fr-FR" sz="2800" dirty="0" smtClean="0"/>
              <a:t>Hardware Setup</a:t>
            </a:r>
            <a:endParaRPr lang="en-US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</a:t>
            </a:r>
          </a:p>
          <a:p>
            <a:pPr lvl="1"/>
            <a:r>
              <a:rPr lang="en-US" dirty="0" smtClean="0"/>
              <a:t>Delta Tau </a:t>
            </a:r>
            <a:r>
              <a:rPr lang="en-US" dirty="0" err="1" smtClean="0"/>
              <a:t>PowerBrick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Motor Drive</a:t>
            </a:r>
          </a:p>
          <a:p>
            <a:pPr lvl="1"/>
            <a:r>
              <a:rPr lang="en-US" dirty="0" smtClean="0"/>
              <a:t>Delta Tau </a:t>
            </a:r>
            <a:r>
              <a:rPr lang="en-US" dirty="0" err="1" smtClean="0"/>
              <a:t>Powerbrick</a:t>
            </a:r>
            <a:endParaRPr lang="en-US" dirty="0" smtClean="0"/>
          </a:p>
          <a:p>
            <a:pPr lvl="1"/>
            <a:r>
              <a:rPr lang="en-US" dirty="0" err="1" smtClean="0"/>
              <a:t>Phytron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Temperature handling</a:t>
            </a:r>
          </a:p>
          <a:p>
            <a:pPr lvl="1"/>
            <a:r>
              <a:rPr lang="en-US" dirty="0" smtClean="0"/>
              <a:t>PLC solution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2017-10-08, MOCRAF 2017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SIRIUS in- vacuum dffractometer (TUPHA007), C. Engblom</a:t>
            </a:r>
            <a:endParaRPr lang="fr-FR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479702"/>
              </p:ext>
            </p:extLst>
          </p:nvPr>
        </p:nvGraphicFramePr>
        <p:xfrm>
          <a:off x="4283968" y="1124745"/>
          <a:ext cx="5004804" cy="5284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3" name="Diapositive" r:id="rId3" imgW="2691409" imgH="3589155" progId="PowerPoint.Slide.12">
                  <p:embed/>
                </p:oleObj>
              </mc:Choice>
              <mc:Fallback>
                <p:oleObj name="Diapositive" r:id="rId3" imgW="2691409" imgH="3589155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000" t="14270" r="8508" b="17372"/>
                      <a:stretch>
                        <a:fillRect/>
                      </a:stretch>
                    </p:blipFill>
                    <p:spPr bwMode="auto">
                      <a:xfrm>
                        <a:off x="4283968" y="1124745"/>
                        <a:ext cx="5004804" cy="52840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534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V:\ECA\01_DOCUMENTS_EN_COURS\DOC_SZ\ECA\Conference\ICALEPCS\2015 Melborne\paper\arc_SW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86727"/>
            <a:ext cx="5004048" cy="42803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In- vacuum </a:t>
            </a:r>
            <a:r>
              <a:rPr lang="fr-FR" sz="2800" dirty="0" err="1"/>
              <a:t>diffractometer</a:t>
            </a:r>
            <a:r>
              <a:rPr lang="fr-FR" sz="2800" dirty="0"/>
              <a:t>– </a:t>
            </a:r>
            <a:r>
              <a:rPr lang="fr-FR" sz="2800" dirty="0" smtClean="0"/>
              <a:t>TANGO </a:t>
            </a:r>
            <a:r>
              <a:rPr lang="fr-FR" sz="2800" dirty="0" err="1" smtClean="0"/>
              <a:t>devices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86727"/>
            <a:ext cx="4427984" cy="486000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Rough </a:t>
            </a:r>
            <a:r>
              <a:rPr lang="fr-FR" dirty="0" err="1" smtClean="0"/>
              <a:t>overview</a:t>
            </a:r>
            <a:r>
              <a:rPr lang="fr-FR" dirty="0"/>
              <a:t>:</a:t>
            </a:r>
            <a:endParaRPr lang="fr-FR" dirty="0" smtClean="0"/>
          </a:p>
          <a:p>
            <a:r>
              <a:rPr lang="fr-FR" b="1" dirty="0" err="1" smtClean="0"/>
              <a:t>PowerPMACBox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1600" dirty="0" err="1" smtClean="0">
                <a:solidFill>
                  <a:schemeClr val="tx1"/>
                </a:solidFill>
              </a:rPr>
              <a:t>Powerbrick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commands</a:t>
            </a:r>
            <a:r>
              <a:rPr lang="fr-FR" sz="1600" dirty="0" smtClean="0">
                <a:solidFill>
                  <a:schemeClr val="tx1"/>
                </a:solidFill>
              </a:rPr>
              <a:t> &amp; </a:t>
            </a:r>
            <a:r>
              <a:rPr lang="fr-FR" sz="1600" dirty="0" err="1" smtClean="0">
                <a:solidFill>
                  <a:schemeClr val="tx1"/>
                </a:solidFill>
              </a:rPr>
              <a:t>attributes</a:t>
            </a:r>
            <a:endParaRPr lang="fr-FR" dirty="0" smtClean="0">
              <a:solidFill>
                <a:schemeClr val="tx1"/>
              </a:solidFill>
            </a:endParaRPr>
          </a:p>
          <a:p>
            <a:pPr lvl="1"/>
            <a:r>
              <a:rPr lang="fr-FR" b="1" dirty="0" err="1" smtClean="0"/>
              <a:t>PowerPMACAxis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1600" dirty="0" smtClean="0">
                <a:solidFill>
                  <a:schemeClr val="tx1"/>
                </a:solidFill>
              </a:rPr>
              <a:t>Single- axis </a:t>
            </a:r>
            <a:r>
              <a:rPr lang="fr-FR" sz="1600" dirty="0" err="1" smtClean="0">
                <a:solidFill>
                  <a:schemeClr val="tx1"/>
                </a:solidFill>
              </a:rPr>
              <a:t>movement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commands</a:t>
            </a:r>
            <a:r>
              <a:rPr lang="fr-FR" sz="1600" dirty="0" smtClean="0">
                <a:solidFill>
                  <a:schemeClr val="tx1"/>
                </a:solidFill>
              </a:rPr>
              <a:t> &amp; </a:t>
            </a:r>
            <a:r>
              <a:rPr lang="fr-FR" sz="1600" dirty="0" err="1" smtClean="0">
                <a:solidFill>
                  <a:schemeClr val="tx1"/>
                </a:solidFill>
              </a:rPr>
              <a:t>attributes</a:t>
            </a:r>
            <a:endParaRPr lang="fr-FR" dirty="0" smtClean="0">
              <a:solidFill>
                <a:schemeClr val="tx1"/>
              </a:solidFill>
            </a:endParaRPr>
          </a:p>
          <a:p>
            <a:pPr lvl="1"/>
            <a:r>
              <a:rPr lang="fr-FR" b="1" dirty="0" err="1" smtClean="0"/>
              <a:t>PowerPMACComposedAxis</a:t>
            </a:r>
            <a:r>
              <a:rPr lang="fr-FR" dirty="0"/>
              <a:t/>
            </a:r>
            <a:br>
              <a:rPr lang="fr-FR" dirty="0"/>
            </a:br>
            <a:r>
              <a:rPr lang="fr-FR" sz="1600" dirty="0" smtClean="0">
                <a:solidFill>
                  <a:schemeClr val="tx1"/>
                </a:solidFill>
              </a:rPr>
              <a:t>Multi- axis </a:t>
            </a:r>
            <a:r>
              <a:rPr lang="fr-FR" sz="1600" dirty="0" err="1" smtClean="0">
                <a:solidFill>
                  <a:schemeClr val="tx1"/>
                </a:solidFill>
              </a:rPr>
              <a:t>movement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commands</a:t>
            </a:r>
            <a:r>
              <a:rPr lang="fr-FR" sz="1600" dirty="0" smtClean="0">
                <a:solidFill>
                  <a:schemeClr val="tx1"/>
                </a:solidFill>
              </a:rPr>
              <a:t> &amp; </a:t>
            </a:r>
            <a:r>
              <a:rPr lang="fr-FR" sz="1600" dirty="0" err="1" smtClean="0">
                <a:solidFill>
                  <a:schemeClr val="tx1"/>
                </a:solidFill>
              </a:rPr>
              <a:t>attributes</a:t>
            </a:r>
            <a:endParaRPr lang="fr-FR" dirty="0" smtClean="0">
              <a:solidFill>
                <a:schemeClr val="tx1"/>
              </a:solidFill>
            </a:endParaRPr>
          </a:p>
          <a:p>
            <a:r>
              <a:rPr lang="fr-FR" b="1" dirty="0" err="1" smtClean="0"/>
              <a:t>PowerPMACdataviewer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1600" dirty="0">
                <a:solidFill>
                  <a:schemeClr val="tx1"/>
                </a:solidFill>
              </a:rPr>
              <a:t>Controller variable exchange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2017-10-08, MOCRAF 2017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SIRIUS in- vacuum dffractometer (TUPHA007), C. Engblom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71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194400"/>
            <a:ext cx="7463144" cy="565200"/>
          </a:xfrm>
        </p:spPr>
        <p:txBody>
          <a:bodyPr/>
          <a:lstStyle/>
          <a:p>
            <a:r>
              <a:rPr lang="fr-FR" sz="2000" dirty="0"/>
              <a:t>In- vacuum </a:t>
            </a:r>
            <a:r>
              <a:rPr lang="fr-FR" sz="2000" dirty="0" err="1" smtClean="0"/>
              <a:t>diffractometer</a:t>
            </a:r>
            <a:r>
              <a:rPr lang="fr-FR" sz="2000" dirty="0" smtClean="0"/>
              <a:t> – Controller </a:t>
            </a:r>
            <a:r>
              <a:rPr lang="fr-FR" sz="2000" dirty="0" err="1" smtClean="0"/>
              <a:t>embedded</a:t>
            </a:r>
            <a:r>
              <a:rPr lang="fr-FR" sz="2000" dirty="0" smtClean="0"/>
              <a:t> software</a:t>
            </a:r>
            <a:endParaRPr lang="en-US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259999"/>
            <a:ext cx="4896544" cy="4860000"/>
          </a:xfrm>
        </p:spPr>
        <p:txBody>
          <a:bodyPr/>
          <a:lstStyle/>
          <a:p>
            <a:r>
              <a:rPr lang="en-US" dirty="0" smtClean="0"/>
              <a:t>System integration with pre-compiled libraries 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Intellectual properties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System evolutions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SOLEIL libraries (for TANGO interfacing)</a:t>
            </a:r>
          </a:p>
          <a:p>
            <a:r>
              <a:rPr lang="en-US" dirty="0" smtClean="0"/>
              <a:t>SYMETRIE libraries &amp; motor configurations</a:t>
            </a:r>
          </a:p>
          <a:p>
            <a:pPr lvl="2"/>
            <a:r>
              <a:rPr lang="en-US" dirty="0" smtClean="0"/>
              <a:t>Ex: Hexapod kinematics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2017-10-08, MOCRAF 2017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SIRIUS in- vacuum dffractometer (TUPHA007), C. Engblom</a:t>
            </a:r>
            <a:endParaRPr lang="fr-FR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/>
          </p:nvPr>
        </p:nvGraphicFramePr>
        <p:xfrm>
          <a:off x="5076056" y="908720"/>
          <a:ext cx="4023345" cy="5377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1" name="Diapositive" r:id="rId3" imgW="3427538" imgH="4570638" progId="PowerPoint.Slide.12">
                  <p:embed/>
                </p:oleObj>
              </mc:Choice>
              <mc:Fallback>
                <p:oleObj name="Diapositive" r:id="rId3" imgW="3427538" imgH="4570638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81" t="2965" r="1984" b="623"/>
                      <a:stretch>
                        <a:fillRect/>
                      </a:stretch>
                    </p:blipFill>
                    <p:spPr bwMode="auto">
                      <a:xfrm>
                        <a:off x="5076056" y="908720"/>
                        <a:ext cx="4023345" cy="53774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In- vacuum </a:t>
            </a:r>
            <a:r>
              <a:rPr lang="fr-FR" sz="2400" dirty="0" err="1" smtClean="0"/>
              <a:t>diffractometer</a:t>
            </a:r>
            <a:r>
              <a:rPr lang="fr-FR" sz="2400" dirty="0" smtClean="0"/>
              <a:t> </a:t>
            </a:r>
            <a:r>
              <a:rPr lang="fr-FR" sz="2400" dirty="0"/>
              <a:t>- Control/Drive Setup</a:t>
            </a:r>
            <a:endParaRPr lang="en-US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0000" y="1259999"/>
            <a:ext cx="3707984" cy="4860000"/>
          </a:xfrm>
        </p:spPr>
        <p:txBody>
          <a:bodyPr>
            <a:normAutofit/>
          </a:bodyPr>
          <a:lstStyle/>
          <a:p>
            <a:r>
              <a:rPr lang="en-US" dirty="0" smtClean="0"/>
              <a:t>JORAN/circles controllers synchronized via MACRO interface</a:t>
            </a:r>
            <a:endParaRPr lang="en-US" dirty="0"/>
          </a:p>
          <a:p>
            <a:pPr lvl="1"/>
            <a:r>
              <a:rPr lang="en-US" dirty="0" smtClean="0"/>
              <a:t>Virtual axis calculations (kinematics) performed by master controller</a:t>
            </a:r>
          </a:p>
          <a:p>
            <a:pPr lvl="1"/>
            <a:endParaRPr lang="en-US" dirty="0"/>
          </a:p>
          <a:p>
            <a:r>
              <a:rPr lang="en-US" dirty="0" smtClean="0"/>
              <a:t>BORA controller </a:t>
            </a:r>
            <a:endParaRPr lang="en-US" dirty="0"/>
          </a:p>
          <a:p>
            <a:pPr lvl="1"/>
            <a:r>
              <a:rPr lang="en-US" dirty="0"/>
              <a:t>Virtual axis calculations (kinematics)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2017-10-08, MOCRAF 2017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SIRIUS in- vacuum dffractometer (TUPHA007), C. Engblom</a:t>
            </a:r>
            <a:endParaRPr lang="fr-FR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922645"/>
              </p:ext>
            </p:extLst>
          </p:nvPr>
        </p:nvGraphicFramePr>
        <p:xfrm>
          <a:off x="4211960" y="777179"/>
          <a:ext cx="4793934" cy="6152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1" name="Slide" r:id="rId3" imgW="1781556" imgH="2374381" progId="PowerPoint.Slide.12">
                  <p:embed/>
                </p:oleObj>
              </mc:Choice>
              <mc:Fallback>
                <p:oleObj name="Slide" r:id="rId3" imgW="1781556" imgH="2374381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l="1459" t="4593" r="-127" b="-110"/>
                      <a:stretch>
                        <a:fillRect/>
                      </a:stretch>
                    </p:blipFill>
                    <p:spPr bwMode="auto">
                      <a:xfrm>
                        <a:off x="4211960" y="777179"/>
                        <a:ext cx="4793934" cy="61527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771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20000" y="2348880"/>
            <a:ext cx="7848872" cy="2088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lvl="1"/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Context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 &amp; 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overview</a:t>
            </a:r>
            <a:endParaRPr lang="fr-FR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SIRIUS 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beamline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 &amp; SYMETRIE</a:t>
            </a:r>
          </a:p>
          <a:p>
            <a:r>
              <a:rPr lang="fr-FR" dirty="0" smtClean="0"/>
              <a:t>In-vacuum </a:t>
            </a:r>
            <a:r>
              <a:rPr lang="fr-FR" dirty="0" err="1" smtClean="0"/>
              <a:t>diffractometer</a:t>
            </a:r>
            <a:endParaRPr lang="fr-FR" dirty="0" smtClean="0"/>
          </a:p>
          <a:p>
            <a:pPr lvl="1"/>
            <a:r>
              <a:rPr lang="fr-FR" dirty="0"/>
              <a:t>Axis Setup</a:t>
            </a:r>
          </a:p>
          <a:p>
            <a:pPr lvl="1"/>
            <a:r>
              <a:rPr lang="fr-FR" dirty="0"/>
              <a:t>Hardware setup</a:t>
            </a:r>
          </a:p>
          <a:p>
            <a:pPr lvl="1"/>
            <a:r>
              <a:rPr lang="fr-FR" dirty="0"/>
              <a:t>TANGO </a:t>
            </a:r>
            <a:r>
              <a:rPr lang="fr-FR" dirty="0" err="1"/>
              <a:t>devices</a:t>
            </a:r>
            <a:endParaRPr lang="fr-FR" dirty="0"/>
          </a:p>
          <a:p>
            <a:pPr lvl="1"/>
            <a:r>
              <a:rPr lang="fr-FR" dirty="0"/>
              <a:t>Controller </a:t>
            </a:r>
            <a:r>
              <a:rPr lang="fr-FR" dirty="0" err="1"/>
              <a:t>embedded</a:t>
            </a:r>
            <a:r>
              <a:rPr lang="fr-FR" dirty="0"/>
              <a:t> software</a:t>
            </a:r>
          </a:p>
          <a:p>
            <a:pPr lvl="1"/>
            <a:r>
              <a:rPr lang="fr-FR" dirty="0"/>
              <a:t>Control/Drive Setup </a:t>
            </a:r>
          </a:p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Installation</a:t>
            </a:r>
          </a:p>
          <a:p>
            <a:pPr lvl="1"/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FAT</a:t>
            </a:r>
          </a:p>
          <a:p>
            <a:pPr lvl="1"/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SAT</a:t>
            </a:r>
          </a:p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Contents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2017-10-08, MOCRAF 2017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SIRIUS in- vacuum dffractometer (TUPHA007), C. Engblom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882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"/>
    </mc:Choice>
    <mc:Fallback xmlns="">
      <p:transition advClick="0" advTm="5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20000" y="4437111"/>
            <a:ext cx="7848872" cy="10801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lvl="1"/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Context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 &amp; 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overview</a:t>
            </a:r>
            <a:endParaRPr lang="fr-FR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SIRIUS 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beamline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 &amp; SYMETRIE</a:t>
            </a:r>
          </a:p>
          <a:p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Diffractometer</a:t>
            </a:r>
            <a:endParaRPr lang="fr-FR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Axis Setup</a:t>
            </a:r>
          </a:p>
          <a:p>
            <a:pPr lvl="1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Hardware setup</a:t>
            </a:r>
          </a:p>
          <a:p>
            <a:pPr lvl="1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TANGO </a:t>
            </a:r>
            <a:r>
              <a:rPr lang="fr-FR" dirty="0" err="1">
                <a:solidFill>
                  <a:schemeClr val="bg1">
                    <a:lumMod val="75000"/>
                  </a:schemeClr>
                </a:solidFill>
              </a:rPr>
              <a:t>devices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Controller </a:t>
            </a:r>
            <a:r>
              <a:rPr lang="fr-FR" dirty="0" err="1">
                <a:solidFill>
                  <a:schemeClr val="bg1">
                    <a:lumMod val="75000"/>
                  </a:schemeClr>
                </a:solidFill>
              </a:rPr>
              <a:t>embedded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software</a:t>
            </a:r>
          </a:p>
          <a:p>
            <a:pPr lvl="1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Control/Drive Setup </a:t>
            </a:r>
          </a:p>
          <a:p>
            <a:r>
              <a:rPr lang="fr-FR" dirty="0" smtClean="0"/>
              <a:t>Installation</a:t>
            </a:r>
          </a:p>
          <a:p>
            <a:pPr lvl="1"/>
            <a:r>
              <a:rPr lang="fr-FR" dirty="0" smtClean="0"/>
              <a:t>FAT</a:t>
            </a:r>
          </a:p>
          <a:p>
            <a:pPr lvl="1"/>
            <a:r>
              <a:rPr lang="fr-FR" dirty="0" smtClean="0"/>
              <a:t>SAT</a:t>
            </a:r>
          </a:p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2017-10-08, MOCRAF 2017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SIRIUS in- vacuum dffractometer (TUPHA007), C. Engblom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85382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Installation - FAT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2017-10-08, MOCRAF 2017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SIRIUS in- vacuum dffractometer (TUPHA007), C. Engblom</a:t>
            </a:r>
            <a:endParaRPr lang="fr-FR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End </a:t>
            </a:r>
            <a:r>
              <a:rPr lang="sv-SE" dirty="0"/>
              <a:t>of april </a:t>
            </a:r>
            <a:r>
              <a:rPr lang="sv-SE" dirty="0" smtClean="0"/>
              <a:t>2017- performed at SYMETRIE site</a:t>
            </a:r>
          </a:p>
          <a:p>
            <a:r>
              <a:rPr lang="sv-SE" dirty="0" smtClean="0"/>
              <a:t>System evaluated concerning:</a:t>
            </a:r>
          </a:p>
          <a:p>
            <a:pPr lvl="1"/>
            <a:r>
              <a:rPr lang="sv-SE" dirty="0" smtClean="0"/>
              <a:t>Single- axis movements (via low-level- and TANGO)</a:t>
            </a:r>
          </a:p>
          <a:p>
            <a:pPr lvl="1"/>
            <a:r>
              <a:rPr lang="sv-SE" dirty="0" smtClean="0"/>
              <a:t>Multi- axial movements </a:t>
            </a:r>
            <a:r>
              <a:rPr lang="sv-SE" dirty="0"/>
              <a:t>(via low-level- and TANGO</a:t>
            </a:r>
            <a:r>
              <a:rPr lang="sv-SE" dirty="0" smtClean="0"/>
              <a:t>)</a:t>
            </a:r>
          </a:p>
          <a:p>
            <a:pPr lvl="1"/>
            <a:r>
              <a:rPr lang="sv-SE" dirty="0" smtClean="0"/>
              <a:t>Scans</a:t>
            </a:r>
          </a:p>
          <a:p>
            <a:pPr lvl="1"/>
            <a:r>
              <a:rPr lang="sv-SE" dirty="0" smtClean="0"/>
              <a:t>Temperature- measurements</a:t>
            </a:r>
          </a:p>
          <a:p>
            <a:pPr lvl="1"/>
            <a:r>
              <a:rPr lang="sv-SE" dirty="0" smtClean="0"/>
              <a:t>System security (ex: encoder failure, limit switches...)</a:t>
            </a:r>
          </a:p>
          <a:p>
            <a:pPr lvl="1"/>
            <a:r>
              <a:rPr lang="sv-SE" dirty="0" smtClean="0"/>
              <a:t>Sphere-of-confusion at sample</a:t>
            </a:r>
          </a:p>
          <a:p>
            <a:pPr lvl="1"/>
            <a:r>
              <a:rPr lang="sv-SE" dirty="0" smtClean="0"/>
              <a:t>Vacuum- tests</a:t>
            </a:r>
          </a:p>
          <a:p>
            <a:pPr lvl="1"/>
            <a:r>
              <a:rPr lang="sv-SE" dirty="0" smtClean="0"/>
              <a:t>...</a:t>
            </a:r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948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Installation - SAT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2017-10-08, MOCRAF 2017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SIRIUS in- vacuum dffractometer (TUPHA007), C. Engblom</a:t>
            </a:r>
            <a:endParaRPr lang="fr-FR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Beginning of june 2017 – SIRIUS beamline, SOLEIL</a:t>
            </a:r>
          </a:p>
          <a:p>
            <a:r>
              <a:rPr lang="sv-SE" dirty="0" smtClean="0"/>
              <a:t>Successfully installed into the beamline</a:t>
            </a:r>
          </a:p>
          <a:p>
            <a:r>
              <a:rPr lang="sv-SE" dirty="0" smtClean="0"/>
              <a:t>Installed &amp; interfaced PLC system against over-temperature</a:t>
            </a:r>
          </a:p>
          <a:p>
            <a:r>
              <a:rPr lang="sv-SE" dirty="0" smtClean="0"/>
              <a:t>Improved accuracy by implementing compensation tables into Delta Tau controllers (reduce cross- coupling errors)</a:t>
            </a:r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403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Installation - SAT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2017-10-08, MOCRAF 2017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SIRIUS in- vacuum dffractometer (TUPHA007), C. Engblom</a:t>
            </a:r>
            <a:endParaRPr lang="fr-FR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944590"/>
              </p:ext>
            </p:extLst>
          </p:nvPr>
        </p:nvGraphicFramePr>
        <p:xfrm>
          <a:off x="1979712" y="1700808"/>
          <a:ext cx="5490170" cy="4448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" name="Diapositive" r:id="rId3" imgW="3427538" imgH="4570638" progId="PowerPoint.Slide.12">
                  <p:embed/>
                </p:oleObj>
              </mc:Choice>
              <mc:Fallback>
                <p:oleObj name="Diapositive" r:id="rId3" imgW="3427538" imgH="4570638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997" t="22609" r="85" b="22116"/>
                      <a:stretch>
                        <a:fillRect/>
                      </a:stretch>
                    </p:blipFill>
                    <p:spPr bwMode="auto">
                      <a:xfrm>
                        <a:off x="1979712" y="1700808"/>
                        <a:ext cx="5490170" cy="44482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050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Introduction</a:t>
            </a:r>
          </a:p>
          <a:p>
            <a:pPr lvl="1"/>
            <a:r>
              <a:rPr lang="fr-FR" dirty="0" err="1" smtClean="0"/>
              <a:t>Context</a:t>
            </a:r>
            <a:r>
              <a:rPr lang="fr-FR" dirty="0" smtClean="0"/>
              <a:t> &amp; </a:t>
            </a:r>
            <a:r>
              <a:rPr lang="fr-FR" dirty="0" err="1" smtClean="0"/>
              <a:t>overview</a:t>
            </a:r>
            <a:endParaRPr lang="fr-FR" dirty="0" smtClean="0"/>
          </a:p>
          <a:p>
            <a:pPr lvl="1"/>
            <a:r>
              <a:rPr lang="fr-FR" dirty="0" smtClean="0"/>
              <a:t>SIRIUS </a:t>
            </a:r>
            <a:r>
              <a:rPr lang="fr-FR" dirty="0" err="1" smtClean="0"/>
              <a:t>beamline</a:t>
            </a:r>
            <a:r>
              <a:rPr lang="fr-FR" dirty="0" smtClean="0"/>
              <a:t> &amp; SYMETRIE</a:t>
            </a:r>
          </a:p>
          <a:p>
            <a:r>
              <a:rPr lang="fr-FR" dirty="0" smtClean="0"/>
              <a:t>In-vacuum </a:t>
            </a:r>
            <a:r>
              <a:rPr lang="fr-FR" dirty="0" err="1" smtClean="0"/>
              <a:t>diffractometer</a:t>
            </a:r>
            <a:endParaRPr lang="fr-FR" dirty="0" smtClean="0"/>
          </a:p>
          <a:p>
            <a:pPr lvl="1"/>
            <a:r>
              <a:rPr lang="fr-FR" dirty="0" smtClean="0"/>
              <a:t>Axis Setup</a:t>
            </a:r>
          </a:p>
          <a:p>
            <a:pPr lvl="1"/>
            <a:r>
              <a:rPr lang="fr-FR" dirty="0" smtClean="0"/>
              <a:t>Hardware setup</a:t>
            </a:r>
          </a:p>
          <a:p>
            <a:pPr lvl="1"/>
            <a:r>
              <a:rPr lang="fr-FR" dirty="0"/>
              <a:t>TANGO </a:t>
            </a:r>
            <a:r>
              <a:rPr lang="fr-FR" dirty="0" err="1" smtClean="0"/>
              <a:t>devices</a:t>
            </a:r>
            <a:endParaRPr lang="fr-FR" dirty="0" smtClean="0"/>
          </a:p>
          <a:p>
            <a:pPr lvl="1"/>
            <a:r>
              <a:rPr lang="fr-FR" dirty="0"/>
              <a:t>Controller </a:t>
            </a:r>
            <a:r>
              <a:rPr lang="fr-FR" dirty="0" err="1"/>
              <a:t>embedded</a:t>
            </a:r>
            <a:r>
              <a:rPr lang="fr-FR" dirty="0"/>
              <a:t> </a:t>
            </a:r>
            <a:r>
              <a:rPr lang="fr-FR" dirty="0" smtClean="0"/>
              <a:t>software</a:t>
            </a:r>
          </a:p>
          <a:p>
            <a:pPr lvl="1"/>
            <a:r>
              <a:rPr lang="fr-FR" dirty="0" smtClean="0"/>
              <a:t>Control/Drive Setup </a:t>
            </a:r>
          </a:p>
          <a:p>
            <a:r>
              <a:rPr lang="fr-FR" dirty="0" smtClean="0"/>
              <a:t>Installation</a:t>
            </a:r>
          </a:p>
          <a:p>
            <a:pPr lvl="1"/>
            <a:r>
              <a:rPr lang="fr-FR" dirty="0" smtClean="0"/>
              <a:t>FAT</a:t>
            </a:r>
          </a:p>
          <a:p>
            <a:pPr lvl="1"/>
            <a:r>
              <a:rPr lang="fr-FR" dirty="0" smtClean="0"/>
              <a:t>SAT</a:t>
            </a:r>
          </a:p>
          <a:p>
            <a:r>
              <a:rPr lang="fr-FR" dirty="0" smtClean="0"/>
              <a:t>Conclusion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2017-10-08, MOCRAF 2017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SIRIUS in- vacuum dffractometer (TUPHA007), C. Engblom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071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Installation - SAT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2017-10-08, MOCRAF 2017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SIRIUS in- vacuum dffractometer (TUPHA007), C. Engblom</a:t>
            </a:r>
            <a:endParaRPr lang="fr-FR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961773"/>
              </p:ext>
            </p:extLst>
          </p:nvPr>
        </p:nvGraphicFramePr>
        <p:xfrm>
          <a:off x="667502" y="2060848"/>
          <a:ext cx="7716012" cy="345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" name="Diapositive" r:id="rId3" imgW="3427538" imgH="4570638" progId="PowerPoint.Slide.12">
                  <p:embed/>
                </p:oleObj>
              </mc:Choice>
              <mc:Fallback>
                <p:oleObj name="Diapositive" r:id="rId3" imgW="3427538" imgH="4570638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936" t="27188" r="1120" b="41501"/>
                      <a:stretch>
                        <a:fillRect/>
                      </a:stretch>
                    </p:blipFill>
                    <p:spPr bwMode="auto">
                      <a:xfrm>
                        <a:off x="667502" y="2060848"/>
                        <a:ext cx="7716012" cy="34563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93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20000" y="4437111"/>
            <a:ext cx="7848872" cy="10801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lvl="1"/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Context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 &amp; 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overview</a:t>
            </a:r>
            <a:endParaRPr lang="fr-FR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SIRIUS 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beamline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 &amp; SYMETRIE</a:t>
            </a:r>
          </a:p>
          <a:p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Diffractometer</a:t>
            </a:r>
            <a:endParaRPr lang="fr-FR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Axis Setup</a:t>
            </a:r>
          </a:p>
          <a:p>
            <a:pPr lvl="1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Hardware setup</a:t>
            </a:r>
          </a:p>
          <a:p>
            <a:pPr lvl="1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TANGO </a:t>
            </a:r>
            <a:r>
              <a:rPr lang="fr-FR" dirty="0" err="1">
                <a:solidFill>
                  <a:schemeClr val="bg1">
                    <a:lumMod val="75000"/>
                  </a:schemeClr>
                </a:solidFill>
              </a:rPr>
              <a:t>devices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Controller </a:t>
            </a:r>
            <a:r>
              <a:rPr lang="fr-FR" dirty="0" err="1">
                <a:solidFill>
                  <a:schemeClr val="bg1">
                    <a:lumMod val="75000"/>
                  </a:schemeClr>
                </a:solidFill>
              </a:rPr>
              <a:t>embedded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software</a:t>
            </a:r>
          </a:p>
          <a:p>
            <a:pPr lvl="1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Control/Drive Setup </a:t>
            </a:r>
          </a:p>
          <a:p>
            <a:r>
              <a:rPr lang="fr-FR" dirty="0" smtClean="0"/>
              <a:t>Installation</a:t>
            </a:r>
          </a:p>
          <a:p>
            <a:pPr lvl="1"/>
            <a:r>
              <a:rPr lang="fr-FR" dirty="0" smtClean="0"/>
              <a:t>FAT</a:t>
            </a:r>
          </a:p>
          <a:p>
            <a:pPr lvl="1"/>
            <a:r>
              <a:rPr lang="fr-FR" dirty="0" smtClean="0"/>
              <a:t>SAT</a:t>
            </a:r>
          </a:p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Contents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2017-10-08, MOCRAF 2017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SIRIUS in- vacuum dffractometer (TUPHA007), C. Engblom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284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"/>
    </mc:Choice>
    <mc:Fallback xmlns="">
      <p:transition advClick="0" advTm="5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20000" y="5517232"/>
            <a:ext cx="7848872" cy="4320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lvl="1"/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Context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 &amp; 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overview</a:t>
            </a:r>
            <a:endParaRPr lang="fr-FR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SIRIUS 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beamline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 &amp; SYMETRIE</a:t>
            </a:r>
          </a:p>
          <a:p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Diffractometer</a:t>
            </a:r>
            <a:endParaRPr lang="fr-FR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Axis Setup</a:t>
            </a:r>
          </a:p>
          <a:p>
            <a:pPr lvl="1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Hardware setup</a:t>
            </a:r>
          </a:p>
          <a:p>
            <a:pPr lvl="1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TANGO </a:t>
            </a:r>
            <a:r>
              <a:rPr lang="fr-FR" dirty="0" err="1">
                <a:solidFill>
                  <a:schemeClr val="bg1">
                    <a:lumMod val="75000"/>
                  </a:schemeClr>
                </a:solidFill>
              </a:rPr>
              <a:t>devices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Controller </a:t>
            </a:r>
            <a:r>
              <a:rPr lang="fr-FR" dirty="0" err="1">
                <a:solidFill>
                  <a:schemeClr val="bg1">
                    <a:lumMod val="75000"/>
                  </a:schemeClr>
                </a:solidFill>
              </a:rPr>
              <a:t>embedded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software</a:t>
            </a:r>
          </a:p>
          <a:p>
            <a:pPr lvl="1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Control/Drive Setup </a:t>
            </a:r>
          </a:p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Installation</a:t>
            </a:r>
          </a:p>
          <a:p>
            <a:pPr lvl="1"/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FAT</a:t>
            </a:r>
          </a:p>
          <a:p>
            <a:pPr lvl="1"/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SAT</a:t>
            </a:r>
          </a:p>
          <a:p>
            <a:r>
              <a:rPr lang="fr-FR" dirty="0" smtClean="0"/>
              <a:t>Conclusion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2017-10-08, MOCRAF 2017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SIRIUS in- vacuum dffractometer (TUPHA007), C. Engblom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37074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2017-10-08, MOCRAF 2017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SIRIUS in- vacuum dffractometer (TUPHA007), C. Engblom</a:t>
            </a:r>
            <a:endParaRPr lang="fr-FR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Diffractometer installation proved successful</a:t>
            </a:r>
          </a:p>
          <a:p>
            <a:pPr lvl="1"/>
            <a:r>
              <a:rPr lang="sv-SE" dirty="0" smtClean="0"/>
              <a:t>Mechanical integration in beamline</a:t>
            </a:r>
          </a:p>
          <a:p>
            <a:pPr lvl="1"/>
            <a:r>
              <a:rPr lang="sv-SE" dirty="0" smtClean="0"/>
              <a:t>Beamline TANGO control via Delta Tau controllers: synchronized movements, single- axis movements, etc.</a:t>
            </a:r>
          </a:p>
          <a:p>
            <a:pPr lvl="1"/>
            <a:r>
              <a:rPr lang="sv-SE" dirty="0" smtClean="0"/>
              <a:t>PLC integration</a:t>
            </a:r>
          </a:p>
          <a:p>
            <a:r>
              <a:rPr lang="sv-SE" dirty="0" smtClean="0"/>
              <a:t>Verified: Delta Tau software architecture controller  well adapted for collaborations while still respecting intellectual properties.</a:t>
            </a:r>
          </a:p>
          <a:p>
            <a:endParaRPr lang="sv-SE" dirty="0"/>
          </a:p>
          <a:p>
            <a:r>
              <a:rPr lang="sv-SE" dirty="0" smtClean="0"/>
              <a:t>Commissioning with beam in </a:t>
            </a:r>
            <a:r>
              <a:rPr lang="sv-SE" dirty="0" smtClean="0"/>
              <a:t>end-of-this-year</a:t>
            </a:r>
          </a:p>
          <a:p>
            <a:r>
              <a:rPr lang="sv-SE" dirty="0" smtClean="0"/>
              <a:t>Smaller sphere-of-confusion with compensation tables on BORA platform</a:t>
            </a: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207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55576" y="1268760"/>
            <a:ext cx="7848872" cy="10801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Introduction</a:t>
            </a:r>
          </a:p>
          <a:p>
            <a:pPr lvl="1"/>
            <a:r>
              <a:rPr lang="fr-FR" dirty="0" err="1" smtClean="0"/>
              <a:t>Context</a:t>
            </a:r>
            <a:r>
              <a:rPr lang="fr-FR" dirty="0" smtClean="0"/>
              <a:t> &amp; </a:t>
            </a:r>
            <a:r>
              <a:rPr lang="fr-FR" dirty="0" err="1" smtClean="0"/>
              <a:t>overview</a:t>
            </a:r>
            <a:endParaRPr lang="fr-FR" dirty="0" smtClean="0"/>
          </a:p>
          <a:p>
            <a:pPr lvl="1"/>
            <a:r>
              <a:rPr lang="fr-FR" dirty="0" smtClean="0"/>
              <a:t>SIRIUS </a:t>
            </a:r>
            <a:r>
              <a:rPr lang="fr-FR" dirty="0" err="1" smtClean="0"/>
              <a:t>beamline</a:t>
            </a:r>
            <a:r>
              <a:rPr lang="fr-FR" dirty="0" smtClean="0"/>
              <a:t> &amp; SYMETRIE</a:t>
            </a:r>
          </a:p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In-vacuum </a:t>
            </a:r>
            <a:r>
              <a:rPr lang="fr-FR" dirty="0" err="1">
                <a:solidFill>
                  <a:schemeClr val="bg1">
                    <a:lumMod val="75000"/>
                  </a:schemeClr>
                </a:solidFill>
              </a:rPr>
              <a:t>diffractometer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Axis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Setup</a:t>
            </a:r>
          </a:p>
          <a:p>
            <a:pPr lvl="1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Hardware setup</a:t>
            </a:r>
          </a:p>
          <a:p>
            <a:pPr lvl="1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TANGO </a:t>
            </a:r>
            <a:r>
              <a:rPr lang="fr-FR" dirty="0" err="1">
                <a:solidFill>
                  <a:schemeClr val="bg1">
                    <a:lumMod val="75000"/>
                  </a:schemeClr>
                </a:solidFill>
              </a:rPr>
              <a:t>devices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Controller </a:t>
            </a:r>
            <a:r>
              <a:rPr lang="fr-FR" dirty="0" err="1">
                <a:solidFill>
                  <a:schemeClr val="bg1">
                    <a:lumMod val="75000"/>
                  </a:schemeClr>
                </a:solidFill>
              </a:rPr>
              <a:t>embedded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software</a:t>
            </a:r>
          </a:p>
          <a:p>
            <a:pPr lvl="1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Control/Drive Setup </a:t>
            </a:r>
          </a:p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Installation</a:t>
            </a:r>
          </a:p>
          <a:p>
            <a:pPr lvl="1"/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FAT</a:t>
            </a:r>
          </a:p>
          <a:p>
            <a:pPr lvl="1"/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SAT</a:t>
            </a:r>
          </a:p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Contents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2017-10-08, MOCRAF 2017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SIRIUS in- vacuum dffractometer (TUPHA007), C. Engblom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31524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2017-10-08, MOCRAF 2017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SIRIUS in- vacuum dffractometer (TUPHA007), C. Engblom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933575" y="193675"/>
            <a:ext cx="7210425" cy="565150"/>
          </a:xfrm>
        </p:spPr>
        <p:txBody>
          <a:bodyPr/>
          <a:lstStyle/>
          <a:p>
            <a:r>
              <a:rPr lang="fr-FR" dirty="0" smtClean="0"/>
              <a:t>Introduction – </a:t>
            </a:r>
            <a:r>
              <a:rPr lang="fr-FR" dirty="0" err="1" smtClean="0"/>
              <a:t>Context</a:t>
            </a:r>
            <a:r>
              <a:rPr lang="fr-FR" dirty="0" smtClean="0"/>
              <a:t> &amp; </a:t>
            </a:r>
            <a:r>
              <a:rPr lang="fr-FR" dirty="0" err="1" smtClean="0"/>
              <a:t>overview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223963" y="1260475"/>
            <a:ext cx="7920037" cy="4859338"/>
          </a:xfrm>
        </p:spPr>
        <p:txBody>
          <a:bodyPr>
            <a:normAutofit/>
          </a:bodyPr>
          <a:lstStyle/>
          <a:p>
            <a:r>
              <a:rPr lang="sv-SE" dirty="0" smtClean="0"/>
              <a:t>Joint funding project (2 years), </a:t>
            </a:r>
          </a:p>
          <a:p>
            <a:pPr lvl="1"/>
            <a:r>
              <a:rPr lang="sv-SE" dirty="0" smtClean="0"/>
              <a:t>SIRIUS beamline (Synchrotron Soleil)</a:t>
            </a:r>
          </a:p>
          <a:p>
            <a:pPr lvl="1"/>
            <a:r>
              <a:rPr lang="sv-SE" dirty="0" smtClean="0"/>
              <a:t>FemtoMAX beamline (MAXIV)</a:t>
            </a:r>
          </a:p>
          <a:p>
            <a:pPr lvl="1"/>
            <a:r>
              <a:rPr lang="en-US" dirty="0" smtClean="0"/>
              <a:t>Complementarily </a:t>
            </a:r>
            <a:r>
              <a:rPr lang="en-US" dirty="0"/>
              <a:t>funded by an Ile-de-France region project (DIM </a:t>
            </a:r>
            <a:r>
              <a:rPr lang="en-US" dirty="0" err="1"/>
              <a:t>Oxymore</a:t>
            </a:r>
            <a:r>
              <a:rPr lang="en-US" dirty="0"/>
              <a:t>) [1] </a:t>
            </a:r>
            <a:endParaRPr lang="sv-SE" dirty="0" smtClean="0"/>
          </a:p>
          <a:p>
            <a:r>
              <a:rPr lang="sv-SE" dirty="0"/>
              <a:t>In- vacuum </a:t>
            </a:r>
            <a:r>
              <a:rPr lang="sv-SE" dirty="0" smtClean="0"/>
              <a:t>diffractometer, produced by SYMETRIE</a:t>
            </a:r>
            <a:endParaRPr lang="sv-SE" dirty="0"/>
          </a:p>
          <a:p>
            <a:pPr lvl="1"/>
            <a:r>
              <a:rPr lang="sv-SE" dirty="0" smtClean="0"/>
              <a:t>4-circle goniometer</a:t>
            </a:r>
          </a:p>
          <a:p>
            <a:pPr lvl="1"/>
            <a:r>
              <a:rPr lang="sv-SE" dirty="0" smtClean="0"/>
              <a:t>Hexapod implementations</a:t>
            </a:r>
          </a:p>
          <a:p>
            <a:pPr lvl="2"/>
            <a:r>
              <a:rPr lang="sv-SE" dirty="0" smtClean="0"/>
              <a:t>Sample alignment</a:t>
            </a:r>
          </a:p>
          <a:p>
            <a:pPr lvl="2"/>
            <a:r>
              <a:rPr lang="sv-SE" dirty="0" smtClean="0"/>
              <a:t>System X-ray beam- alignment</a:t>
            </a:r>
            <a:endParaRPr lang="sv-SE" dirty="0"/>
          </a:p>
          <a:p>
            <a:endParaRPr lang="fr-FR" dirty="0"/>
          </a:p>
          <a:p>
            <a:endParaRPr lang="sv-SE" dirty="0"/>
          </a:p>
        </p:txBody>
      </p:sp>
      <p:sp>
        <p:nvSpPr>
          <p:cNvPr id="7" name="Rectangle 6"/>
          <p:cNvSpPr/>
          <p:nvPr/>
        </p:nvSpPr>
        <p:spPr>
          <a:xfrm>
            <a:off x="1036614" y="6076414"/>
            <a:ext cx="53285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400" dirty="0"/>
              <a:t>[1] </a:t>
            </a:r>
            <a:r>
              <a:rPr lang="en-US" sz="1400" dirty="0" smtClean="0"/>
              <a:t>The </a:t>
            </a:r>
            <a:r>
              <a:rPr lang="en-US" sz="1400" dirty="0"/>
              <a:t>Ile de France region (</a:t>
            </a:r>
            <a:r>
              <a:rPr lang="en-US" sz="1400" dirty="0" err="1" smtClean="0"/>
              <a:t>project,DIM-Oxymore</a:t>
            </a:r>
            <a:r>
              <a:rPr lang="en-US" sz="1400" dirty="0"/>
              <a:t>) </a:t>
            </a:r>
            <a:endParaRPr lang="fr-FR" sz="1400" dirty="0"/>
          </a:p>
        </p:txBody>
      </p:sp>
      <p:pic>
        <p:nvPicPr>
          <p:cNvPr id="8" name="Picture 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084868"/>
            <a:ext cx="1944216" cy="290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435" y="6104420"/>
            <a:ext cx="1202873" cy="251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5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2017-10-08, MOCRAF 2017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SIRIUS in- vacuum dffractometer (TUPHA007), C. Engblom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3569" y="188640"/>
            <a:ext cx="8480770" cy="565150"/>
          </a:xfrm>
        </p:spPr>
        <p:txBody>
          <a:bodyPr/>
          <a:lstStyle/>
          <a:p>
            <a:r>
              <a:rPr lang="fr-FR" sz="2800" dirty="0" smtClean="0"/>
              <a:t>Introduction – SIRIUS </a:t>
            </a:r>
            <a:r>
              <a:rPr lang="fr-FR" sz="2800" dirty="0" err="1" smtClean="0"/>
              <a:t>beamline</a:t>
            </a:r>
            <a:r>
              <a:rPr lang="fr-FR" sz="2800" dirty="0" smtClean="0"/>
              <a:t> &amp; SYMETRIE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332483" y="1260475"/>
            <a:ext cx="7920037" cy="4859338"/>
          </a:xfrm>
        </p:spPr>
        <p:txBody>
          <a:bodyPr>
            <a:normAutofit/>
          </a:bodyPr>
          <a:lstStyle/>
          <a:p>
            <a:r>
              <a:rPr lang="sv-SE" dirty="0" smtClean="0"/>
              <a:t>SIRIUS: </a:t>
            </a:r>
            <a:r>
              <a:rPr lang="en-US" b="1" u="sng" dirty="0"/>
              <a:t>S</a:t>
            </a:r>
            <a:r>
              <a:rPr lang="en-US" dirty="0"/>
              <a:t>oft </a:t>
            </a:r>
            <a:r>
              <a:rPr lang="en-US" b="1" u="sng" dirty="0"/>
              <a:t>I</a:t>
            </a:r>
            <a:r>
              <a:rPr lang="en-US" dirty="0" smtClean="0"/>
              <a:t>nterfaces </a:t>
            </a:r>
            <a:r>
              <a:rPr lang="en-US" dirty="0"/>
              <a:t>and </a:t>
            </a:r>
            <a:r>
              <a:rPr lang="en-US" b="1" u="sng" dirty="0"/>
              <a:t>R</a:t>
            </a:r>
            <a:r>
              <a:rPr lang="en-US" dirty="0"/>
              <a:t>esonant </a:t>
            </a:r>
            <a:r>
              <a:rPr lang="en-US" b="1" u="sng" dirty="0"/>
              <a:t>I</a:t>
            </a:r>
            <a:r>
              <a:rPr lang="en-US" dirty="0"/>
              <a:t>nvestigation on </a:t>
            </a:r>
            <a:r>
              <a:rPr lang="en-US" b="1" u="sng" dirty="0" err="1"/>
              <a:t>U</a:t>
            </a:r>
            <a:r>
              <a:rPr lang="en-US" dirty="0" err="1"/>
              <a:t>ndulator</a:t>
            </a:r>
            <a:r>
              <a:rPr lang="en-US" dirty="0"/>
              <a:t> </a:t>
            </a:r>
            <a:r>
              <a:rPr lang="en-US" b="1" u="sng" dirty="0" smtClean="0"/>
              <a:t>S</a:t>
            </a:r>
            <a:r>
              <a:rPr lang="en-US" dirty="0" smtClean="0"/>
              <a:t>ource</a:t>
            </a:r>
          </a:p>
          <a:p>
            <a:pPr lvl="1"/>
            <a:r>
              <a:rPr lang="en-US" dirty="0" smtClean="0"/>
              <a:t>Energy range. 1.4-13 </a:t>
            </a:r>
            <a:r>
              <a:rPr lang="en-US" dirty="0" err="1" smtClean="0"/>
              <a:t>keV</a:t>
            </a:r>
            <a:endParaRPr lang="fr-FR" dirty="0"/>
          </a:p>
          <a:p>
            <a:pPr lvl="1"/>
            <a:r>
              <a:rPr lang="sv-SE" dirty="0" smtClean="0"/>
              <a:t>Structural studies of soft interfaces (ex. Biological systems, polymers, etc.)</a:t>
            </a:r>
          </a:p>
          <a:p>
            <a:pPr lvl="1"/>
            <a:r>
              <a:rPr lang="sv-SE" dirty="0" smtClean="0"/>
              <a:t>Semiconductor or magnetic nanostructures</a:t>
            </a:r>
          </a:p>
          <a:p>
            <a:pPr lvl="1"/>
            <a:endParaRPr lang="sv-SE" dirty="0"/>
          </a:p>
          <a:p>
            <a:endParaRPr lang="sv-SE" dirty="0" smtClean="0"/>
          </a:p>
          <a:p>
            <a:r>
              <a:rPr lang="sv-SE" dirty="0" smtClean="0"/>
              <a:t>SYMETRIE: specializing in high-precision </a:t>
            </a:r>
            <a:r>
              <a:rPr lang="sv-SE" dirty="0"/>
              <a:t>hexapod systems</a:t>
            </a:r>
          </a:p>
          <a:p>
            <a:pPr lvl="1"/>
            <a:r>
              <a:rPr lang="sv-SE" dirty="0"/>
              <a:t>Delta Tau PowerPMAC controllers for multi- axial, synchronous control</a:t>
            </a:r>
          </a:p>
          <a:p>
            <a:endParaRPr lang="sv-SE" dirty="0"/>
          </a:p>
        </p:txBody>
      </p:sp>
      <p:pic>
        <p:nvPicPr>
          <p:cNvPr id="9218" name="Picture 2" descr="logo siri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67500"/>
            <a:ext cx="1414289" cy="105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Bildresultat för symetrie hexapo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7" y="4322014"/>
            <a:ext cx="1579612" cy="33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55576" y="1268760"/>
            <a:ext cx="7848872" cy="10801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Introduction</a:t>
            </a:r>
          </a:p>
          <a:p>
            <a:pPr lvl="1"/>
            <a:r>
              <a:rPr lang="fr-FR" dirty="0" err="1" smtClean="0"/>
              <a:t>Context</a:t>
            </a:r>
            <a:r>
              <a:rPr lang="fr-FR" dirty="0" smtClean="0"/>
              <a:t> &amp; </a:t>
            </a:r>
            <a:r>
              <a:rPr lang="fr-FR" dirty="0" err="1" smtClean="0"/>
              <a:t>overview</a:t>
            </a:r>
            <a:endParaRPr lang="fr-FR" dirty="0" smtClean="0"/>
          </a:p>
          <a:p>
            <a:pPr lvl="1"/>
            <a:r>
              <a:rPr lang="fr-FR" dirty="0" smtClean="0"/>
              <a:t>SIRIUS </a:t>
            </a:r>
            <a:r>
              <a:rPr lang="fr-FR" dirty="0" err="1" smtClean="0"/>
              <a:t>beamline</a:t>
            </a:r>
            <a:r>
              <a:rPr lang="fr-FR" dirty="0" smtClean="0"/>
              <a:t> &amp; SYMETRIE</a:t>
            </a:r>
          </a:p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In-vacuum 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diffractometer</a:t>
            </a:r>
            <a:endParaRPr lang="fr-FR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Axis Setup</a:t>
            </a:r>
          </a:p>
          <a:p>
            <a:pPr lvl="1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Hardware setup</a:t>
            </a:r>
          </a:p>
          <a:p>
            <a:pPr lvl="1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TANGO </a:t>
            </a:r>
            <a:r>
              <a:rPr lang="fr-FR" dirty="0" err="1">
                <a:solidFill>
                  <a:schemeClr val="bg1">
                    <a:lumMod val="75000"/>
                  </a:schemeClr>
                </a:solidFill>
              </a:rPr>
              <a:t>devices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Controller </a:t>
            </a:r>
            <a:r>
              <a:rPr lang="fr-FR" dirty="0" err="1">
                <a:solidFill>
                  <a:schemeClr val="bg1">
                    <a:lumMod val="75000"/>
                  </a:schemeClr>
                </a:solidFill>
              </a:rPr>
              <a:t>embedded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software</a:t>
            </a:r>
          </a:p>
          <a:p>
            <a:pPr lvl="1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Control/Drive Setup </a:t>
            </a:r>
          </a:p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Installation</a:t>
            </a:r>
          </a:p>
          <a:p>
            <a:pPr lvl="1"/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FAT</a:t>
            </a:r>
          </a:p>
          <a:p>
            <a:pPr lvl="1"/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SAT</a:t>
            </a:r>
          </a:p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Contents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2017-10-08, MOCRAF 2017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SIRIUS in- vacuum dffractometer (TUPHA007), C. Engblom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205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20000" y="2348880"/>
            <a:ext cx="7848872" cy="2088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lvl="1"/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Context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 &amp; 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overview</a:t>
            </a:r>
            <a:endParaRPr lang="fr-FR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SIRIUS 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beamline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 &amp; SYMETRIE</a:t>
            </a:r>
          </a:p>
          <a:p>
            <a:r>
              <a:rPr lang="fr-FR" dirty="0" smtClean="0"/>
              <a:t>In-vacuum </a:t>
            </a:r>
            <a:r>
              <a:rPr lang="fr-FR" dirty="0" err="1" smtClean="0"/>
              <a:t>diffractometer</a:t>
            </a:r>
            <a:endParaRPr lang="fr-FR" dirty="0" smtClean="0"/>
          </a:p>
          <a:p>
            <a:pPr lvl="1"/>
            <a:r>
              <a:rPr lang="fr-FR" dirty="0" smtClean="0"/>
              <a:t>Axis </a:t>
            </a:r>
            <a:r>
              <a:rPr lang="fr-FR" dirty="0"/>
              <a:t>Setup</a:t>
            </a:r>
          </a:p>
          <a:p>
            <a:pPr lvl="1"/>
            <a:r>
              <a:rPr lang="fr-FR" dirty="0"/>
              <a:t>Hardware setup</a:t>
            </a:r>
          </a:p>
          <a:p>
            <a:pPr lvl="1"/>
            <a:r>
              <a:rPr lang="fr-FR" dirty="0"/>
              <a:t>TANGO </a:t>
            </a:r>
            <a:r>
              <a:rPr lang="fr-FR" dirty="0" err="1"/>
              <a:t>devices</a:t>
            </a:r>
            <a:endParaRPr lang="fr-FR" dirty="0"/>
          </a:p>
          <a:p>
            <a:pPr lvl="1"/>
            <a:r>
              <a:rPr lang="fr-FR" dirty="0"/>
              <a:t>Controller </a:t>
            </a:r>
            <a:r>
              <a:rPr lang="fr-FR" dirty="0" err="1"/>
              <a:t>embedded</a:t>
            </a:r>
            <a:r>
              <a:rPr lang="fr-FR" dirty="0"/>
              <a:t> software</a:t>
            </a:r>
          </a:p>
          <a:p>
            <a:pPr lvl="1"/>
            <a:r>
              <a:rPr lang="fr-FR" dirty="0"/>
              <a:t>Control/Drive Setup </a:t>
            </a:r>
          </a:p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Installation</a:t>
            </a:r>
          </a:p>
          <a:p>
            <a:pPr lvl="1"/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FAT</a:t>
            </a:r>
          </a:p>
          <a:p>
            <a:pPr lvl="1"/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SAT</a:t>
            </a:r>
          </a:p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2017-10-08, MOCRAF 2017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SIRIUS in- vacuum dffractometer (TUPHA007), C. Engblom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6968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symetrie.fr/wp-content/uploads/2017/10/SYMETRIE_HV-Diffractometer-with-rack-SOLEIL-SIRIU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2"/>
          <a:stretch/>
        </p:blipFill>
        <p:spPr bwMode="auto">
          <a:xfrm>
            <a:off x="4711534" y="1323445"/>
            <a:ext cx="4117819" cy="476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2017-10-08, MOCRAF 2017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SIRIUS in- vacuum dffractometer (TUPHA007), C. Engblom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933575" y="193675"/>
            <a:ext cx="7210425" cy="565150"/>
          </a:xfrm>
        </p:spPr>
        <p:txBody>
          <a:bodyPr/>
          <a:lstStyle/>
          <a:p>
            <a:r>
              <a:rPr lang="fr-FR" dirty="0" smtClean="0"/>
              <a:t>In- vacuum </a:t>
            </a:r>
            <a:r>
              <a:rPr lang="fr-FR" dirty="0" err="1" smtClean="0"/>
              <a:t>diffractometer</a:t>
            </a:r>
            <a:r>
              <a:rPr lang="fr-FR" dirty="0" smtClean="0"/>
              <a:t> - Setup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1184" y="908720"/>
            <a:ext cx="4551292" cy="4859338"/>
          </a:xfrm>
        </p:spPr>
        <p:txBody>
          <a:bodyPr>
            <a:normAutofit/>
          </a:bodyPr>
          <a:lstStyle/>
          <a:p>
            <a:r>
              <a:rPr lang="sv-SE" dirty="0" smtClean="0"/>
              <a:t>Series of Stacked systems:</a:t>
            </a:r>
          </a:p>
          <a:p>
            <a:pPr lvl="1"/>
            <a:r>
              <a:rPr lang="sv-SE" dirty="0" smtClean="0">
                <a:solidFill>
                  <a:schemeClr val="tx1"/>
                </a:solidFill>
              </a:rPr>
              <a:t>Large </a:t>
            </a:r>
            <a:r>
              <a:rPr lang="sv-SE" dirty="0">
                <a:solidFill>
                  <a:schemeClr val="tx1"/>
                </a:solidFill>
              </a:rPr>
              <a:t>hexapod, </a:t>
            </a:r>
            <a:r>
              <a:rPr lang="sv-SE" dirty="0" smtClean="0">
                <a:solidFill>
                  <a:schemeClr val="tx1"/>
                </a:solidFill>
              </a:rPr>
              <a:t>JORAN</a:t>
            </a:r>
            <a:endParaRPr lang="sv-SE" dirty="0" smtClean="0"/>
          </a:p>
          <a:p>
            <a:pPr lvl="1"/>
            <a:r>
              <a:rPr lang="sv-SE" dirty="0" smtClean="0">
                <a:solidFill>
                  <a:schemeClr val="tx1"/>
                </a:solidFill>
              </a:rPr>
              <a:t>4-circle goniometer</a:t>
            </a:r>
          </a:p>
          <a:p>
            <a:pPr lvl="1"/>
            <a:r>
              <a:rPr lang="sv-SE" dirty="0" smtClean="0">
                <a:solidFill>
                  <a:schemeClr val="tx1"/>
                </a:solidFill>
              </a:rPr>
              <a:t>Small hexapod, BORA</a:t>
            </a:r>
            <a:endParaRPr lang="fr-FR" dirty="0">
              <a:solidFill>
                <a:schemeClr val="tx1"/>
              </a:solidFill>
            </a:endParaRPr>
          </a:p>
          <a:p>
            <a:endParaRPr lang="sv-SE" dirty="0"/>
          </a:p>
        </p:txBody>
      </p:sp>
      <p:pic>
        <p:nvPicPr>
          <p:cNvPr id="13" name="Picture 2" descr="http://www.symetrie.fr/wp-content/uploads/2017/01/l_symetrie-joran-d%C3%A9tour%C3%A9-berkeley-qrixs-hexapo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49" y="4331025"/>
            <a:ext cx="2023815" cy="1719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857" y="3959055"/>
            <a:ext cx="1449663" cy="1251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4" descr="http://www.symetrie.fr/wp-content/uploads/2016/10/l_symetrie_bora-xl-vacuum-with-cables-and-connec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7" r="44684" b="33497"/>
          <a:stretch/>
        </p:blipFill>
        <p:spPr bwMode="auto">
          <a:xfrm>
            <a:off x="2479323" y="3004274"/>
            <a:ext cx="1443588" cy="1562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Rectangle 6"/>
          <p:cNvSpPr/>
          <p:nvPr/>
        </p:nvSpPr>
        <p:spPr>
          <a:xfrm>
            <a:off x="4860032" y="3645024"/>
            <a:ext cx="3826768" cy="2123034"/>
          </a:xfrm>
          <a:prstGeom prst="rect">
            <a:avLst/>
          </a:prstGeom>
          <a:solidFill>
            <a:schemeClr val="accent3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ctangle 17"/>
          <p:cNvSpPr/>
          <p:nvPr/>
        </p:nvSpPr>
        <p:spPr>
          <a:xfrm>
            <a:off x="4942357" y="1652858"/>
            <a:ext cx="2365947" cy="2064174"/>
          </a:xfrm>
          <a:prstGeom prst="rect">
            <a:avLst/>
          </a:prstGeom>
          <a:solidFill>
            <a:schemeClr val="accent3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ctangle 18"/>
          <p:cNvSpPr/>
          <p:nvPr/>
        </p:nvSpPr>
        <p:spPr>
          <a:xfrm>
            <a:off x="6505211" y="2642367"/>
            <a:ext cx="659077" cy="570609"/>
          </a:xfrm>
          <a:prstGeom prst="rect">
            <a:avLst/>
          </a:prstGeom>
          <a:solidFill>
            <a:schemeClr val="accent3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330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7" grpId="1" animBg="1"/>
      <p:bldP spid="18" grpId="0" animBg="1"/>
      <p:bldP spid="18" grpId="1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538989" y="2132508"/>
            <a:ext cx="8380639" cy="3184284"/>
            <a:chOff x="538989" y="2132508"/>
            <a:chExt cx="8380639" cy="3184284"/>
          </a:xfrm>
        </p:grpSpPr>
        <p:sp>
          <p:nvSpPr>
            <p:cNvPr id="21" name="Rectangle 20"/>
            <p:cNvSpPr/>
            <p:nvPr/>
          </p:nvSpPr>
          <p:spPr>
            <a:xfrm>
              <a:off x="5292080" y="4302801"/>
              <a:ext cx="2520280" cy="10139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 smtClean="0"/>
                <a:t>Sample alignment</a:t>
              </a:r>
              <a:endParaRPr lang="sv-SE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38989" y="2132508"/>
              <a:ext cx="3370597" cy="30064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cxnSp>
          <p:nvCxnSpPr>
            <p:cNvPr id="32" name="Curved Connector 31"/>
            <p:cNvCxnSpPr>
              <a:stCxn id="31" idx="3"/>
              <a:endCxn id="21" idx="1"/>
            </p:cNvCxnSpPr>
            <p:nvPr/>
          </p:nvCxnSpPr>
          <p:spPr>
            <a:xfrm>
              <a:off x="3909586" y="2282831"/>
              <a:ext cx="1382494" cy="2526966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accent3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8164293" y="4625130"/>
              <a:ext cx="755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6 DOF</a:t>
              </a:r>
              <a:endParaRPr lang="sv-SE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39551" y="1753859"/>
            <a:ext cx="8380078" cy="2489863"/>
            <a:chOff x="539551" y="1753859"/>
            <a:chExt cx="8380078" cy="2489863"/>
          </a:xfrm>
        </p:grpSpPr>
        <p:sp>
          <p:nvSpPr>
            <p:cNvPr id="20" name="Rectangle 19"/>
            <p:cNvSpPr/>
            <p:nvPr/>
          </p:nvSpPr>
          <p:spPr>
            <a:xfrm>
              <a:off x="5292080" y="3229731"/>
              <a:ext cx="2520280" cy="101399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 smtClean="0"/>
                <a:t>Circular sample- &amp; detector movements</a:t>
              </a:r>
              <a:endParaRPr lang="sv-SE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39551" y="1753859"/>
              <a:ext cx="3362585" cy="3445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cxnSp>
          <p:nvCxnSpPr>
            <p:cNvPr id="28" name="Curved Connector 27"/>
            <p:cNvCxnSpPr>
              <a:stCxn id="27" idx="3"/>
              <a:endCxn id="20" idx="1"/>
            </p:cNvCxnSpPr>
            <p:nvPr/>
          </p:nvCxnSpPr>
          <p:spPr>
            <a:xfrm>
              <a:off x="3902136" y="1926159"/>
              <a:ext cx="1389944" cy="1810568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accent2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8164294" y="3552060"/>
              <a:ext cx="755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4 DOF</a:t>
              </a:r>
              <a:endParaRPr lang="sv-SE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39551" y="1084467"/>
            <a:ext cx="8380080" cy="1013991"/>
            <a:chOff x="539551" y="1084467"/>
            <a:chExt cx="8380080" cy="1013991"/>
          </a:xfrm>
        </p:grpSpPr>
        <p:sp>
          <p:nvSpPr>
            <p:cNvPr id="22" name="Rectangle 21"/>
            <p:cNvSpPr/>
            <p:nvPr/>
          </p:nvSpPr>
          <p:spPr>
            <a:xfrm>
              <a:off x="539551" y="1364198"/>
              <a:ext cx="3370597" cy="3614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92080" y="1084467"/>
              <a:ext cx="2520280" cy="101399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 smtClean="0"/>
                <a:t>System X-ray beam alignment</a:t>
              </a:r>
              <a:endParaRPr lang="sv-SE" dirty="0"/>
            </a:p>
          </p:txBody>
        </p:sp>
        <p:cxnSp>
          <p:nvCxnSpPr>
            <p:cNvPr id="25" name="Curved Connector 24"/>
            <p:cNvCxnSpPr>
              <a:stCxn id="22" idx="3"/>
              <a:endCxn id="9" idx="1"/>
            </p:cNvCxnSpPr>
            <p:nvPr/>
          </p:nvCxnSpPr>
          <p:spPr>
            <a:xfrm>
              <a:off x="3910148" y="1544905"/>
              <a:ext cx="1381932" cy="46558"/>
            </a:xfrm>
            <a:prstGeom prst="curvedConnector3">
              <a:avLst>
                <a:gd name="adj1" fmla="val 50000"/>
              </a:avLst>
            </a:prstGeom>
            <a:ln w="38100"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8164296" y="1406796"/>
              <a:ext cx="755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6 DOF</a:t>
              </a:r>
              <a:endParaRPr lang="sv-SE" dirty="0"/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2017-10-08, MOCRAF 2017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SIRIUS in- vacuum dffractometer (TUPHA007), C. Engblom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933575" y="193675"/>
            <a:ext cx="7210425" cy="565150"/>
          </a:xfrm>
        </p:spPr>
        <p:txBody>
          <a:bodyPr/>
          <a:lstStyle/>
          <a:p>
            <a:r>
              <a:rPr lang="fr-FR" dirty="0"/>
              <a:t>In- vacuum </a:t>
            </a:r>
            <a:r>
              <a:rPr lang="fr-FR" dirty="0" err="1" smtClean="0"/>
              <a:t>diffractometer</a:t>
            </a:r>
            <a:r>
              <a:rPr lang="fr-FR" dirty="0" smtClean="0"/>
              <a:t> – Axis Setup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1184" y="908720"/>
            <a:ext cx="4551292" cy="4859338"/>
          </a:xfrm>
        </p:spPr>
        <p:txBody>
          <a:bodyPr>
            <a:normAutofit/>
          </a:bodyPr>
          <a:lstStyle/>
          <a:p>
            <a:r>
              <a:rPr lang="sv-SE" dirty="0" smtClean="0"/>
              <a:t>Series of Stacked systems:</a:t>
            </a:r>
          </a:p>
          <a:p>
            <a:pPr lvl="1"/>
            <a:r>
              <a:rPr lang="sv-SE" dirty="0" smtClean="0">
                <a:solidFill>
                  <a:schemeClr val="tx1"/>
                </a:solidFill>
              </a:rPr>
              <a:t>Large hexapod, JORAN</a:t>
            </a:r>
          </a:p>
          <a:p>
            <a:pPr lvl="1"/>
            <a:r>
              <a:rPr lang="sv-SE" dirty="0" smtClean="0">
                <a:solidFill>
                  <a:schemeClr val="tx1"/>
                </a:solidFill>
              </a:rPr>
              <a:t>4-circle goniometer </a:t>
            </a:r>
          </a:p>
          <a:p>
            <a:pPr lvl="1"/>
            <a:r>
              <a:rPr lang="sv-SE" dirty="0" smtClean="0">
                <a:solidFill>
                  <a:schemeClr val="tx1"/>
                </a:solidFill>
              </a:rPr>
              <a:t>Small hexapod, BORA</a:t>
            </a:r>
            <a:endParaRPr lang="fr-FR" dirty="0"/>
          </a:p>
          <a:p>
            <a:endParaRPr lang="sv-SE" dirty="0"/>
          </a:p>
        </p:txBody>
      </p:sp>
      <p:pic>
        <p:nvPicPr>
          <p:cNvPr id="23" name="Picture 2" descr="http://www.symetrie.fr/wp-content/uploads/2017/10/SYMETRIE_HV-Diffractometer-with-rack-SOLEIL-SIRIU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2"/>
          <a:stretch/>
        </p:blipFill>
        <p:spPr bwMode="auto">
          <a:xfrm>
            <a:off x="606461" y="2614144"/>
            <a:ext cx="3241057" cy="374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2075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LEIL - fond gr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OLEIL - fond bla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</TotalTime>
  <Words>1024</Words>
  <Application>Microsoft Office PowerPoint</Application>
  <PresentationFormat>On-screen Show (4:3)</PresentationFormat>
  <Paragraphs>267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Wingdings</vt:lpstr>
      <vt:lpstr>Conception personnalisée</vt:lpstr>
      <vt:lpstr>1_Conception personnalisée</vt:lpstr>
      <vt:lpstr>SOLEIL - fond gris</vt:lpstr>
      <vt:lpstr>SOLEIL - fond blanc</vt:lpstr>
      <vt:lpstr>Diapositive</vt:lpstr>
      <vt:lpstr>Slide</vt:lpstr>
      <vt:lpstr>Multi- axis control for in-vacuum diffractometer</vt:lpstr>
      <vt:lpstr>Contents</vt:lpstr>
      <vt:lpstr>Contents</vt:lpstr>
      <vt:lpstr>Introduction – Context &amp; overview</vt:lpstr>
      <vt:lpstr>Introduction – SIRIUS beamline &amp; SYMETRIE</vt:lpstr>
      <vt:lpstr>Contents</vt:lpstr>
      <vt:lpstr>Contents</vt:lpstr>
      <vt:lpstr>In- vacuum diffractometer - Setup</vt:lpstr>
      <vt:lpstr>In- vacuum diffractometer – Axis Setup</vt:lpstr>
      <vt:lpstr>In- vacuum diffractometer – Axis Setup</vt:lpstr>
      <vt:lpstr>In- vacuum diffractometer - Hardware Setup</vt:lpstr>
      <vt:lpstr>In- vacuum diffractometer– TANGO devices</vt:lpstr>
      <vt:lpstr>In- vacuum diffractometer – Controller embedded software</vt:lpstr>
      <vt:lpstr>In- vacuum diffractometer - Control/Drive Setup</vt:lpstr>
      <vt:lpstr>Contents</vt:lpstr>
      <vt:lpstr>Contents</vt:lpstr>
      <vt:lpstr>Installation - FAT</vt:lpstr>
      <vt:lpstr>Installation - SAT</vt:lpstr>
      <vt:lpstr>Installation - SAT</vt:lpstr>
      <vt:lpstr>Installation - SAT</vt:lpstr>
      <vt:lpstr>Contents</vt:lpstr>
      <vt:lpstr>Contents</vt:lpstr>
      <vt:lpstr>Conclusion</vt:lpstr>
    </vt:vector>
  </TitlesOfParts>
  <Company>Synchrotron SOLEIL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YAO Stephanie</dc:creator>
  <cp:lastModifiedBy>Christer Engblom</cp:lastModifiedBy>
  <cp:revision>256</cp:revision>
  <dcterms:created xsi:type="dcterms:W3CDTF">2016-11-25T17:34:53Z</dcterms:created>
  <dcterms:modified xsi:type="dcterms:W3CDTF">2017-10-08T08:44:04Z</dcterms:modified>
</cp:coreProperties>
</file>