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EBFC-4DF2-4E10-97E3-FF34353E5756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51AC-7021-416C-B1D9-454A7562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9" y="1122363"/>
            <a:ext cx="10479741" cy="2387600"/>
          </a:xfrm>
        </p:spPr>
        <p:txBody>
          <a:bodyPr/>
          <a:lstStyle/>
          <a:p>
            <a:r>
              <a:rPr lang="en-US" dirty="0" smtClean="0"/>
              <a:t>Iranian Light                                                                                                                                                                                                                                                        Source Facility.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934"/>
            <a:ext cx="20383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44" y="188260"/>
            <a:ext cx="3397221" cy="16530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5" y="4480341"/>
            <a:ext cx="9133840" cy="192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" y="301962"/>
            <a:ext cx="2091263" cy="18664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29830" y="2570163"/>
            <a:ext cx="5895191" cy="1269403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60148" y="2570163"/>
            <a:ext cx="2953424" cy="69924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55279" y="3503226"/>
            <a:ext cx="4085187" cy="12966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60148" y="2301222"/>
            <a:ext cx="1729741" cy="268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5674" y="977667"/>
            <a:ext cx="173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LINAC</a:t>
            </a:r>
          </a:p>
          <a:p>
            <a:r>
              <a:rPr lang="en-US" dirty="0" smtClean="0"/>
              <a:t>0 to 150 MeV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78927" y="1383449"/>
            <a:ext cx="223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BOOSTER</a:t>
            </a:r>
          </a:p>
          <a:p>
            <a:r>
              <a:rPr lang="en-US" dirty="0" smtClean="0"/>
              <a:t>150 MeV to 3 GeV</a:t>
            </a:r>
          </a:p>
          <a:p>
            <a:r>
              <a:rPr lang="en-US" dirty="0" smtClean="0"/>
              <a:t>Duration: 250 </a:t>
            </a:r>
            <a:r>
              <a:rPr lang="en-US" dirty="0" err="1" smtClean="0"/>
              <a:t>mSec</a:t>
            </a:r>
            <a:endParaRPr lang="en-US" dirty="0" smtClean="0"/>
          </a:p>
          <a:p>
            <a:r>
              <a:rPr lang="en-US" dirty="0" smtClean="0"/>
              <a:t>Frequency: 2 Hz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4" y="2281534"/>
            <a:ext cx="2521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STORAGE RING</a:t>
            </a:r>
          </a:p>
          <a:p>
            <a:r>
              <a:rPr lang="en-US" dirty="0" smtClean="0"/>
              <a:t>3 GeV</a:t>
            </a:r>
          </a:p>
          <a:p>
            <a:r>
              <a:rPr lang="en-US" dirty="0" smtClean="0"/>
              <a:t>Circumference: 528 m</a:t>
            </a:r>
            <a:endParaRPr lang="fa-IR" dirty="0" smtClean="0"/>
          </a:p>
          <a:p>
            <a:r>
              <a:rPr lang="en-US" dirty="0" smtClean="0"/>
              <a:t>Current: 400 mA</a:t>
            </a:r>
          </a:p>
          <a:p>
            <a:r>
              <a:rPr lang="en-US" dirty="0" smtClean="0"/>
              <a:t>RF frequency: 100 MHz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799" y="4397188"/>
            <a:ext cx="2729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BEAMLINES</a:t>
            </a:r>
          </a:p>
          <a:p>
            <a:r>
              <a:rPr lang="en-US" dirty="0" smtClean="0"/>
              <a:t>7 main beamlines</a:t>
            </a:r>
          </a:p>
          <a:p>
            <a:r>
              <a:rPr lang="en-US" dirty="0" smtClean="0"/>
              <a:t>Emittance: 0.27 </a:t>
            </a:r>
            <a:r>
              <a:rPr lang="en-US" dirty="0" err="1" smtClean="0"/>
              <a:t>nm.Rad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40" y="-111541"/>
            <a:ext cx="10515600" cy="1325563"/>
          </a:xfrm>
        </p:spPr>
        <p:txBody>
          <a:bodyPr/>
          <a:lstStyle/>
          <a:p>
            <a:r>
              <a:rPr lang="en-US" dirty="0" smtClean="0"/>
              <a:t>ILSF Groups: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3039" y="2971904"/>
            <a:ext cx="2164977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Vacuum		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3039" y="4162370"/>
            <a:ext cx="28409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Power Supply	3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3039" y="3765548"/>
            <a:ext cx="24509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RF 		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3686" y="2971904"/>
            <a:ext cx="40108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Detector		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3686" y="4211057"/>
            <a:ext cx="2585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Magnets		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3686" y="2178257"/>
            <a:ext cx="32174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Beam lines	4		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63039" y="3368726"/>
            <a:ext cx="28409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Science		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3686" y="2571510"/>
            <a:ext cx="28409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Science		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43687" y="3368726"/>
            <a:ext cx="34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Mechanics	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63039" y="2178257"/>
            <a:ext cx="2164977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Control		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43686" y="3793038"/>
            <a:ext cx="34998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Beam Dynamics	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63039" y="2571510"/>
            <a:ext cx="29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		</a:t>
            </a:r>
            <a:r>
              <a:rPr lang="en-US" dirty="0"/>
              <a:t>4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3672" y="5048347"/>
            <a:ext cx="426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number ≈ 50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63039" y="4612663"/>
            <a:ext cx="34316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Diagnostic</a:t>
            </a:r>
            <a:r>
              <a:rPr lang="en-US" dirty="0" smtClean="0"/>
              <a:t>	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8" y="1882733"/>
            <a:ext cx="2457638" cy="321042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19" y="2346953"/>
            <a:ext cx="4021441" cy="2275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5921394"/>
                  </p:ext>
                </p:extLst>
              </p:nvPr>
            </p:nvGraphicFramePr>
            <p:xfrm>
              <a:off x="8239350" y="2774934"/>
              <a:ext cx="3253014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61457">
                      <a:extLst>
                        <a:ext uri="{9D8B030D-6E8A-4147-A177-3AD203B41FA5}">
                          <a16:colId xmlns:a16="http://schemas.microsoft.com/office/drawing/2014/main" val="3741984276"/>
                        </a:ext>
                      </a:extLst>
                    </a:gridCol>
                    <a:gridCol w="1391557">
                      <a:extLst>
                        <a:ext uri="{9D8B030D-6E8A-4147-A177-3AD203B41FA5}">
                          <a16:colId xmlns:a16="http://schemas.microsoft.com/office/drawing/2014/main" val="2186528629"/>
                        </a:ext>
                      </a:extLst>
                    </a:gridCol>
                  </a:tblGrid>
                  <a:tr h="358164"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Min gap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15 mm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316987"/>
                      </a:ext>
                    </a:extLst>
                  </a:tr>
                  <a:tr h="358164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Max gap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35 mm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028687"/>
                      </a:ext>
                    </a:extLst>
                  </a:tr>
                  <a:tr h="358164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Resolution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4810"/>
                      </a:ext>
                    </a:extLst>
                  </a:tr>
                  <a:tr h="358164"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Period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48 mm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30209"/>
                      </a:ext>
                    </a:extLst>
                  </a:tr>
                  <a:tr h="3581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 of period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10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7627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5921394"/>
                  </p:ext>
                </p:extLst>
              </p:nvPr>
            </p:nvGraphicFramePr>
            <p:xfrm>
              <a:off x="8239350" y="2774934"/>
              <a:ext cx="3253014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61457">
                      <a:extLst>
                        <a:ext uri="{9D8B030D-6E8A-4147-A177-3AD203B41FA5}">
                          <a16:colId xmlns:a16="http://schemas.microsoft.com/office/drawing/2014/main" val="3741984276"/>
                        </a:ext>
                      </a:extLst>
                    </a:gridCol>
                    <a:gridCol w="1391557">
                      <a:extLst>
                        <a:ext uri="{9D8B030D-6E8A-4147-A177-3AD203B41FA5}">
                          <a16:colId xmlns:a16="http://schemas.microsoft.com/office/drawing/2014/main" val="21865286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Min gap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15 mm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3169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Max gap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35 mm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028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Resolution 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3624" t="-204918" r="-437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48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Period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48 mm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302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Number of period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10</a:t>
                          </a:r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7627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4040" y="-111541"/>
            <a:ext cx="10515600" cy="1325563"/>
          </a:xfrm>
        </p:spPr>
        <p:txBody>
          <a:bodyPr/>
          <a:lstStyle/>
          <a:p>
            <a:r>
              <a:rPr lang="en-US" dirty="0" smtClean="0"/>
              <a:t>Motion Control experiences in ILSF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26418" y="2346953"/>
            <a:ext cx="2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Undulator</a:t>
            </a:r>
            <a:r>
              <a:rPr lang="en-US" dirty="0" smtClean="0"/>
              <a:t> specifications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8279" y="983189"/>
            <a:ext cx="447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Undulator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8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9" y="2371143"/>
            <a:ext cx="4401923" cy="3301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6" y="1788141"/>
            <a:ext cx="3350586" cy="44674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4040" y="-111541"/>
            <a:ext cx="10515600" cy="1325563"/>
          </a:xfrm>
        </p:spPr>
        <p:txBody>
          <a:bodyPr/>
          <a:lstStyle/>
          <a:p>
            <a:r>
              <a:rPr lang="en-US" dirty="0" smtClean="0"/>
              <a:t>Motion Control experiences in ILSF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278" y="983189"/>
            <a:ext cx="523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Beam Position Monitoring tool (BPM)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09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" y="1605579"/>
            <a:ext cx="7003228" cy="5252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669756"/>
                  </p:ext>
                </p:extLst>
              </p:nvPr>
            </p:nvGraphicFramePr>
            <p:xfrm>
              <a:off x="7701766" y="3328338"/>
              <a:ext cx="3107874" cy="18288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06165">
                      <a:extLst>
                        <a:ext uri="{9D8B030D-6E8A-4147-A177-3AD203B41FA5}">
                          <a16:colId xmlns:a16="http://schemas.microsoft.com/office/drawing/2014/main" val="103471525"/>
                        </a:ext>
                      </a:extLst>
                    </a:gridCol>
                    <a:gridCol w="1101709">
                      <a:extLst>
                        <a:ext uri="{9D8B030D-6E8A-4147-A177-3AD203B41FA5}">
                          <a16:colId xmlns:a16="http://schemas.microsoft.com/office/drawing/2014/main" val="1832522283"/>
                        </a:ext>
                      </a:extLst>
                    </a:gridCol>
                  </a:tblGrid>
                  <a:tr h="29212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X movement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2000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217015"/>
                      </a:ext>
                    </a:extLst>
                  </a:tr>
                  <a:tr h="29212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Y movement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500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8513479"/>
                      </a:ext>
                    </a:extLst>
                  </a:tr>
                  <a:tr h="292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Z movement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 300</a:t>
                          </a:r>
                          <a:r>
                            <a:rPr lang="en-US" b="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384667"/>
                      </a:ext>
                    </a:extLst>
                  </a:tr>
                  <a:tr h="292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Resolution</a:t>
                          </a:r>
                          <a:endParaRPr lang="en-US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113963"/>
                      </a:ext>
                    </a:extLst>
                  </a:tr>
                  <a:tr h="29212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relative accuracy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 10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1655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669756"/>
                  </p:ext>
                </p:extLst>
              </p:nvPr>
            </p:nvGraphicFramePr>
            <p:xfrm>
              <a:off x="7701766" y="3328338"/>
              <a:ext cx="3107874" cy="18288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06165">
                      <a:extLst>
                        <a:ext uri="{9D8B030D-6E8A-4147-A177-3AD203B41FA5}">
                          <a16:colId xmlns:a16="http://schemas.microsoft.com/office/drawing/2014/main" val="103471525"/>
                        </a:ext>
                      </a:extLst>
                    </a:gridCol>
                    <a:gridCol w="1101709">
                      <a:extLst>
                        <a:ext uri="{9D8B030D-6E8A-4147-A177-3AD203B41FA5}">
                          <a16:colId xmlns:a16="http://schemas.microsoft.com/office/drawing/2014/main" val="183252228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X movement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873" t="-8333" r="-1657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42170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Y movement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873" t="-108333" r="-1657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85134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/>
                            <a:t>Z movement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873" t="-204918" r="-165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93846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Resolution</a:t>
                          </a:r>
                          <a:endParaRPr lang="en-US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873" t="-310000" r="-1657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1139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b="0" dirty="0" smtClean="0"/>
                            <a:t>relative accuracy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873" t="-410000" r="-1657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1655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040" y="-111541"/>
            <a:ext cx="10515600" cy="1325563"/>
          </a:xfrm>
        </p:spPr>
        <p:txBody>
          <a:bodyPr/>
          <a:lstStyle/>
          <a:p>
            <a:r>
              <a:rPr lang="en-US" dirty="0" smtClean="0"/>
              <a:t>Motion Control experiences in ILSF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278" y="983189"/>
            <a:ext cx="523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Hall Probe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01766" y="2852562"/>
            <a:ext cx="2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probe specifications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8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946960"/>
            <a:ext cx="10515600" cy="1325563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145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Iranian Light                                                                                                                                                                                                                                                        Source Facility.</vt:lpstr>
      <vt:lpstr>PowerPoint Presentation</vt:lpstr>
      <vt:lpstr>ILSF Groups:</vt:lpstr>
      <vt:lpstr>Motion Control experiences in ILSF</vt:lpstr>
      <vt:lpstr>Motion Control experiences in ILSF</vt:lpstr>
      <vt:lpstr>Motion Control experiences in ILSF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Iranian Light Source Facility.</dc:title>
  <dc:creator>ali khalilzade</dc:creator>
  <cp:lastModifiedBy>ali khalilzade</cp:lastModifiedBy>
  <cp:revision>20</cp:revision>
  <dcterms:created xsi:type="dcterms:W3CDTF">2017-10-07T19:22:48Z</dcterms:created>
  <dcterms:modified xsi:type="dcterms:W3CDTF">2017-10-08T05:48:23Z</dcterms:modified>
</cp:coreProperties>
</file>