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</p:sldMasterIdLst>
  <p:notesMasterIdLst>
    <p:notesMasterId r:id="rId13"/>
  </p:notesMasterIdLst>
  <p:sldIdLst>
    <p:sldId id="256" r:id="rId4"/>
    <p:sldId id="258" r:id="rId5"/>
    <p:sldId id="285" r:id="rId6"/>
    <p:sldId id="287" r:id="rId7"/>
    <p:sldId id="288" r:id="rId8"/>
    <p:sldId id="289" r:id="rId9"/>
    <p:sldId id="290" r:id="rId10"/>
    <p:sldId id="291" r:id="rId11"/>
    <p:sldId id="292" r:id="rId12"/>
  </p:sldIdLst>
  <p:sldSz cx="9144000" cy="6858000" type="screen4x3"/>
  <p:notesSz cx="6796088" cy="992505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7" d="100"/>
          <a:sy n="127" d="100"/>
        </p:scale>
        <p:origin x="-1164" y="-10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0938" cy="3719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4098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79450" y="4714875"/>
            <a:ext cx="5435600" cy="446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4798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defRPr>
            </a:lvl1pPr>
          </a:lstStyle>
          <a:p>
            <a:endParaRPr lang="fr-FR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848100" y="0"/>
            <a:ext cx="294798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defRPr>
            </a:lvl1pPr>
          </a:lstStyle>
          <a:p>
            <a:endParaRPr lang="fr-FR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429750"/>
            <a:ext cx="294798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defRPr>
            </a:lvl1pPr>
          </a:lstStyle>
          <a:p>
            <a:endParaRPr lang="fr-FR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3848100" y="9429750"/>
            <a:ext cx="294798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defRPr>
            </a:lvl1pPr>
          </a:lstStyle>
          <a:p>
            <a:fld id="{0AD046AE-579A-4211-8EF9-D4C758720089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23471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58D5F29-9B80-4A7E-8D66-EE54B0BFC8FA}" type="slidenum">
              <a:rPr lang="fr-FR"/>
              <a:pPr/>
              <a:t>1</a:t>
            </a:fld>
            <a:endParaRPr lang="fr-FR"/>
          </a:p>
        </p:txBody>
      </p:sp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2525" cy="3721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50" y="4714875"/>
            <a:ext cx="5437188" cy="44656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637B964-556E-4DDD-BF14-84F2B0CAF204}" type="slidenum">
              <a:rPr lang="fr-FR"/>
              <a:pPr/>
              <a:t>2</a:t>
            </a:fld>
            <a:endParaRPr lang="fr-FR"/>
          </a:p>
        </p:txBody>
      </p:sp>
      <p:sp>
        <p:nvSpPr>
          <p:cNvPr id="368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93763" y="758825"/>
            <a:ext cx="4964112" cy="3722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2338" y="4724400"/>
            <a:ext cx="4953000" cy="45132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637B964-556E-4DDD-BF14-84F2B0CAF204}" type="slidenum">
              <a:rPr lang="fr-FR"/>
              <a:pPr/>
              <a:t>9</a:t>
            </a:fld>
            <a:endParaRPr lang="fr-FR"/>
          </a:p>
        </p:txBody>
      </p:sp>
      <p:sp>
        <p:nvSpPr>
          <p:cNvPr id="368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93763" y="758825"/>
            <a:ext cx="4964112" cy="3722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2338" y="4724400"/>
            <a:ext cx="4953000" cy="45132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727C895-61E3-43A0-B243-BF083A7C4FE8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6287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84326A6-E27B-4FA4-AEBB-32F50083549E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0292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92913" y="539750"/>
            <a:ext cx="2114550" cy="55880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49263" y="539750"/>
            <a:ext cx="6191250" cy="55880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24BF287-DB80-414C-943C-220E8AB7BE0E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455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49263" y="539750"/>
            <a:ext cx="8458200" cy="44767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idx="10"/>
          </p:nvPr>
        </p:nvSpPr>
        <p:spPr>
          <a:xfrm>
            <a:off x="6570663" y="6588125"/>
            <a:ext cx="808037" cy="268288"/>
          </a:xfrm>
        </p:spPr>
        <p:txBody>
          <a:bodyPr/>
          <a:lstStyle>
            <a:lvl1pPr>
              <a:defRPr/>
            </a:lvl1pPr>
          </a:lstStyle>
          <a:p>
            <a:fld id="{C9F9D9CD-BC91-487D-9C6E-658B21D89AD9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idx="11"/>
          </p:nvPr>
        </p:nvSpPr>
        <p:spPr>
          <a:xfrm>
            <a:off x="449263" y="6588125"/>
            <a:ext cx="4498975" cy="268288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87586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FA9C7DF-C076-4E1F-A40D-3982B02E470B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88405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D7293E7-0EE3-4087-8E2E-FA6B70ED5843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98853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3221884-CE61-46BD-B90C-964A356AB69B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20837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1CC393F-4C5D-4434-967C-651161410B98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10862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40F8C81-B2F1-4535-9FFB-D693360C1112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64504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79A7738-9D80-4DB5-B3FD-7E85DD259538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09234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DEACA9F-5202-4C98-85DD-53CBB01E2819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541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F8D2562-0E09-4759-AC70-80E64D2A6E66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45559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39BA0DB-DA5B-4F0D-A82D-FC0CBB8DEC08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32006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0CAD828-5BF9-4E11-AB89-47053E2DB550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46482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A600343-1996-4599-8BDA-06A6E0BE026F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48722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5813" cy="585628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85628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768971C-5791-49D0-BB9C-422D164B8A7B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82816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1278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2441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4083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992313" y="2159000"/>
            <a:ext cx="3357562" cy="3292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502275" y="2159000"/>
            <a:ext cx="3357563" cy="3292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4087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2004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82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1D114B2-121F-4201-8732-247E0E23CCEA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26823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0958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1878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1676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1265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143750" y="995363"/>
            <a:ext cx="1716088" cy="4456112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992313" y="995363"/>
            <a:ext cx="4999037" cy="4456112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047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709738"/>
            <a:ext cx="4037013" cy="4418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6613" y="1709738"/>
            <a:ext cx="4037012" cy="4418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ED882E0-2B18-495A-BDE6-3853126ABF7B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1241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550AD4F-08CE-4E2B-B35E-B92C3350C91C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1625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F89EDEC-2E4C-48CA-AF73-DF0290027863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8060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1554FBE-C2FC-4CE2-8E91-5179F80271D8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7700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93F9A1B-ECB3-4853-AF69-C115EC8D6E96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3468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00DBE27-1029-4B99-A1C1-1C5436C2009D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8043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9263" y="539750"/>
            <a:ext cx="845820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texte-titre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09738"/>
            <a:ext cx="8226425" cy="441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plan de texte</a:t>
            </a:r>
          </a:p>
          <a:p>
            <a:pPr lvl="1"/>
            <a:r>
              <a:rPr lang="en-GB" smtClean="0"/>
              <a:t>Second niveau de plan</a:t>
            </a:r>
          </a:p>
          <a:p>
            <a:pPr lvl="2"/>
            <a:r>
              <a:rPr lang="en-GB" smtClean="0"/>
              <a:t>Troisième niveau de plan</a:t>
            </a:r>
          </a:p>
          <a:p>
            <a:pPr lvl="3"/>
            <a:r>
              <a:rPr lang="en-GB" smtClean="0"/>
              <a:t>Quatrième niveau de plan</a:t>
            </a:r>
          </a:p>
          <a:p>
            <a:pPr lvl="4"/>
            <a:r>
              <a:rPr lang="en-GB" smtClean="0"/>
              <a:t>Cinquième niveau de plan</a:t>
            </a:r>
          </a:p>
          <a:p>
            <a:pPr lvl="4"/>
            <a:r>
              <a:rPr lang="en-GB" smtClean="0"/>
              <a:t>Sixième niveau de plan</a:t>
            </a:r>
          </a:p>
          <a:p>
            <a:pPr lvl="4"/>
            <a:r>
              <a:rPr lang="en-GB" smtClean="0"/>
              <a:t>Septième niveau de plan</a:t>
            </a:r>
          </a:p>
          <a:p>
            <a:pPr lvl="4"/>
            <a:r>
              <a:rPr lang="en-GB" smtClean="0"/>
              <a:t>Huitième niveau de plan</a:t>
            </a:r>
          </a:p>
          <a:p>
            <a:pPr lvl="4"/>
            <a:r>
              <a:rPr lang="en-GB" smtClean="0"/>
              <a:t>Neuvième niveau de plan</a:t>
            </a: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263525" y="6630988"/>
            <a:ext cx="2317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249238" y="6553200"/>
            <a:ext cx="2279650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6570663" y="6588125"/>
            <a:ext cx="808037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 i="1">
                <a:solidFill>
                  <a:srgbClr val="FF9966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962B877-F34F-476E-9F12-EDDEA6F4DCD5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449263" y="6588125"/>
            <a:ext cx="4498975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 i="1">
                <a:solidFill>
                  <a:srgbClr val="FF9966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84" r:id="rId12"/>
  </p:sldLayoutIdLst>
  <p:txStyles>
    <p:titleStyle>
      <a:lvl1pPr algn="r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3399"/>
          </a:solidFill>
          <a:latin typeface="+mj-lt"/>
          <a:ea typeface="+mj-ea"/>
          <a:cs typeface="+mj-cs"/>
        </a:defRPr>
      </a:lvl1pPr>
      <a:lvl2pPr marL="742950" indent="-285750" algn="r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3399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marL="1143000" indent="-228600" algn="r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3399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marL="1600200" indent="-228600" algn="r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3399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marL="2057400" indent="-228600" algn="r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3399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2514600" indent="-228600" algn="r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3399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2971800" indent="-228600" algn="r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3399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3429000" indent="-228600" algn="r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3399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3886200" indent="-228600" algn="r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3399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342900" indent="-342900" algn="l" defTabSz="449263" rtl="0" fontAlgn="base">
        <a:lnSpc>
          <a:spcPct val="93000"/>
        </a:lnSpc>
        <a:spcBef>
          <a:spcPct val="0"/>
        </a:spcBef>
        <a:spcAft>
          <a:spcPts val="1288"/>
        </a:spcAft>
        <a:buClr>
          <a:srgbClr val="000000"/>
        </a:buClr>
        <a:buSzPct val="100000"/>
        <a:buFont typeface="Times New Roman" pitchFamily="18" charset="0"/>
        <a:defRPr sz="2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lnSpc>
          <a:spcPct val="93000"/>
        </a:lnSpc>
        <a:spcBef>
          <a:spcPct val="0"/>
        </a:spcBef>
        <a:spcAft>
          <a:spcPts val="1038"/>
        </a:spcAft>
        <a:buClr>
          <a:srgbClr val="000000"/>
        </a:buClr>
        <a:buSzPct val="100000"/>
        <a:buFont typeface="Times New Roman" pitchFamily="18" charset="0"/>
        <a:defRPr>
          <a:solidFill>
            <a:srgbClr val="FF66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lnSpc>
          <a:spcPct val="93000"/>
        </a:lnSpc>
        <a:spcBef>
          <a:spcPct val="0"/>
        </a:spcBef>
        <a:spcAft>
          <a:spcPts val="775"/>
        </a:spcAft>
        <a:buClr>
          <a:srgbClr val="000000"/>
        </a:buClr>
        <a:buSzPct val="100000"/>
        <a:buFont typeface="Times New Roman" pitchFamily="18" charset="0"/>
        <a:defRPr sz="15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lnSpc>
          <a:spcPct val="93000"/>
        </a:lnSpc>
        <a:spcBef>
          <a:spcPct val="0"/>
        </a:spcBef>
        <a:spcAft>
          <a:spcPts val="525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lnSpc>
          <a:spcPct val="93000"/>
        </a:lnSpc>
        <a:spcBef>
          <a:spcPct val="0"/>
        </a:spcBef>
        <a:spcAft>
          <a:spcPts val="263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lnSpc>
          <a:spcPct val="93000"/>
        </a:lnSpc>
        <a:spcBef>
          <a:spcPct val="0"/>
        </a:spcBef>
        <a:spcAft>
          <a:spcPts val="263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lnSpc>
          <a:spcPct val="93000"/>
        </a:lnSpc>
        <a:spcBef>
          <a:spcPct val="0"/>
        </a:spcBef>
        <a:spcAft>
          <a:spcPts val="263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lnSpc>
          <a:spcPct val="93000"/>
        </a:lnSpc>
        <a:spcBef>
          <a:spcPct val="0"/>
        </a:spcBef>
        <a:spcAft>
          <a:spcPts val="263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lnSpc>
          <a:spcPct val="93000"/>
        </a:lnSpc>
        <a:spcBef>
          <a:spcPct val="0"/>
        </a:spcBef>
        <a:spcAft>
          <a:spcPts val="263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6225" cy="684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80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texte-titre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plan de texte</a:t>
            </a:r>
          </a:p>
          <a:p>
            <a:pPr lvl="1"/>
            <a:r>
              <a:rPr lang="en-GB" smtClean="0"/>
              <a:t>Second niveau de plan</a:t>
            </a:r>
          </a:p>
          <a:p>
            <a:pPr lvl="2"/>
            <a:r>
              <a:rPr lang="en-GB" smtClean="0"/>
              <a:t>Troisième niveau de plan</a:t>
            </a:r>
          </a:p>
          <a:p>
            <a:pPr lvl="3"/>
            <a:r>
              <a:rPr lang="en-GB" smtClean="0"/>
              <a:t>Quatrième niveau de plan</a:t>
            </a:r>
          </a:p>
          <a:p>
            <a:pPr lvl="4"/>
            <a:r>
              <a:rPr lang="en-GB" smtClean="0"/>
              <a:t>Cinquième niveau de plan</a:t>
            </a:r>
          </a:p>
          <a:p>
            <a:pPr lvl="4"/>
            <a:r>
              <a:rPr lang="en-GB" smtClean="0"/>
              <a:t>Sixième niveau de plan</a:t>
            </a:r>
          </a:p>
          <a:p>
            <a:pPr lvl="4"/>
            <a:r>
              <a:rPr lang="en-GB" smtClean="0"/>
              <a:t>Septième niveau de plan</a:t>
            </a:r>
          </a:p>
          <a:p>
            <a:pPr lvl="4"/>
            <a:r>
              <a:rPr lang="en-GB" smtClean="0"/>
              <a:t>Huitième niveau de plan</a:t>
            </a:r>
          </a:p>
          <a:p>
            <a:pPr lvl="4"/>
            <a:r>
              <a:rPr lang="en-GB" smtClean="0"/>
              <a:t>Neuvième niveau de plan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6813"/>
            <a:ext cx="2128838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defRPr>
            </a:lvl1pPr>
          </a:lstStyle>
          <a:p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3127375" y="6246813"/>
            <a:ext cx="2897188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defRPr>
            </a:lvl1pPr>
          </a:lstStyle>
          <a:p>
            <a:endParaRPr lang="fr-FR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6556375" y="6246813"/>
            <a:ext cx="2128838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defRPr>
            </a:lvl1pPr>
          </a:lstStyle>
          <a:p>
            <a:fld id="{175C3FCF-0C74-4648-B54E-058D77F68EBA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SimSun" charset="0"/>
          <a:cs typeface="SimSun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SimSun" charset="0"/>
          <a:cs typeface="SimSun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SimSun" charset="0"/>
          <a:cs typeface="SimSun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SimSun" charset="0"/>
          <a:cs typeface="SimSun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SimSun" charset="0"/>
          <a:cs typeface="SimSun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SimSun" charset="0"/>
          <a:cs typeface="SimSun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SimSun" charset="0"/>
          <a:cs typeface="SimSun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SimSun" charset="0"/>
          <a:cs typeface="SimSun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863"/>
            <a:ext cx="9158288" cy="684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92313" y="995363"/>
            <a:ext cx="67976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texte-titre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92313" y="2159000"/>
            <a:ext cx="6867525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plan de texte</a:t>
            </a:r>
          </a:p>
          <a:p>
            <a:pPr lvl="1"/>
            <a:r>
              <a:rPr lang="en-GB" smtClean="0"/>
              <a:t>Second niveau de plan</a:t>
            </a:r>
          </a:p>
          <a:p>
            <a:pPr lvl="2"/>
            <a:r>
              <a:rPr lang="en-GB" smtClean="0"/>
              <a:t>Troisième niveau de plan</a:t>
            </a:r>
          </a:p>
          <a:p>
            <a:pPr lvl="3"/>
            <a:r>
              <a:rPr lang="en-GB" smtClean="0"/>
              <a:t>Quatrième niveau de plan</a:t>
            </a:r>
          </a:p>
          <a:p>
            <a:pPr lvl="4"/>
            <a:r>
              <a:rPr lang="en-GB" smtClean="0"/>
              <a:t>Cinquième niveau de plan</a:t>
            </a:r>
          </a:p>
          <a:p>
            <a:pPr lvl="4"/>
            <a:r>
              <a:rPr lang="en-GB" smtClean="0"/>
              <a:t>Sixième niveau de plan</a:t>
            </a:r>
          </a:p>
          <a:p>
            <a:pPr lvl="4"/>
            <a:r>
              <a:rPr lang="en-GB" smtClean="0"/>
              <a:t>Septième niveau de plan</a:t>
            </a:r>
          </a:p>
          <a:p>
            <a:pPr lvl="4"/>
            <a:r>
              <a:rPr lang="en-GB" smtClean="0"/>
              <a:t>Huitième niveau de plan</a:t>
            </a:r>
          </a:p>
          <a:p>
            <a:pPr lvl="4"/>
            <a:r>
              <a:rPr lang="en-GB" smtClean="0"/>
              <a:t>Neuvième niveau de plan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685800" y="6248400"/>
            <a:ext cx="19034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SzPct val="45000"/>
              <a:buFont typeface="Wingdings" pitchFamily="2" charset="2"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3122613" y="6248400"/>
            <a:ext cx="2894012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  <a:cs typeface="Arial" charset="0"/>
        </a:defRPr>
      </a:lvl2pPr>
      <a:lvl3pPr marL="11430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  <a:cs typeface="Arial" charset="0"/>
        </a:defRPr>
      </a:lvl3pPr>
      <a:lvl4pPr marL="16002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  <a:cs typeface="Arial" charset="0"/>
        </a:defRPr>
      </a:lvl4pPr>
      <a:lvl5pPr marL="20574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  <a:cs typeface="Arial" charset="0"/>
        </a:defRPr>
      </a:lvl5pPr>
      <a:lvl6pPr marL="25146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  <a:cs typeface="Arial" charset="0"/>
        </a:defRPr>
      </a:lvl6pPr>
      <a:lvl7pPr marL="29718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  <a:cs typeface="Arial" charset="0"/>
        </a:defRPr>
      </a:lvl7pPr>
      <a:lvl8pPr marL="34290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  <a:cs typeface="Arial" charset="0"/>
        </a:defRPr>
      </a:lvl8pPr>
      <a:lvl9pPr marL="38862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  <a:cs typeface="Arial" charset="0"/>
        </a:defRPr>
      </a:lvl9pPr>
    </p:titleStyle>
    <p:bodyStyle>
      <a:lvl1pPr marL="342900" indent="-3429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fontAlgn="base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2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fontAlgn="base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fontAlgn="base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9973" r="10001" b="9973"/>
          <a:stretch>
            <a:fillRect/>
          </a:stretch>
        </p:blipFill>
        <p:spPr bwMode="auto">
          <a:xfrm>
            <a:off x="0" y="0"/>
            <a:ext cx="2609850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0001" t="9973" r="10001" b="997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90488" y="4500563"/>
            <a:ext cx="8671261" cy="181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0"/>
                <a:cs typeface="SimSun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0"/>
                <a:cs typeface="SimSun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0"/>
                <a:cs typeface="SimSun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0"/>
                <a:cs typeface="SimSun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0"/>
                <a:cs typeface="SimSun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0"/>
                <a:cs typeface="SimSun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0"/>
                <a:cs typeface="SimSun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0"/>
                <a:cs typeface="SimSun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0"/>
                <a:cs typeface="SimSun" charset="0"/>
              </a:defRPr>
            </a:lvl9pPr>
          </a:lstStyle>
          <a:p>
            <a:pPr>
              <a:buClrTx/>
              <a:buFontTx/>
              <a:buNone/>
            </a:pPr>
            <a:endParaRPr lang="fr-FR" sz="2800" i="1" dirty="0">
              <a:solidFill>
                <a:srgbClr val="FFFFFF"/>
              </a:solidFill>
              <a:latin typeface="Arial" charset="0"/>
            </a:endParaRPr>
          </a:p>
          <a:p>
            <a:pPr>
              <a:buClrTx/>
              <a:buFontTx/>
              <a:buNone/>
            </a:pPr>
            <a:endParaRPr lang="fr-FR" sz="2800" i="1" dirty="0">
              <a:solidFill>
                <a:srgbClr val="FFFFFF"/>
              </a:solidFill>
              <a:latin typeface="Arial" charset="0"/>
            </a:endParaRPr>
          </a:p>
          <a:p>
            <a:pPr>
              <a:buClrTx/>
              <a:buFontTx/>
              <a:buNone/>
            </a:pPr>
            <a:r>
              <a:rPr lang="fr-FR" sz="2800" i="1" dirty="0" smtClean="0">
                <a:solidFill>
                  <a:srgbClr val="FFFFFF"/>
                </a:solidFill>
                <a:latin typeface="Arial" charset="0"/>
              </a:rPr>
              <a:t>Alain BUTEAU</a:t>
            </a:r>
          </a:p>
          <a:p>
            <a:pPr>
              <a:buClrTx/>
              <a:buFontTx/>
              <a:buNone/>
            </a:pPr>
            <a:r>
              <a:rPr lang="fr-FR" sz="2800" i="1" dirty="0" smtClean="0">
                <a:solidFill>
                  <a:srgbClr val="FFFFFF"/>
                </a:solidFill>
                <a:latin typeface="Arial" charset="0"/>
              </a:rPr>
              <a:t>On </a:t>
            </a:r>
            <a:r>
              <a:rPr lang="fr-FR" sz="2800" i="1" dirty="0" err="1">
                <a:solidFill>
                  <a:srgbClr val="FFFFFF"/>
                </a:solidFill>
                <a:latin typeface="Arial" charset="0"/>
              </a:rPr>
              <a:t>behalf</a:t>
            </a:r>
            <a:r>
              <a:rPr lang="fr-FR" sz="2800" i="1" dirty="0">
                <a:solidFill>
                  <a:srgbClr val="FFFFFF"/>
                </a:solidFill>
                <a:latin typeface="Arial" charset="0"/>
              </a:rPr>
              <a:t> of </a:t>
            </a:r>
            <a:r>
              <a:rPr lang="fr-FR" sz="2800" i="1" dirty="0" smtClean="0">
                <a:solidFill>
                  <a:srgbClr val="FFFFFF"/>
                </a:solidFill>
                <a:latin typeface="Arial" charset="0"/>
              </a:rPr>
              <a:t>Nicolas LECLERCQ and Jean COQUET</a:t>
            </a:r>
            <a:endParaRPr lang="fr-FR" sz="2800" i="1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4624"/>
            <a:ext cx="2969907" cy="1781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1195073" y="1484784"/>
            <a:ext cx="6928850" cy="2535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431800" indent="-3238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0"/>
                <a:cs typeface="SimSun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0"/>
                <a:cs typeface="SimSun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0"/>
                <a:cs typeface="SimSun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0"/>
                <a:cs typeface="SimSun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0"/>
                <a:cs typeface="SimSun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0"/>
                <a:cs typeface="SimSun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0"/>
                <a:cs typeface="SimSun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0"/>
                <a:cs typeface="SimSun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0"/>
                <a:cs typeface="SimSun" charset="0"/>
              </a:defRPr>
            </a:lvl9pPr>
          </a:lstStyle>
          <a:p>
            <a:pPr algn="ctr">
              <a:lnSpc>
                <a:spcPct val="104000"/>
              </a:lnSpc>
              <a:spcAft>
                <a:spcPts val="1425"/>
              </a:spcAft>
              <a:buSzPct val="45000"/>
              <a:buFont typeface="Wingdings" pitchFamily="2" charset="2"/>
              <a:buNone/>
            </a:pPr>
            <a:r>
              <a:rPr lang="fr-FR" sz="6000" b="1" dirty="0" smtClean="0">
                <a:solidFill>
                  <a:srgbClr val="FFFFFF"/>
                </a:solidFill>
                <a:latin typeface="Trebuchet MS" pitchFamily="32" charset="0"/>
              </a:rPr>
              <a:t>The software </a:t>
            </a:r>
            <a:r>
              <a:rPr lang="fr-FR" sz="6000" b="1" dirty="0" err="1" smtClean="0">
                <a:solidFill>
                  <a:srgbClr val="FFFFFF"/>
                </a:solidFill>
                <a:latin typeface="Trebuchet MS" pitchFamily="32" charset="0"/>
              </a:rPr>
              <a:t>side</a:t>
            </a:r>
            <a:r>
              <a:rPr lang="fr-FR" sz="6000" b="1" dirty="0" smtClean="0">
                <a:solidFill>
                  <a:srgbClr val="FFFFFF"/>
                </a:solidFill>
                <a:latin typeface="Trebuchet MS" pitchFamily="32" charset="0"/>
              </a:rPr>
              <a:t> of the </a:t>
            </a:r>
            <a:r>
              <a:rPr lang="fr-FR" sz="6000" b="1" dirty="0" err="1" smtClean="0">
                <a:solidFill>
                  <a:srgbClr val="FFFFFF"/>
                </a:solidFill>
                <a:latin typeface="Trebuchet MS" pitchFamily="32" charset="0"/>
              </a:rPr>
              <a:t>moon</a:t>
            </a:r>
            <a:endParaRPr lang="en-US" sz="6000" b="1" dirty="0">
              <a:solidFill>
                <a:srgbClr val="FFFFFF"/>
              </a:solidFill>
              <a:latin typeface="Trebuchet MS" pitchFamily="32" charset="0"/>
            </a:endParaRPr>
          </a:p>
          <a:p>
            <a:pPr algn="ctr">
              <a:lnSpc>
                <a:spcPct val="104000"/>
              </a:lnSpc>
              <a:spcAft>
                <a:spcPts val="1425"/>
              </a:spcAft>
              <a:buSzPct val="45000"/>
              <a:buFont typeface="Wingdings" pitchFamily="2" charset="2"/>
              <a:buChar char=""/>
            </a:pPr>
            <a:endParaRPr lang="en-US" sz="1800" b="1" i="1" dirty="0">
              <a:solidFill>
                <a:srgbClr val="FFFFFF"/>
              </a:solidFill>
              <a:latin typeface="Trebuchet MS" pitchFamily="3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F342B7B-295F-4789-8369-BE2972E8DA98}" type="slidenum">
              <a:rPr lang="fr-FR"/>
              <a:pPr/>
              <a:t>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r-FR" dirty="0" smtClean="0"/>
              <a:t>Workshop on Motion  </a:t>
            </a:r>
            <a:r>
              <a:rPr lang="fr-FR" dirty="0" err="1" smtClean="0"/>
              <a:t>systems</a:t>
            </a:r>
            <a:r>
              <a:rPr lang="fr-FR" dirty="0" smtClean="0"/>
              <a:t> : SOLEIL May 2011</a:t>
            </a:r>
            <a:endParaRPr lang="fr-FR" dirty="0"/>
          </a:p>
        </p:txBody>
      </p:sp>
      <p:sp>
        <p:nvSpPr>
          <p:cNvPr id="71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90488" y="503238"/>
            <a:ext cx="8459787" cy="396875"/>
          </a:xfrm>
          <a:ln/>
        </p:spPr>
        <p:txBody>
          <a:bodyPr/>
          <a:lstStyle/>
          <a:p>
            <a:pPr>
              <a:tabLst>
                <a:tab pos="979488" algn="l"/>
                <a:tab pos="1222375" algn="l"/>
                <a:tab pos="1630363" algn="l"/>
                <a:tab pos="2038350" algn="l"/>
                <a:tab pos="2446338" algn="l"/>
                <a:tab pos="2854325" algn="l"/>
                <a:tab pos="3262313" algn="l"/>
                <a:tab pos="3670300" algn="l"/>
                <a:tab pos="4078288" algn="l"/>
                <a:tab pos="4486275" algn="l"/>
                <a:tab pos="4894263" algn="l"/>
                <a:tab pos="5302250" algn="l"/>
                <a:tab pos="5710238" algn="l"/>
                <a:tab pos="6118225" algn="l"/>
                <a:tab pos="6526213" algn="l"/>
                <a:tab pos="6934200" algn="l"/>
                <a:tab pos="7342188" algn="l"/>
                <a:tab pos="7750175" algn="l"/>
                <a:tab pos="8158163" algn="l"/>
                <a:tab pos="8566150" algn="l"/>
                <a:tab pos="8974138" algn="l"/>
              </a:tabLst>
            </a:pPr>
            <a:r>
              <a:rPr lang="fr-FR"/>
              <a:t>Agenda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484784"/>
            <a:ext cx="8228013" cy="4419600"/>
          </a:xfrm>
          <a:ln/>
        </p:spPr>
        <p:txBody>
          <a:bodyPr/>
          <a:lstStyle/>
          <a:p>
            <a:pPr marL="390525" indent="-293688">
              <a:buClr>
                <a:srgbClr val="FF3939"/>
              </a:buClr>
              <a:buFont typeface="Wingdings" pitchFamily="2" charset="2"/>
              <a:buChar char=""/>
              <a:tabLst>
                <a:tab pos="404813" algn="l"/>
                <a:tab pos="812800" algn="l"/>
                <a:tab pos="1220788" algn="l"/>
                <a:tab pos="1628775" algn="l"/>
                <a:tab pos="2036763" algn="l"/>
                <a:tab pos="2444750" algn="l"/>
                <a:tab pos="2852738" algn="l"/>
                <a:tab pos="3260725" algn="l"/>
                <a:tab pos="3668713" algn="l"/>
                <a:tab pos="4076700" algn="l"/>
                <a:tab pos="4484688" algn="l"/>
                <a:tab pos="4892675" algn="l"/>
                <a:tab pos="5300663" algn="l"/>
                <a:tab pos="5708650" algn="l"/>
                <a:tab pos="6116638" algn="l"/>
                <a:tab pos="6524625" algn="l"/>
                <a:tab pos="6932613" algn="l"/>
                <a:tab pos="7340600" algn="l"/>
                <a:tab pos="7748588" algn="l"/>
                <a:tab pos="8156575" algn="l"/>
              </a:tabLst>
            </a:pPr>
            <a:r>
              <a:rPr lang="en-US" sz="3200" dirty="0" smtClean="0"/>
              <a:t>Current Software Architecture for motion systems at SOLEIL </a:t>
            </a:r>
            <a:endParaRPr lang="en-US" sz="3200" dirty="0"/>
          </a:p>
          <a:p>
            <a:pPr marL="390525" indent="-293688">
              <a:buClr>
                <a:srgbClr val="FF3939"/>
              </a:buClr>
              <a:buFont typeface="Wingdings" pitchFamily="2" charset="2"/>
              <a:buChar char=""/>
              <a:tabLst>
                <a:tab pos="404813" algn="l"/>
                <a:tab pos="812800" algn="l"/>
                <a:tab pos="1220788" algn="l"/>
                <a:tab pos="1628775" algn="l"/>
                <a:tab pos="2036763" algn="l"/>
                <a:tab pos="2444750" algn="l"/>
                <a:tab pos="2852738" algn="l"/>
                <a:tab pos="3260725" algn="l"/>
                <a:tab pos="3668713" algn="l"/>
                <a:tab pos="4076700" algn="l"/>
                <a:tab pos="4484688" algn="l"/>
                <a:tab pos="4892675" algn="l"/>
                <a:tab pos="5300663" algn="l"/>
                <a:tab pos="5708650" algn="l"/>
                <a:tab pos="6116638" algn="l"/>
                <a:tab pos="6524625" algn="l"/>
                <a:tab pos="6932613" algn="l"/>
                <a:tab pos="7340600" algn="l"/>
                <a:tab pos="7748588" algn="l"/>
                <a:tab pos="8156575" algn="l"/>
              </a:tabLst>
            </a:pPr>
            <a:r>
              <a:rPr lang="en-US" sz="3200" dirty="0" smtClean="0"/>
              <a:t>Strengths and weaknesses of the current solution </a:t>
            </a:r>
            <a:endParaRPr lang="en-US" sz="3200" dirty="0"/>
          </a:p>
          <a:p>
            <a:pPr marL="390525" indent="-293688">
              <a:buClr>
                <a:srgbClr val="FF3939"/>
              </a:buClr>
              <a:buFont typeface="Wingdings" pitchFamily="2" charset="2"/>
              <a:buChar char=""/>
              <a:tabLst>
                <a:tab pos="404813" algn="l"/>
                <a:tab pos="812800" algn="l"/>
                <a:tab pos="1220788" algn="l"/>
                <a:tab pos="1628775" algn="l"/>
                <a:tab pos="2036763" algn="l"/>
                <a:tab pos="2444750" algn="l"/>
                <a:tab pos="2852738" algn="l"/>
                <a:tab pos="3260725" algn="l"/>
                <a:tab pos="3668713" algn="l"/>
                <a:tab pos="4076700" algn="l"/>
                <a:tab pos="4484688" algn="l"/>
                <a:tab pos="4892675" algn="l"/>
                <a:tab pos="5300663" algn="l"/>
                <a:tab pos="5708650" algn="l"/>
                <a:tab pos="6116638" algn="l"/>
                <a:tab pos="6524625" algn="l"/>
                <a:tab pos="6932613" algn="l"/>
                <a:tab pos="7340600" algn="l"/>
                <a:tab pos="7748588" algn="l"/>
                <a:tab pos="8156575" algn="l"/>
              </a:tabLst>
            </a:pPr>
            <a:r>
              <a:rPr lang="en-US" sz="3200" dirty="0" smtClean="0"/>
              <a:t>The (future) needs for motion systems</a:t>
            </a:r>
          </a:p>
          <a:p>
            <a:pPr marL="390525" indent="-293688">
              <a:buClr>
                <a:srgbClr val="FF3939"/>
              </a:buClr>
              <a:buFont typeface="Wingdings" pitchFamily="2" charset="2"/>
              <a:buChar char=""/>
              <a:tabLst>
                <a:tab pos="404813" algn="l"/>
                <a:tab pos="812800" algn="l"/>
                <a:tab pos="1220788" algn="l"/>
                <a:tab pos="1628775" algn="l"/>
                <a:tab pos="2036763" algn="l"/>
                <a:tab pos="2444750" algn="l"/>
                <a:tab pos="2852738" algn="l"/>
                <a:tab pos="3260725" algn="l"/>
                <a:tab pos="3668713" algn="l"/>
                <a:tab pos="4076700" algn="l"/>
                <a:tab pos="4484688" algn="l"/>
                <a:tab pos="4892675" algn="l"/>
                <a:tab pos="5300663" algn="l"/>
                <a:tab pos="5708650" algn="l"/>
                <a:tab pos="6116638" algn="l"/>
                <a:tab pos="6524625" algn="l"/>
                <a:tab pos="6932613" algn="l"/>
                <a:tab pos="7340600" algn="l"/>
                <a:tab pos="7748588" algn="l"/>
                <a:tab pos="8156575" algn="l"/>
              </a:tabLst>
            </a:pPr>
            <a:r>
              <a:rPr lang="en-US" sz="3200" dirty="0" smtClean="0"/>
              <a:t>Conclusion</a:t>
            </a:r>
            <a:endParaRPr lang="en-US" sz="3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itre 1"/>
          <p:cNvSpPr>
            <a:spLocks noGrp="1"/>
          </p:cNvSpPr>
          <p:nvPr>
            <p:ph type="title"/>
          </p:nvPr>
        </p:nvSpPr>
        <p:spPr>
          <a:xfrm>
            <a:off x="738188" y="0"/>
            <a:ext cx="7772400" cy="1143000"/>
          </a:xfrm>
        </p:spPr>
        <p:txBody>
          <a:bodyPr/>
          <a:lstStyle/>
          <a:p>
            <a:r>
              <a:rPr lang="en-US" dirty="0" smtClean="0"/>
              <a:t>Software Architecture : </a:t>
            </a:r>
            <a:br>
              <a:rPr lang="en-US" dirty="0" smtClean="0"/>
            </a:br>
            <a:r>
              <a:rPr lang="en-US" dirty="0" smtClean="0"/>
              <a:t>A layered approach</a:t>
            </a:r>
          </a:p>
        </p:txBody>
      </p:sp>
      <p:grpSp>
        <p:nvGrpSpPr>
          <p:cNvPr id="4" name="Group 35"/>
          <p:cNvGrpSpPr>
            <a:grpSpLocks/>
          </p:cNvGrpSpPr>
          <p:nvPr/>
        </p:nvGrpSpPr>
        <p:grpSpPr bwMode="auto">
          <a:xfrm>
            <a:off x="1704773" y="3639520"/>
            <a:ext cx="6022487" cy="3029840"/>
            <a:chOff x="854" y="2387"/>
            <a:chExt cx="3024" cy="1668"/>
          </a:xfrm>
        </p:grpSpPr>
        <p:pic>
          <p:nvPicPr>
            <p:cNvPr id="17416" name="Picture 32" descr="Architecture soft v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6" y="2387"/>
              <a:ext cx="2722" cy="16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7417" name="Text Box 34"/>
            <p:cNvSpPr txBox="1">
              <a:spLocks noChangeArrowheads="1"/>
            </p:cNvSpPr>
            <p:nvPr/>
          </p:nvSpPr>
          <p:spPr bwMode="auto">
            <a:xfrm rot="-5400000">
              <a:off x="942" y="3115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190500" eaLnBrk="0" hangingPunct="0">
                <a:defRPr sz="2400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90500" eaLnBrk="0" hangingPunct="0">
                <a:defRPr sz="2400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90500" eaLnBrk="0" hangingPunct="0">
                <a:defRPr sz="2400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90500" eaLnBrk="0" hangingPunct="0">
                <a:defRPr sz="2400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90500" eaLnBrk="0" hangingPunct="0">
                <a:defRPr sz="2400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1905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1905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1905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1905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 typeface="Wingdings 2" pitchFamily="18" charset="2"/>
                <a:buNone/>
              </a:pPr>
              <a:endParaRPr lang="fr-FR">
                <a:solidFill>
                  <a:schemeClr val="accent2"/>
                </a:solidFill>
              </a:endParaRPr>
            </a:p>
          </p:txBody>
        </p:sp>
      </p:grp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179512" y="1412776"/>
            <a:ext cx="8875250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342900" indent="-342900" algn="l" defTabSz="449263" rtl="0" fontAlgn="base">
              <a:lnSpc>
                <a:spcPct val="93000"/>
              </a:lnSpc>
              <a:spcBef>
                <a:spcPct val="0"/>
              </a:spcBef>
              <a:spcAft>
                <a:spcPts val="1288"/>
              </a:spcAft>
              <a:buClr>
                <a:srgbClr val="000000"/>
              </a:buClr>
              <a:buSzPct val="100000"/>
              <a:buFont typeface="Times New Roman" pitchFamily="18" charset="0"/>
              <a:defRPr sz="2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lnSpc>
                <a:spcPct val="93000"/>
              </a:lnSpc>
              <a:spcBef>
                <a:spcPct val="0"/>
              </a:spcBef>
              <a:spcAft>
                <a:spcPts val="1038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FF66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lnSpc>
                <a:spcPct val="93000"/>
              </a:lnSpc>
              <a:spcBef>
                <a:spcPct val="0"/>
              </a:spcBef>
              <a:spcAft>
                <a:spcPts val="775"/>
              </a:spcAft>
              <a:buClr>
                <a:srgbClr val="000000"/>
              </a:buClr>
              <a:buSzPct val="100000"/>
              <a:buFont typeface="Times New Roman" pitchFamily="18" charset="0"/>
              <a:defRPr sz="15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lnSpc>
                <a:spcPct val="93000"/>
              </a:lnSpc>
              <a:spcBef>
                <a:spcPct val="0"/>
              </a:spcBef>
              <a:spcAft>
                <a:spcPts val="525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49263" rtl="0" fontAlgn="base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49263" rtl="0" fontAlgn="base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49263" rtl="0" fontAlgn="base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49263" rtl="0" fontAlgn="base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0525" indent="-293688">
              <a:buClr>
                <a:srgbClr val="FF3939"/>
              </a:buClr>
              <a:buFont typeface="Wingdings" pitchFamily="2" charset="2"/>
              <a:buChar char=""/>
              <a:tabLst>
                <a:tab pos="404813" algn="l"/>
                <a:tab pos="812800" algn="l"/>
                <a:tab pos="1220788" algn="l"/>
                <a:tab pos="1628775" algn="l"/>
                <a:tab pos="2036763" algn="l"/>
                <a:tab pos="2444750" algn="l"/>
                <a:tab pos="2852738" algn="l"/>
                <a:tab pos="3260725" algn="l"/>
                <a:tab pos="3668713" algn="l"/>
                <a:tab pos="4076700" algn="l"/>
                <a:tab pos="4484688" algn="l"/>
                <a:tab pos="4892675" algn="l"/>
                <a:tab pos="5300663" algn="l"/>
                <a:tab pos="5708650" algn="l"/>
                <a:tab pos="6116638" algn="l"/>
                <a:tab pos="6524625" algn="l"/>
                <a:tab pos="6932613" algn="l"/>
                <a:tab pos="7340600" algn="l"/>
                <a:tab pos="7748588" algn="l"/>
                <a:tab pos="8156575" algn="l"/>
              </a:tabLst>
            </a:pPr>
            <a:r>
              <a:rPr lang="en-US" sz="2000" dirty="0" smtClean="0"/>
              <a:t>The Tango device :</a:t>
            </a:r>
          </a:p>
          <a:p>
            <a:pPr marL="790575" lvl="1" indent="-293688">
              <a:buClr>
                <a:srgbClr val="FF3939"/>
              </a:buClr>
              <a:buFont typeface="Wingdings" pitchFamily="2" charset="2"/>
              <a:buChar char=""/>
              <a:tabLst>
                <a:tab pos="404813" algn="l"/>
                <a:tab pos="812800" algn="l"/>
                <a:tab pos="1220788" algn="l"/>
                <a:tab pos="1628775" algn="l"/>
                <a:tab pos="2036763" algn="l"/>
                <a:tab pos="2444750" algn="l"/>
                <a:tab pos="2852738" algn="l"/>
                <a:tab pos="3260725" algn="l"/>
                <a:tab pos="3668713" algn="l"/>
                <a:tab pos="4076700" algn="l"/>
                <a:tab pos="4484688" algn="l"/>
                <a:tab pos="4892675" algn="l"/>
                <a:tab pos="5300663" algn="l"/>
                <a:tab pos="5708650" algn="l"/>
                <a:tab pos="6116638" algn="l"/>
                <a:tab pos="6524625" algn="l"/>
                <a:tab pos="6932613" algn="l"/>
                <a:tab pos="7340600" algn="l"/>
                <a:tab pos="7748588" algn="l"/>
                <a:tab pos="8156575" algn="l"/>
              </a:tabLst>
            </a:pPr>
            <a:r>
              <a:rPr lang="en-US" sz="1600" i="1" dirty="0"/>
              <a:t>H</a:t>
            </a:r>
            <a:r>
              <a:rPr lang="en-US" sz="1600" i="1" dirty="0" smtClean="0"/>
              <a:t>as no knowledge of the underlying axis</a:t>
            </a:r>
            <a:r>
              <a:rPr lang="en-US" sz="2000" i="1" dirty="0" smtClean="0"/>
              <a:t> </a:t>
            </a:r>
          </a:p>
          <a:p>
            <a:pPr marL="790575" lvl="1" indent="-293688">
              <a:buClr>
                <a:srgbClr val="FF3939"/>
              </a:buClr>
              <a:buFont typeface="Wingdings" pitchFamily="2" charset="2"/>
              <a:buChar char=""/>
              <a:tabLst>
                <a:tab pos="404813" algn="l"/>
                <a:tab pos="812800" algn="l"/>
                <a:tab pos="1220788" algn="l"/>
                <a:tab pos="1628775" algn="l"/>
                <a:tab pos="2036763" algn="l"/>
                <a:tab pos="2444750" algn="l"/>
                <a:tab pos="2852738" algn="l"/>
                <a:tab pos="3260725" algn="l"/>
                <a:tab pos="3668713" algn="l"/>
                <a:tab pos="4076700" algn="l"/>
                <a:tab pos="4484688" algn="l"/>
                <a:tab pos="4892675" algn="l"/>
                <a:tab pos="5300663" algn="l"/>
                <a:tab pos="5708650" algn="l"/>
                <a:tab pos="6116638" algn="l"/>
                <a:tab pos="6524625" algn="l"/>
                <a:tab pos="6932613" algn="l"/>
                <a:tab pos="7340600" algn="l"/>
                <a:tab pos="7748588" algn="l"/>
                <a:tab pos="8156575" algn="l"/>
              </a:tabLst>
            </a:pPr>
            <a:r>
              <a:rPr lang="en-US" sz="1600" i="1" dirty="0" smtClean="0"/>
              <a:t>Does not implement any motion algorithms (like closed loop, strategies for homing, </a:t>
            </a:r>
            <a:r>
              <a:rPr lang="en-US" sz="1600" i="1" dirty="0" err="1" smtClean="0"/>
              <a:t>etc</a:t>
            </a:r>
            <a:r>
              <a:rPr lang="en-US" sz="1600" i="1" dirty="0" smtClean="0"/>
              <a:t> .)</a:t>
            </a:r>
            <a:endParaRPr lang="en-US" sz="1600" i="1" dirty="0"/>
          </a:p>
          <a:p>
            <a:pPr marL="390525" indent="-293688">
              <a:buClr>
                <a:srgbClr val="FF3939"/>
              </a:buClr>
              <a:buFont typeface="Wingdings" pitchFamily="2" charset="2"/>
              <a:buChar char=""/>
              <a:tabLst>
                <a:tab pos="404813" algn="l"/>
                <a:tab pos="812800" algn="l"/>
                <a:tab pos="1220788" algn="l"/>
                <a:tab pos="1628775" algn="l"/>
                <a:tab pos="2036763" algn="l"/>
                <a:tab pos="2444750" algn="l"/>
                <a:tab pos="2852738" algn="l"/>
                <a:tab pos="3260725" algn="l"/>
                <a:tab pos="3668713" algn="l"/>
                <a:tab pos="4076700" algn="l"/>
                <a:tab pos="4484688" algn="l"/>
                <a:tab pos="4892675" algn="l"/>
                <a:tab pos="5300663" algn="l"/>
                <a:tab pos="5708650" algn="l"/>
                <a:tab pos="6116638" algn="l"/>
                <a:tab pos="6524625" algn="l"/>
                <a:tab pos="6932613" algn="l"/>
                <a:tab pos="7340600" algn="l"/>
                <a:tab pos="7748588" algn="l"/>
                <a:tab pos="8156575" algn="l"/>
              </a:tabLst>
            </a:pPr>
            <a:r>
              <a:rPr lang="en-US" sz="2000" dirty="0" smtClean="0"/>
              <a:t>It’s main role is to communicate with the </a:t>
            </a:r>
            <a:r>
              <a:rPr lang="en-US" sz="2000" dirty="0" err="1" smtClean="0"/>
              <a:t>MicroCode</a:t>
            </a:r>
            <a:r>
              <a:rPr lang="en-US" sz="2000" dirty="0" smtClean="0"/>
              <a:t> to :</a:t>
            </a:r>
          </a:p>
          <a:p>
            <a:pPr marL="790575" lvl="1" indent="-293688">
              <a:buClr>
                <a:srgbClr val="FF3939"/>
              </a:buClr>
              <a:buFont typeface="Wingdings" pitchFamily="2" charset="2"/>
              <a:buChar char=""/>
              <a:tabLst>
                <a:tab pos="404813" algn="l"/>
                <a:tab pos="812800" algn="l"/>
                <a:tab pos="1220788" algn="l"/>
                <a:tab pos="1628775" algn="l"/>
                <a:tab pos="2036763" algn="l"/>
                <a:tab pos="2444750" algn="l"/>
                <a:tab pos="2852738" algn="l"/>
                <a:tab pos="3260725" algn="l"/>
                <a:tab pos="3668713" algn="l"/>
                <a:tab pos="4076700" algn="l"/>
                <a:tab pos="4484688" algn="l"/>
                <a:tab pos="4892675" algn="l"/>
                <a:tab pos="5300663" algn="l"/>
                <a:tab pos="5708650" algn="l"/>
                <a:tab pos="6116638" algn="l"/>
                <a:tab pos="6524625" algn="l"/>
                <a:tab pos="6932613" algn="l"/>
                <a:tab pos="7340600" algn="l"/>
                <a:tab pos="7748588" algn="l"/>
                <a:tab pos="8156575" algn="l"/>
              </a:tabLst>
            </a:pPr>
            <a:r>
              <a:rPr lang="en-US" sz="1600" i="1" dirty="0" smtClean="0"/>
              <a:t>Give him parameters (like position to reach, moves order (go, forward, backward)</a:t>
            </a:r>
          </a:p>
          <a:p>
            <a:pPr marL="790575" lvl="1" indent="-293688">
              <a:buClr>
                <a:srgbClr val="FF3939"/>
              </a:buClr>
              <a:buFont typeface="Wingdings" pitchFamily="2" charset="2"/>
              <a:buChar char=""/>
              <a:tabLst>
                <a:tab pos="404813" algn="l"/>
                <a:tab pos="812800" algn="l"/>
                <a:tab pos="1220788" algn="l"/>
                <a:tab pos="1628775" algn="l"/>
                <a:tab pos="2036763" algn="l"/>
                <a:tab pos="2444750" algn="l"/>
                <a:tab pos="2852738" algn="l"/>
                <a:tab pos="3260725" algn="l"/>
                <a:tab pos="3668713" algn="l"/>
                <a:tab pos="4076700" algn="l"/>
                <a:tab pos="4484688" algn="l"/>
                <a:tab pos="4892675" algn="l"/>
                <a:tab pos="5300663" algn="l"/>
                <a:tab pos="5708650" algn="l"/>
                <a:tab pos="6116638" algn="l"/>
                <a:tab pos="6524625" algn="l"/>
                <a:tab pos="6932613" algn="l"/>
                <a:tab pos="7340600" algn="l"/>
                <a:tab pos="7748588" algn="l"/>
                <a:tab pos="8156575" algn="l"/>
              </a:tabLst>
            </a:pPr>
            <a:r>
              <a:rPr lang="en-US" sz="1600" i="1" dirty="0" smtClean="0"/>
              <a:t>Read back the axis status </a:t>
            </a:r>
          </a:p>
        </p:txBody>
      </p:sp>
    </p:spTree>
    <p:extLst>
      <p:ext uri="{BB962C8B-B14F-4D97-AF65-F5344CB8AC3E}">
        <p14:creationId xmlns:p14="http://schemas.microsoft.com/office/powerpoint/2010/main" val="1637211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itre 1"/>
          <p:cNvSpPr>
            <a:spLocks noGrp="1"/>
          </p:cNvSpPr>
          <p:nvPr>
            <p:ph type="title"/>
          </p:nvPr>
        </p:nvSpPr>
        <p:spPr>
          <a:xfrm>
            <a:off x="738188" y="0"/>
            <a:ext cx="7772400" cy="1143000"/>
          </a:xfrm>
        </p:spPr>
        <p:txBody>
          <a:bodyPr/>
          <a:lstStyle/>
          <a:p>
            <a:r>
              <a:rPr lang="en-US" dirty="0" smtClean="0"/>
              <a:t>Software Architecture : </a:t>
            </a:r>
            <a:br>
              <a:rPr lang="en-US" dirty="0" smtClean="0"/>
            </a:br>
            <a:r>
              <a:rPr lang="en-US" dirty="0" smtClean="0"/>
              <a:t>The device has a very simple interface</a:t>
            </a: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76097" y="1412776"/>
            <a:ext cx="6080079" cy="4990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342900" indent="-342900" algn="l" defTabSz="449263" rtl="0" fontAlgn="base">
              <a:lnSpc>
                <a:spcPct val="93000"/>
              </a:lnSpc>
              <a:spcBef>
                <a:spcPct val="0"/>
              </a:spcBef>
              <a:spcAft>
                <a:spcPts val="1288"/>
              </a:spcAft>
              <a:buClr>
                <a:srgbClr val="000000"/>
              </a:buClr>
              <a:buSzPct val="100000"/>
              <a:buFont typeface="Times New Roman" pitchFamily="18" charset="0"/>
              <a:defRPr sz="2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lnSpc>
                <a:spcPct val="93000"/>
              </a:lnSpc>
              <a:spcBef>
                <a:spcPct val="0"/>
              </a:spcBef>
              <a:spcAft>
                <a:spcPts val="1038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FF66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lnSpc>
                <a:spcPct val="93000"/>
              </a:lnSpc>
              <a:spcBef>
                <a:spcPct val="0"/>
              </a:spcBef>
              <a:spcAft>
                <a:spcPts val="775"/>
              </a:spcAft>
              <a:buClr>
                <a:srgbClr val="000000"/>
              </a:buClr>
              <a:buSzPct val="100000"/>
              <a:buFont typeface="Times New Roman" pitchFamily="18" charset="0"/>
              <a:defRPr sz="15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lnSpc>
                <a:spcPct val="93000"/>
              </a:lnSpc>
              <a:spcBef>
                <a:spcPct val="0"/>
              </a:spcBef>
              <a:spcAft>
                <a:spcPts val="525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49263" rtl="0" fontAlgn="base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49263" rtl="0" fontAlgn="base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49263" rtl="0" fontAlgn="base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49263" rtl="0" fontAlgn="base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0525" indent="-293688">
              <a:buClr>
                <a:srgbClr val="FF3939"/>
              </a:buClr>
              <a:buFont typeface="Wingdings" pitchFamily="2" charset="2"/>
              <a:buChar char=""/>
              <a:tabLst>
                <a:tab pos="404813" algn="l"/>
                <a:tab pos="812800" algn="l"/>
                <a:tab pos="1220788" algn="l"/>
                <a:tab pos="1628775" algn="l"/>
                <a:tab pos="2036763" algn="l"/>
                <a:tab pos="2444750" algn="l"/>
                <a:tab pos="2852738" algn="l"/>
                <a:tab pos="3260725" algn="l"/>
                <a:tab pos="3668713" algn="l"/>
                <a:tab pos="4076700" algn="l"/>
                <a:tab pos="4484688" algn="l"/>
                <a:tab pos="4892675" algn="l"/>
                <a:tab pos="5300663" algn="l"/>
                <a:tab pos="5708650" algn="l"/>
                <a:tab pos="6116638" algn="l"/>
                <a:tab pos="6524625" algn="l"/>
                <a:tab pos="6932613" algn="l"/>
                <a:tab pos="7340600" algn="l"/>
                <a:tab pos="7748588" algn="l"/>
                <a:tab pos="8156575" algn="l"/>
              </a:tabLst>
            </a:pPr>
            <a:r>
              <a:rPr lang="en-US" sz="2000" dirty="0" smtClean="0"/>
              <a:t>Just a little bit of history : SOLEIL brilliant engineers and technicians spent about </a:t>
            </a:r>
            <a:r>
              <a:rPr lang="en-US" sz="2000" b="1" dirty="0" smtClean="0">
                <a:solidFill>
                  <a:srgbClr val="FF0000"/>
                </a:solidFill>
              </a:rPr>
              <a:t>2 years </a:t>
            </a:r>
            <a:r>
              <a:rPr lang="en-US" sz="2000" dirty="0" smtClean="0"/>
              <a:t>to define the Device interface</a:t>
            </a:r>
          </a:p>
          <a:p>
            <a:pPr marL="790575" lvl="1" indent="-293688">
              <a:buClr>
                <a:srgbClr val="FF3939"/>
              </a:buClr>
              <a:buFont typeface="Wingdings" pitchFamily="2" charset="2"/>
              <a:buChar char=""/>
              <a:tabLst>
                <a:tab pos="404813" algn="l"/>
                <a:tab pos="812800" algn="l"/>
                <a:tab pos="1220788" algn="l"/>
                <a:tab pos="1628775" algn="l"/>
                <a:tab pos="2036763" algn="l"/>
                <a:tab pos="2444750" algn="l"/>
                <a:tab pos="2852738" algn="l"/>
                <a:tab pos="3260725" algn="l"/>
                <a:tab pos="3668713" algn="l"/>
                <a:tab pos="4076700" algn="l"/>
                <a:tab pos="4484688" algn="l"/>
                <a:tab pos="4892675" algn="l"/>
                <a:tab pos="5300663" algn="l"/>
                <a:tab pos="5708650" algn="l"/>
                <a:tab pos="6116638" algn="l"/>
                <a:tab pos="6524625" algn="l"/>
                <a:tab pos="6932613" algn="l"/>
                <a:tab pos="7340600" algn="l"/>
                <a:tab pos="7748588" algn="l"/>
                <a:tab pos="8156575" algn="l"/>
              </a:tabLst>
            </a:pPr>
            <a:r>
              <a:rPr lang="en-US" sz="1400" i="1" dirty="0" smtClean="0"/>
              <a:t>Of course with (long) internal discussions between ECA/ICA people and our users (</a:t>
            </a:r>
            <a:r>
              <a:rPr lang="en-US" sz="1400" i="1" dirty="0" err="1" smtClean="0"/>
              <a:t>i.e</a:t>
            </a:r>
            <a:r>
              <a:rPr lang="en-US" sz="1400" i="1" dirty="0" smtClean="0"/>
              <a:t> Machine experts or </a:t>
            </a:r>
            <a:r>
              <a:rPr lang="en-US" sz="1400" i="1" dirty="0" err="1" smtClean="0"/>
              <a:t>Beamlines</a:t>
            </a:r>
            <a:r>
              <a:rPr lang="en-US" sz="1400" i="1" dirty="0" smtClean="0"/>
              <a:t> scientists)</a:t>
            </a:r>
          </a:p>
          <a:p>
            <a:pPr marL="790575" lvl="1" indent="-293688">
              <a:buClr>
                <a:srgbClr val="FF3939"/>
              </a:buClr>
              <a:buFont typeface="Wingdings" pitchFamily="2" charset="2"/>
              <a:buChar char=""/>
              <a:tabLst>
                <a:tab pos="404813" algn="l"/>
                <a:tab pos="812800" algn="l"/>
                <a:tab pos="1220788" algn="l"/>
                <a:tab pos="1628775" algn="l"/>
                <a:tab pos="2036763" algn="l"/>
                <a:tab pos="2444750" algn="l"/>
                <a:tab pos="2852738" algn="l"/>
                <a:tab pos="3260725" algn="l"/>
                <a:tab pos="3668713" algn="l"/>
                <a:tab pos="4076700" algn="l"/>
                <a:tab pos="4484688" algn="l"/>
                <a:tab pos="4892675" algn="l"/>
                <a:tab pos="5300663" algn="l"/>
                <a:tab pos="5708650" algn="l"/>
                <a:tab pos="6116638" algn="l"/>
                <a:tab pos="6524625" algn="l"/>
                <a:tab pos="6932613" algn="l"/>
                <a:tab pos="7340600" algn="l"/>
                <a:tab pos="7748588" algn="l"/>
                <a:tab pos="8156575" algn="l"/>
              </a:tabLst>
            </a:pPr>
            <a:r>
              <a:rPr lang="en-US" sz="1400" i="1" dirty="0" smtClean="0"/>
              <a:t>The first real case scenario on the LUCIA </a:t>
            </a:r>
            <a:r>
              <a:rPr lang="en-US" sz="1400" i="1" dirty="0" err="1" smtClean="0"/>
              <a:t>beamline</a:t>
            </a:r>
            <a:r>
              <a:rPr lang="en-US" sz="1400" i="1" dirty="0" smtClean="0"/>
              <a:t> (first SOLEIL </a:t>
            </a:r>
            <a:r>
              <a:rPr lang="en-US" sz="1400" i="1" dirty="0" err="1" smtClean="0"/>
              <a:t>beamline</a:t>
            </a:r>
            <a:r>
              <a:rPr lang="en-US" sz="1400" i="1" dirty="0" smtClean="0"/>
              <a:t> installed at SLS in 2003) , gave us the opportunity to have a final, simple and sufficient interface</a:t>
            </a:r>
          </a:p>
          <a:p>
            <a:pPr marL="390525" indent="-293688">
              <a:buClr>
                <a:srgbClr val="FF3939"/>
              </a:buClr>
              <a:buFont typeface="Wingdings" pitchFamily="2" charset="2"/>
              <a:buChar char=""/>
              <a:tabLst>
                <a:tab pos="404813" algn="l"/>
                <a:tab pos="812800" algn="l"/>
                <a:tab pos="1220788" algn="l"/>
                <a:tab pos="1628775" algn="l"/>
                <a:tab pos="2036763" algn="l"/>
                <a:tab pos="2444750" algn="l"/>
                <a:tab pos="2852738" algn="l"/>
                <a:tab pos="3260725" algn="l"/>
                <a:tab pos="3668713" algn="l"/>
                <a:tab pos="4076700" algn="l"/>
                <a:tab pos="4484688" algn="l"/>
                <a:tab pos="4892675" algn="l"/>
                <a:tab pos="5300663" algn="l"/>
                <a:tab pos="5708650" algn="l"/>
                <a:tab pos="6116638" algn="l"/>
                <a:tab pos="6524625" algn="l"/>
                <a:tab pos="6932613" algn="l"/>
                <a:tab pos="7340600" algn="l"/>
                <a:tab pos="7748588" algn="l"/>
                <a:tab pos="8156575" algn="l"/>
              </a:tabLst>
            </a:pPr>
            <a:r>
              <a:rPr lang="en-US" sz="2000" dirty="0" smtClean="0"/>
              <a:t>The device interface today is composed of :</a:t>
            </a:r>
          </a:p>
          <a:p>
            <a:pPr marL="790575" lvl="1" indent="-293688">
              <a:buClr>
                <a:srgbClr val="FF3939"/>
              </a:buClr>
              <a:buFont typeface="Wingdings" pitchFamily="2" charset="2"/>
              <a:buChar char=""/>
              <a:tabLst>
                <a:tab pos="404813" algn="l"/>
                <a:tab pos="812800" algn="l"/>
                <a:tab pos="1220788" algn="l"/>
                <a:tab pos="1628775" algn="l"/>
                <a:tab pos="2036763" algn="l"/>
                <a:tab pos="2444750" algn="l"/>
                <a:tab pos="2852738" algn="l"/>
                <a:tab pos="3260725" algn="l"/>
                <a:tab pos="3668713" algn="l"/>
                <a:tab pos="4076700" algn="l"/>
                <a:tab pos="4484688" algn="l"/>
                <a:tab pos="4892675" algn="l"/>
                <a:tab pos="5300663" algn="l"/>
                <a:tab pos="5708650" algn="l"/>
                <a:tab pos="6116638" algn="l"/>
                <a:tab pos="6524625" algn="l"/>
                <a:tab pos="6932613" algn="l"/>
                <a:tab pos="7340600" algn="l"/>
                <a:tab pos="7748588" algn="l"/>
                <a:tab pos="8156575" algn="l"/>
              </a:tabLst>
            </a:pPr>
            <a:r>
              <a:rPr lang="en-US" sz="1600" i="1" dirty="0" smtClean="0"/>
              <a:t>4 </a:t>
            </a:r>
            <a:r>
              <a:rPr lang="en-US" sz="1600" i="1" dirty="0" err="1" smtClean="0"/>
              <a:t>attributs</a:t>
            </a:r>
            <a:r>
              <a:rPr lang="en-US" sz="1600" i="1" dirty="0" smtClean="0"/>
              <a:t> (position, backward limit switch, axis locking) </a:t>
            </a:r>
          </a:p>
          <a:p>
            <a:pPr marL="790575" lvl="1" indent="-293688">
              <a:buClr>
                <a:srgbClr val="FF3939"/>
              </a:buClr>
              <a:buFont typeface="Wingdings" pitchFamily="2" charset="2"/>
              <a:buChar char=""/>
              <a:tabLst>
                <a:tab pos="404813" algn="l"/>
                <a:tab pos="812800" algn="l"/>
                <a:tab pos="1220788" algn="l"/>
                <a:tab pos="1628775" algn="l"/>
                <a:tab pos="2036763" algn="l"/>
                <a:tab pos="2444750" algn="l"/>
                <a:tab pos="2852738" algn="l"/>
                <a:tab pos="3260725" algn="l"/>
                <a:tab pos="3668713" algn="l"/>
                <a:tab pos="4076700" algn="l"/>
                <a:tab pos="4484688" algn="l"/>
                <a:tab pos="4892675" algn="l"/>
                <a:tab pos="5300663" algn="l"/>
                <a:tab pos="5708650" algn="l"/>
                <a:tab pos="6116638" algn="l"/>
                <a:tab pos="6524625" algn="l"/>
                <a:tab pos="6932613" algn="l"/>
                <a:tab pos="7340600" algn="l"/>
                <a:tab pos="7748588" algn="l"/>
                <a:tab pos="8156575" algn="l"/>
              </a:tabLst>
            </a:pPr>
            <a:r>
              <a:rPr lang="en-US" sz="1600" i="1" dirty="0" smtClean="0"/>
              <a:t>7 commands </a:t>
            </a:r>
          </a:p>
          <a:p>
            <a:pPr marL="790575" lvl="1" indent="-293688">
              <a:buClr>
                <a:srgbClr val="FF3939"/>
              </a:buClr>
              <a:buFont typeface="Wingdings" pitchFamily="2" charset="2"/>
              <a:buChar char=""/>
              <a:tabLst>
                <a:tab pos="404813" algn="l"/>
                <a:tab pos="812800" algn="l"/>
                <a:tab pos="1220788" algn="l"/>
                <a:tab pos="1628775" algn="l"/>
                <a:tab pos="2036763" algn="l"/>
                <a:tab pos="2444750" algn="l"/>
                <a:tab pos="2852738" algn="l"/>
                <a:tab pos="3260725" algn="l"/>
                <a:tab pos="3668713" algn="l"/>
                <a:tab pos="4076700" algn="l"/>
                <a:tab pos="4484688" algn="l"/>
                <a:tab pos="4892675" algn="l"/>
                <a:tab pos="5300663" algn="l"/>
                <a:tab pos="5708650" algn="l"/>
                <a:tab pos="6116638" algn="l"/>
                <a:tab pos="6524625" algn="l"/>
                <a:tab pos="6932613" algn="l"/>
                <a:tab pos="7340600" algn="l"/>
                <a:tab pos="7748588" algn="l"/>
                <a:tab pos="8156575" algn="l"/>
              </a:tabLst>
            </a:pPr>
            <a:r>
              <a:rPr lang="en-US" sz="1600" i="1" dirty="0" smtClean="0"/>
              <a:t>6 expert </a:t>
            </a:r>
            <a:r>
              <a:rPr lang="en-US" sz="1600" i="1" dirty="0" err="1" smtClean="0"/>
              <a:t>attributs</a:t>
            </a:r>
            <a:r>
              <a:rPr lang="en-US" sz="1600" i="1" dirty="0" smtClean="0"/>
              <a:t> (velocity, acceleration, etc..) </a:t>
            </a:r>
            <a:endParaRPr lang="en-US" sz="1200" i="1" dirty="0" smtClean="0"/>
          </a:p>
          <a:p>
            <a:pPr marL="496887" lvl="1" indent="0">
              <a:buClr>
                <a:srgbClr val="FF3939"/>
              </a:buClr>
              <a:tabLst>
                <a:tab pos="404813" algn="l"/>
                <a:tab pos="812800" algn="l"/>
                <a:tab pos="1220788" algn="l"/>
                <a:tab pos="1628775" algn="l"/>
                <a:tab pos="2036763" algn="l"/>
                <a:tab pos="2444750" algn="l"/>
                <a:tab pos="2852738" algn="l"/>
                <a:tab pos="3260725" algn="l"/>
                <a:tab pos="3668713" algn="l"/>
                <a:tab pos="4076700" algn="l"/>
                <a:tab pos="4484688" algn="l"/>
                <a:tab pos="4892675" algn="l"/>
                <a:tab pos="5300663" algn="l"/>
                <a:tab pos="5708650" algn="l"/>
                <a:tab pos="6116638" algn="l"/>
                <a:tab pos="6524625" algn="l"/>
                <a:tab pos="6932613" algn="l"/>
                <a:tab pos="7340600" algn="l"/>
                <a:tab pos="7748588" algn="l"/>
                <a:tab pos="8156575" algn="l"/>
              </a:tabLst>
            </a:pPr>
            <a:endParaRPr lang="en-US" sz="1050" i="1" dirty="0" smtClean="0"/>
          </a:p>
          <a:p>
            <a:pPr marL="390525" indent="-293688">
              <a:buClr>
                <a:srgbClr val="FF3939"/>
              </a:buClr>
              <a:buFont typeface="Wingdings" pitchFamily="2" charset="2"/>
              <a:buChar char=""/>
              <a:tabLst>
                <a:tab pos="404813" algn="l"/>
                <a:tab pos="812800" algn="l"/>
                <a:tab pos="1220788" algn="l"/>
                <a:tab pos="1628775" algn="l"/>
                <a:tab pos="2036763" algn="l"/>
                <a:tab pos="2444750" algn="l"/>
                <a:tab pos="2852738" algn="l"/>
                <a:tab pos="3260725" algn="l"/>
                <a:tab pos="3668713" algn="l"/>
                <a:tab pos="4076700" algn="l"/>
                <a:tab pos="4484688" algn="l"/>
                <a:tab pos="4892675" algn="l"/>
                <a:tab pos="5300663" algn="l"/>
                <a:tab pos="5708650" algn="l"/>
                <a:tab pos="6116638" algn="l"/>
                <a:tab pos="6524625" algn="l"/>
                <a:tab pos="6932613" algn="l"/>
                <a:tab pos="7340600" algn="l"/>
                <a:tab pos="7748588" algn="l"/>
                <a:tab pos="8156575" algn="l"/>
              </a:tabLst>
            </a:pPr>
            <a:endParaRPr lang="en-US" sz="1050" i="1" dirty="0" smtClean="0"/>
          </a:p>
        </p:txBody>
      </p:sp>
      <p:grpSp>
        <p:nvGrpSpPr>
          <p:cNvPr id="12" name="Groupe 11"/>
          <p:cNvGrpSpPr/>
          <p:nvPr/>
        </p:nvGrpSpPr>
        <p:grpSpPr>
          <a:xfrm>
            <a:off x="6372200" y="2276872"/>
            <a:ext cx="2412722" cy="2686195"/>
            <a:chOff x="6372200" y="3212976"/>
            <a:chExt cx="2412722" cy="2686195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2200" y="3212976"/>
              <a:ext cx="2412722" cy="22245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6981282" y="5437506"/>
              <a:ext cx="119455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 smtClean="0">
                  <a:solidFill>
                    <a:srgbClr val="FF0000"/>
                  </a:solidFill>
                  <a:latin typeface="+mj-lt"/>
                </a:rPr>
                <a:t>2 </a:t>
              </a:r>
              <a:r>
                <a:rPr lang="fr-FR" dirty="0" err="1" smtClean="0">
                  <a:solidFill>
                    <a:srgbClr val="FF0000"/>
                  </a:solidFill>
                  <a:latin typeface="+mj-lt"/>
                </a:rPr>
                <a:t>years</a:t>
              </a:r>
              <a:endParaRPr lang="fr-FR" dirty="0">
                <a:solidFill>
                  <a:srgbClr val="FF0000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4894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itre 1"/>
          <p:cNvSpPr>
            <a:spLocks noGrp="1"/>
          </p:cNvSpPr>
          <p:nvPr>
            <p:ph type="title"/>
          </p:nvPr>
        </p:nvSpPr>
        <p:spPr>
          <a:xfrm>
            <a:off x="738188" y="0"/>
            <a:ext cx="7772400" cy="1143000"/>
          </a:xfrm>
        </p:spPr>
        <p:txBody>
          <a:bodyPr/>
          <a:lstStyle/>
          <a:p>
            <a:r>
              <a:rPr lang="en-US" dirty="0" smtClean="0"/>
              <a:t>Software Architecture : </a:t>
            </a:r>
            <a:br>
              <a:rPr lang="en-US" dirty="0" smtClean="0"/>
            </a:br>
            <a:r>
              <a:rPr lang="en-US" dirty="0" smtClean="0"/>
              <a:t>The device has a very simple interface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0" y="1268760"/>
            <a:ext cx="8816384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342900" indent="-342900" algn="l" defTabSz="449263" rtl="0" fontAlgn="base">
              <a:lnSpc>
                <a:spcPct val="93000"/>
              </a:lnSpc>
              <a:spcBef>
                <a:spcPct val="0"/>
              </a:spcBef>
              <a:spcAft>
                <a:spcPts val="1288"/>
              </a:spcAft>
              <a:buClr>
                <a:srgbClr val="000000"/>
              </a:buClr>
              <a:buSzPct val="100000"/>
              <a:buFont typeface="Times New Roman" pitchFamily="18" charset="0"/>
              <a:defRPr sz="2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lnSpc>
                <a:spcPct val="93000"/>
              </a:lnSpc>
              <a:spcBef>
                <a:spcPct val="0"/>
              </a:spcBef>
              <a:spcAft>
                <a:spcPts val="1038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FF66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lnSpc>
                <a:spcPct val="93000"/>
              </a:lnSpc>
              <a:spcBef>
                <a:spcPct val="0"/>
              </a:spcBef>
              <a:spcAft>
                <a:spcPts val="775"/>
              </a:spcAft>
              <a:buClr>
                <a:srgbClr val="000000"/>
              </a:buClr>
              <a:buSzPct val="100000"/>
              <a:buFont typeface="Times New Roman" pitchFamily="18" charset="0"/>
              <a:defRPr sz="15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lnSpc>
                <a:spcPct val="93000"/>
              </a:lnSpc>
              <a:spcBef>
                <a:spcPct val="0"/>
              </a:spcBef>
              <a:spcAft>
                <a:spcPts val="525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49263" rtl="0" fontAlgn="base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49263" rtl="0" fontAlgn="base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49263" rtl="0" fontAlgn="base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49263" rtl="0" fontAlgn="base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0525" indent="-293688">
              <a:buClr>
                <a:srgbClr val="FF3939"/>
              </a:buClr>
              <a:buFont typeface="Wingdings" pitchFamily="2" charset="2"/>
              <a:buChar char=""/>
              <a:tabLst>
                <a:tab pos="404813" algn="l"/>
                <a:tab pos="812800" algn="l"/>
                <a:tab pos="1220788" algn="l"/>
                <a:tab pos="1628775" algn="l"/>
                <a:tab pos="2036763" algn="l"/>
                <a:tab pos="2444750" algn="l"/>
                <a:tab pos="2852738" algn="l"/>
                <a:tab pos="3260725" algn="l"/>
                <a:tab pos="3668713" algn="l"/>
                <a:tab pos="4076700" algn="l"/>
                <a:tab pos="4484688" algn="l"/>
                <a:tab pos="4892675" algn="l"/>
                <a:tab pos="5300663" algn="l"/>
                <a:tab pos="5708650" algn="l"/>
                <a:tab pos="6116638" algn="l"/>
                <a:tab pos="6524625" algn="l"/>
                <a:tab pos="6932613" algn="l"/>
                <a:tab pos="7340600" algn="l"/>
                <a:tab pos="7748588" algn="l"/>
                <a:tab pos="8156575" algn="l"/>
              </a:tabLst>
            </a:pPr>
            <a:r>
              <a:rPr lang="en-US" sz="1600" dirty="0" smtClean="0"/>
              <a:t>Francois </a:t>
            </a:r>
            <a:r>
              <a:rPr lang="en-US" sz="1600" dirty="0"/>
              <a:t>POMPON , </a:t>
            </a:r>
            <a:r>
              <a:rPr lang="en-US" sz="1600" dirty="0" smtClean="0"/>
              <a:t>a </a:t>
            </a:r>
            <a:r>
              <a:rPr lang="en-US" sz="1600" dirty="0" err="1"/>
              <a:t>french</a:t>
            </a:r>
            <a:r>
              <a:rPr lang="en-US" sz="1600" dirty="0"/>
              <a:t> sculptor (1855 – 1933) </a:t>
            </a:r>
            <a:r>
              <a:rPr lang="en-US" sz="1600" b="1" dirty="0">
                <a:solidFill>
                  <a:srgbClr val="FF0000"/>
                </a:solidFill>
              </a:rPr>
              <a:t>spent all his life</a:t>
            </a:r>
            <a:r>
              <a:rPr lang="en-US" sz="1600" dirty="0"/>
              <a:t> to simplify forms </a:t>
            </a:r>
            <a:r>
              <a:rPr lang="en-US" sz="1600" dirty="0" smtClean="0"/>
              <a:t>and polishing </a:t>
            </a:r>
            <a:r>
              <a:rPr lang="en-US" sz="1600" dirty="0"/>
              <a:t>surfaces </a:t>
            </a:r>
            <a:r>
              <a:rPr lang="en-US" sz="1600" dirty="0" smtClean="0"/>
              <a:t>but </a:t>
            </a:r>
            <a:r>
              <a:rPr lang="en-US" sz="1600" dirty="0" err="1" smtClean="0"/>
              <a:t>beeing</a:t>
            </a:r>
            <a:r>
              <a:rPr lang="en-US" sz="1600" dirty="0" smtClean="0"/>
              <a:t> always closer to the main spirit of the subject he sculpted</a:t>
            </a:r>
            <a:endParaRPr lang="en-US" sz="1600" dirty="0"/>
          </a:p>
          <a:p>
            <a:pPr marL="390525" indent="-293688">
              <a:buClr>
                <a:srgbClr val="FF3939"/>
              </a:buClr>
              <a:buFont typeface="Wingdings" pitchFamily="2" charset="2"/>
              <a:buChar char=""/>
              <a:tabLst>
                <a:tab pos="404813" algn="l"/>
                <a:tab pos="812800" algn="l"/>
                <a:tab pos="1220788" algn="l"/>
                <a:tab pos="1628775" algn="l"/>
                <a:tab pos="2036763" algn="l"/>
                <a:tab pos="2444750" algn="l"/>
                <a:tab pos="2852738" algn="l"/>
                <a:tab pos="3260725" algn="l"/>
                <a:tab pos="3668713" algn="l"/>
                <a:tab pos="4076700" algn="l"/>
                <a:tab pos="4484688" algn="l"/>
                <a:tab pos="4892675" algn="l"/>
                <a:tab pos="5300663" algn="l"/>
                <a:tab pos="5708650" algn="l"/>
                <a:tab pos="6116638" algn="l"/>
                <a:tab pos="6524625" algn="l"/>
                <a:tab pos="6932613" algn="l"/>
                <a:tab pos="7340600" algn="l"/>
                <a:tab pos="7748588" algn="l"/>
                <a:tab pos="8156575" algn="l"/>
              </a:tabLst>
            </a:pPr>
            <a:endParaRPr lang="en-US" sz="1600" dirty="0" smtClean="0"/>
          </a:p>
        </p:txBody>
      </p:sp>
      <p:grpSp>
        <p:nvGrpSpPr>
          <p:cNvPr id="6" name="Groupe 5"/>
          <p:cNvGrpSpPr/>
          <p:nvPr/>
        </p:nvGrpSpPr>
        <p:grpSpPr>
          <a:xfrm>
            <a:off x="402390" y="4114508"/>
            <a:ext cx="2412722" cy="2224530"/>
            <a:chOff x="402390" y="4114508"/>
            <a:chExt cx="2412722" cy="2224530"/>
          </a:xfrm>
        </p:grpSpPr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390" y="4114508"/>
              <a:ext cx="2412722" cy="22245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Rectangle 14"/>
            <p:cNvSpPr/>
            <p:nvPr/>
          </p:nvSpPr>
          <p:spPr>
            <a:xfrm>
              <a:off x="1032261" y="5876961"/>
              <a:ext cx="1194558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fr-FR" dirty="0" smtClean="0">
                  <a:solidFill>
                    <a:srgbClr val="FF0000"/>
                  </a:solidFill>
                  <a:latin typeface="+mj-lt"/>
                </a:rPr>
                <a:t>2 </a:t>
              </a:r>
              <a:r>
                <a:rPr lang="fr-FR" dirty="0" err="1" smtClean="0">
                  <a:solidFill>
                    <a:srgbClr val="FF0000"/>
                  </a:solidFill>
                  <a:latin typeface="+mj-lt"/>
                </a:rPr>
                <a:t>years</a:t>
              </a:r>
              <a:endParaRPr lang="fr-FR" dirty="0">
                <a:solidFill>
                  <a:srgbClr val="FF0000"/>
                </a:solidFill>
                <a:latin typeface="+mj-lt"/>
              </a:endParaRPr>
            </a:p>
          </p:txBody>
        </p:sp>
      </p:grpSp>
      <p:grpSp>
        <p:nvGrpSpPr>
          <p:cNvPr id="7" name="Groupe 6"/>
          <p:cNvGrpSpPr/>
          <p:nvPr/>
        </p:nvGrpSpPr>
        <p:grpSpPr>
          <a:xfrm>
            <a:off x="297752" y="2389859"/>
            <a:ext cx="8657355" cy="3717934"/>
            <a:chOff x="297752" y="2389859"/>
            <a:chExt cx="8657355" cy="3717934"/>
          </a:xfrm>
        </p:grpSpPr>
        <p:grpSp>
          <p:nvGrpSpPr>
            <p:cNvPr id="4" name="Groupe 3"/>
            <p:cNvGrpSpPr/>
            <p:nvPr/>
          </p:nvGrpSpPr>
          <p:grpSpPr>
            <a:xfrm>
              <a:off x="297752" y="2389859"/>
              <a:ext cx="8657355" cy="3127373"/>
              <a:chOff x="297752" y="2389859"/>
              <a:chExt cx="8657355" cy="3127373"/>
            </a:xfrm>
          </p:grpSpPr>
          <p:pic>
            <p:nvPicPr>
              <p:cNvPr id="1029" name="Picture 5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28927" y="2389859"/>
                <a:ext cx="4226180" cy="31273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7752" y="2402987"/>
                <a:ext cx="2663577" cy="16637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cxnSp>
            <p:nvCxnSpPr>
              <p:cNvPr id="3" name="Connecteur droit avec flèche 2"/>
              <p:cNvCxnSpPr/>
              <p:nvPr/>
            </p:nvCxnSpPr>
            <p:spPr bwMode="auto">
              <a:xfrm>
                <a:off x="2851546" y="2852936"/>
                <a:ext cx="1877381" cy="0"/>
              </a:xfrm>
              <a:prstGeom prst="straightConnector1">
                <a:avLst/>
              </a:prstGeom>
              <a:solidFill>
                <a:srgbClr val="00B8FF"/>
              </a:solidFill>
              <a:ln w="762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5" name="ZoneTexte 4"/>
              <p:cNvSpPr txBox="1"/>
              <p:nvPr/>
            </p:nvSpPr>
            <p:spPr>
              <a:xfrm>
                <a:off x="3203848" y="2852936"/>
                <a:ext cx="13308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>
                    <a:solidFill>
                      <a:srgbClr val="FF0000"/>
                    </a:solidFill>
                    <a:latin typeface="+mj-lt"/>
                  </a:rPr>
                  <a:t>One life </a:t>
                </a:r>
                <a:endParaRPr lang="fr-FR" dirty="0">
                  <a:solidFill>
                    <a:srgbClr val="FF0000"/>
                  </a:solidFill>
                  <a:latin typeface="+mj-lt"/>
                </a:endParaRPr>
              </a:p>
            </p:txBody>
          </p:sp>
        </p:grpSp>
        <p:sp>
          <p:nvSpPr>
            <p:cNvPr id="2" name="ZoneTexte 1"/>
            <p:cNvSpPr txBox="1"/>
            <p:nvPr/>
          </p:nvSpPr>
          <p:spPr>
            <a:xfrm>
              <a:off x="5292080" y="5646128"/>
              <a:ext cx="33336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chemeClr val="tx1"/>
                  </a:solidFill>
                  <a:latin typeface="+mj-lt"/>
                </a:rPr>
                <a:t>L’ours : </a:t>
              </a:r>
              <a:r>
                <a:rPr lang="fr-FR" i="1" dirty="0" smtClean="0">
                  <a:solidFill>
                    <a:schemeClr val="tx1"/>
                  </a:solidFill>
                  <a:latin typeface="+mj-lt"/>
                </a:rPr>
                <a:t>Musée d’Orsay</a:t>
              </a:r>
              <a:endParaRPr lang="fr-FR" i="1" dirty="0">
                <a:solidFill>
                  <a:schemeClr val="tx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2566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itre 1"/>
          <p:cNvSpPr>
            <a:spLocks noGrp="1"/>
          </p:cNvSpPr>
          <p:nvPr>
            <p:ph type="title"/>
          </p:nvPr>
        </p:nvSpPr>
        <p:spPr>
          <a:xfrm>
            <a:off x="738188" y="0"/>
            <a:ext cx="7772400" cy="1143000"/>
          </a:xfrm>
        </p:spPr>
        <p:txBody>
          <a:bodyPr/>
          <a:lstStyle/>
          <a:p>
            <a:r>
              <a:rPr lang="en-US" dirty="0" smtClean="0"/>
              <a:t>Software Architecture : </a:t>
            </a:r>
            <a:br>
              <a:rPr lang="en-US" dirty="0" smtClean="0"/>
            </a:br>
            <a:r>
              <a:rPr lang="en-US" dirty="0" smtClean="0"/>
              <a:t>A layered approach</a:t>
            </a: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167371" y="2132856"/>
            <a:ext cx="8875250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342900" indent="-342900" algn="l" defTabSz="449263" rtl="0" fontAlgn="base">
              <a:lnSpc>
                <a:spcPct val="93000"/>
              </a:lnSpc>
              <a:spcBef>
                <a:spcPct val="0"/>
              </a:spcBef>
              <a:spcAft>
                <a:spcPts val="1288"/>
              </a:spcAft>
              <a:buClr>
                <a:srgbClr val="000000"/>
              </a:buClr>
              <a:buSzPct val="100000"/>
              <a:buFont typeface="Times New Roman" pitchFamily="18" charset="0"/>
              <a:defRPr sz="2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lnSpc>
                <a:spcPct val="93000"/>
              </a:lnSpc>
              <a:spcBef>
                <a:spcPct val="0"/>
              </a:spcBef>
              <a:spcAft>
                <a:spcPts val="1038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FF66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lnSpc>
                <a:spcPct val="93000"/>
              </a:lnSpc>
              <a:spcBef>
                <a:spcPct val="0"/>
              </a:spcBef>
              <a:spcAft>
                <a:spcPts val="775"/>
              </a:spcAft>
              <a:buClr>
                <a:srgbClr val="000000"/>
              </a:buClr>
              <a:buSzPct val="100000"/>
              <a:buFont typeface="Times New Roman" pitchFamily="18" charset="0"/>
              <a:defRPr sz="15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lnSpc>
                <a:spcPct val="93000"/>
              </a:lnSpc>
              <a:spcBef>
                <a:spcPct val="0"/>
              </a:spcBef>
              <a:spcAft>
                <a:spcPts val="525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49263" rtl="0" fontAlgn="base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49263" rtl="0" fontAlgn="base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49263" rtl="0" fontAlgn="base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49263" rtl="0" fontAlgn="base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0525" indent="-293688">
              <a:buClr>
                <a:srgbClr val="FF3939"/>
              </a:buClr>
              <a:buFont typeface="Wingdings" pitchFamily="2" charset="2"/>
              <a:buChar char=""/>
              <a:tabLst>
                <a:tab pos="404813" algn="l"/>
                <a:tab pos="812800" algn="l"/>
                <a:tab pos="1220788" algn="l"/>
                <a:tab pos="1628775" algn="l"/>
                <a:tab pos="2036763" algn="l"/>
                <a:tab pos="2444750" algn="l"/>
                <a:tab pos="2852738" algn="l"/>
                <a:tab pos="3260725" algn="l"/>
                <a:tab pos="3668713" algn="l"/>
                <a:tab pos="4076700" algn="l"/>
                <a:tab pos="4484688" algn="l"/>
                <a:tab pos="4892675" algn="l"/>
                <a:tab pos="5300663" algn="l"/>
                <a:tab pos="5708650" algn="l"/>
                <a:tab pos="6116638" algn="l"/>
                <a:tab pos="6524625" algn="l"/>
                <a:tab pos="6932613" algn="l"/>
                <a:tab pos="7340600" algn="l"/>
                <a:tab pos="7748588" algn="l"/>
                <a:tab pos="8156575" algn="l"/>
              </a:tabLst>
            </a:pPr>
            <a:r>
              <a:rPr lang="en-US" sz="1600" dirty="0" smtClean="0"/>
              <a:t>On top of Axis devices we have devices :</a:t>
            </a:r>
          </a:p>
          <a:p>
            <a:pPr marL="790575" lvl="1" indent="-293688">
              <a:buClr>
                <a:srgbClr val="FF3939"/>
              </a:buClr>
              <a:buFont typeface="Wingdings" pitchFamily="2" charset="2"/>
              <a:buChar char=""/>
              <a:tabLst>
                <a:tab pos="404813" algn="l"/>
                <a:tab pos="812800" algn="l"/>
                <a:tab pos="1220788" algn="l"/>
                <a:tab pos="1628775" algn="l"/>
                <a:tab pos="2036763" algn="l"/>
                <a:tab pos="2444750" algn="l"/>
                <a:tab pos="2852738" algn="l"/>
                <a:tab pos="3260725" algn="l"/>
                <a:tab pos="3668713" algn="l"/>
                <a:tab pos="4076700" algn="l"/>
                <a:tab pos="4484688" algn="l"/>
                <a:tab pos="4892675" algn="l"/>
                <a:tab pos="5300663" algn="l"/>
                <a:tab pos="5708650" algn="l"/>
                <a:tab pos="6116638" algn="l"/>
                <a:tab pos="6524625" algn="l"/>
                <a:tab pos="6932613" algn="l"/>
                <a:tab pos="7340600" algn="l"/>
                <a:tab pos="7748588" algn="l"/>
                <a:tab pos="8156575" algn="l"/>
              </a:tabLst>
            </a:pPr>
            <a:r>
              <a:rPr lang="en-US" sz="1800" dirty="0" smtClean="0"/>
              <a:t>To control optical elements : </a:t>
            </a:r>
            <a:r>
              <a:rPr lang="en-US" sz="1800" dirty="0" err="1" smtClean="0"/>
              <a:t>Monochromators</a:t>
            </a:r>
            <a:r>
              <a:rPr lang="en-US" sz="1800" dirty="0" smtClean="0"/>
              <a:t>, </a:t>
            </a:r>
            <a:r>
              <a:rPr lang="en-US" sz="1800" dirty="0" err="1" smtClean="0"/>
              <a:t>Benders,etc</a:t>
            </a:r>
            <a:r>
              <a:rPr lang="en-US" sz="1800" dirty="0" smtClean="0"/>
              <a:t> ..</a:t>
            </a:r>
          </a:p>
          <a:p>
            <a:pPr marL="790575" lvl="1" indent="-293688">
              <a:buClr>
                <a:srgbClr val="FF3939"/>
              </a:buClr>
              <a:buFont typeface="Wingdings" pitchFamily="2" charset="2"/>
              <a:buChar char=""/>
              <a:tabLst>
                <a:tab pos="404813" algn="l"/>
                <a:tab pos="812800" algn="l"/>
                <a:tab pos="1220788" algn="l"/>
                <a:tab pos="1628775" algn="l"/>
                <a:tab pos="2036763" algn="l"/>
                <a:tab pos="2444750" algn="l"/>
                <a:tab pos="2852738" algn="l"/>
                <a:tab pos="3260725" algn="l"/>
                <a:tab pos="3668713" algn="l"/>
                <a:tab pos="4076700" algn="l"/>
                <a:tab pos="4484688" algn="l"/>
                <a:tab pos="4892675" algn="l"/>
                <a:tab pos="5300663" algn="l"/>
                <a:tab pos="5708650" algn="l"/>
                <a:tab pos="6116638" algn="l"/>
                <a:tab pos="6524625" algn="l"/>
                <a:tab pos="6932613" algn="l"/>
                <a:tab pos="7340600" algn="l"/>
                <a:tab pos="7748588" algn="l"/>
                <a:tab pos="8156575" algn="l"/>
              </a:tabLst>
            </a:pPr>
            <a:r>
              <a:rPr lang="en-US" sz="1800" dirty="0" smtClean="0"/>
              <a:t>To control </a:t>
            </a:r>
            <a:r>
              <a:rPr lang="en-US" sz="1800" dirty="0" err="1" smtClean="0"/>
              <a:t>Diffractometers</a:t>
            </a:r>
            <a:endParaRPr lang="en-US" sz="1800" dirty="0" smtClean="0"/>
          </a:p>
          <a:p>
            <a:pPr marL="790575" lvl="1" indent="-293688">
              <a:buClr>
                <a:srgbClr val="FF3939"/>
              </a:buClr>
              <a:buFont typeface="Wingdings" pitchFamily="2" charset="2"/>
              <a:buChar char=""/>
              <a:tabLst>
                <a:tab pos="404813" algn="l"/>
                <a:tab pos="812800" algn="l"/>
                <a:tab pos="1220788" algn="l"/>
                <a:tab pos="1628775" algn="l"/>
                <a:tab pos="2036763" algn="l"/>
                <a:tab pos="2444750" algn="l"/>
                <a:tab pos="2852738" algn="l"/>
                <a:tab pos="3260725" algn="l"/>
                <a:tab pos="3668713" algn="l"/>
                <a:tab pos="4076700" algn="l"/>
                <a:tab pos="4484688" algn="l"/>
                <a:tab pos="4892675" algn="l"/>
                <a:tab pos="5300663" algn="l"/>
                <a:tab pos="5708650" algn="l"/>
                <a:tab pos="6116638" algn="l"/>
                <a:tab pos="6524625" algn="l"/>
                <a:tab pos="6932613" algn="l"/>
                <a:tab pos="7340600" algn="l"/>
                <a:tab pos="7748588" algn="l"/>
                <a:tab pos="8156575" algn="l"/>
              </a:tabLst>
            </a:pPr>
            <a:r>
              <a:rPr lang="en-US" sz="1800" dirty="0" smtClean="0"/>
              <a:t>For automated processes : doing scans, </a:t>
            </a:r>
            <a:r>
              <a:rPr lang="en-US" sz="1800" dirty="0" err="1" smtClean="0"/>
              <a:t>beamline</a:t>
            </a:r>
            <a:r>
              <a:rPr lang="en-US" sz="1800" dirty="0" smtClean="0"/>
              <a:t> energy setup ,</a:t>
            </a:r>
            <a:r>
              <a:rPr lang="en-US" sz="1800" dirty="0" err="1" smtClean="0"/>
              <a:t>etc</a:t>
            </a:r>
            <a:r>
              <a:rPr lang="en-US" sz="1800" dirty="0" smtClean="0"/>
              <a:t> .</a:t>
            </a:r>
          </a:p>
          <a:p>
            <a:pPr marL="390525" indent="-293688">
              <a:buClr>
                <a:srgbClr val="FF3939"/>
              </a:buClr>
              <a:buFont typeface="Wingdings" pitchFamily="2" charset="2"/>
              <a:buChar char=""/>
              <a:tabLst>
                <a:tab pos="404813" algn="l"/>
                <a:tab pos="812800" algn="l"/>
                <a:tab pos="1220788" algn="l"/>
                <a:tab pos="1628775" algn="l"/>
                <a:tab pos="2036763" algn="l"/>
                <a:tab pos="2444750" algn="l"/>
                <a:tab pos="2852738" algn="l"/>
                <a:tab pos="3260725" algn="l"/>
                <a:tab pos="3668713" algn="l"/>
                <a:tab pos="4076700" algn="l"/>
                <a:tab pos="4484688" algn="l"/>
                <a:tab pos="4892675" algn="l"/>
                <a:tab pos="5300663" algn="l"/>
                <a:tab pos="5708650" algn="l"/>
                <a:tab pos="6116638" algn="l"/>
                <a:tab pos="6524625" algn="l"/>
                <a:tab pos="6932613" algn="l"/>
                <a:tab pos="7340600" algn="l"/>
                <a:tab pos="7748588" algn="l"/>
                <a:tab pos="8156575" algn="l"/>
              </a:tabLst>
            </a:pPr>
            <a:r>
              <a:rPr lang="en-US" sz="1600" dirty="0" smtClean="0"/>
              <a:t>All these upper layers rely </a:t>
            </a:r>
            <a:r>
              <a:rPr lang="en-US" sz="1600" dirty="0" smtClean="0">
                <a:solidFill>
                  <a:srgbClr val="FF0000"/>
                </a:solidFill>
              </a:rPr>
              <a:t>exclusively</a:t>
            </a:r>
            <a:r>
              <a:rPr lang="en-US" sz="1600" dirty="0" smtClean="0"/>
              <a:t> on the Axis interface</a:t>
            </a:r>
          </a:p>
          <a:p>
            <a:pPr marL="790575" lvl="1" indent="-293688">
              <a:buClr>
                <a:srgbClr val="FF3939"/>
              </a:buClr>
              <a:buFont typeface="Wingdings" pitchFamily="2" charset="2"/>
              <a:buChar char=""/>
              <a:tabLst>
                <a:tab pos="404813" algn="l"/>
                <a:tab pos="812800" algn="l"/>
                <a:tab pos="1220788" algn="l"/>
                <a:tab pos="1628775" algn="l"/>
                <a:tab pos="2036763" algn="l"/>
                <a:tab pos="2444750" algn="l"/>
                <a:tab pos="2852738" algn="l"/>
                <a:tab pos="3260725" algn="l"/>
                <a:tab pos="3668713" algn="l"/>
                <a:tab pos="4076700" algn="l"/>
                <a:tab pos="4484688" algn="l"/>
                <a:tab pos="4892675" algn="l"/>
                <a:tab pos="5300663" algn="l"/>
                <a:tab pos="5708650" algn="l"/>
                <a:tab pos="6116638" algn="l"/>
                <a:tab pos="6524625" algn="l"/>
                <a:tab pos="6932613" algn="l"/>
                <a:tab pos="7340600" algn="l"/>
                <a:tab pos="7748588" algn="l"/>
                <a:tab pos="8156575" algn="l"/>
              </a:tabLst>
            </a:pPr>
            <a:r>
              <a:rPr lang="en-US" sz="1800" dirty="0" smtClean="0"/>
              <a:t>Which allowed us in some cases to use transparently “Non </a:t>
            </a:r>
            <a:r>
              <a:rPr lang="en-US" sz="1800" dirty="0" err="1" smtClean="0"/>
              <a:t>Galil</a:t>
            </a:r>
            <a:r>
              <a:rPr lang="en-US" sz="1800" dirty="0" smtClean="0"/>
              <a:t>” controllers (like for instance XPS ones for </a:t>
            </a:r>
            <a:r>
              <a:rPr lang="en-US" sz="1800" dirty="0" err="1" smtClean="0"/>
              <a:t>diffractometers</a:t>
            </a:r>
            <a:r>
              <a:rPr lang="en-US" sz="1800" dirty="0" smtClean="0"/>
              <a:t> )</a:t>
            </a:r>
          </a:p>
          <a:p>
            <a:pPr marL="390525" indent="-293688">
              <a:buClr>
                <a:srgbClr val="FF3939"/>
              </a:buClr>
              <a:buFont typeface="Wingdings" pitchFamily="2" charset="2"/>
              <a:buChar char=""/>
              <a:tabLst>
                <a:tab pos="404813" algn="l"/>
                <a:tab pos="812800" algn="l"/>
                <a:tab pos="1220788" algn="l"/>
                <a:tab pos="1628775" algn="l"/>
                <a:tab pos="2036763" algn="l"/>
                <a:tab pos="2444750" algn="l"/>
                <a:tab pos="2852738" algn="l"/>
                <a:tab pos="3260725" algn="l"/>
                <a:tab pos="3668713" algn="l"/>
                <a:tab pos="4076700" algn="l"/>
                <a:tab pos="4484688" algn="l"/>
                <a:tab pos="4892675" algn="l"/>
                <a:tab pos="5300663" algn="l"/>
                <a:tab pos="5708650" algn="l"/>
                <a:tab pos="6116638" algn="l"/>
                <a:tab pos="6524625" algn="l"/>
                <a:tab pos="6932613" algn="l"/>
                <a:tab pos="7340600" algn="l"/>
                <a:tab pos="7748588" algn="l"/>
                <a:tab pos="8156575" algn="l"/>
              </a:tabLst>
            </a:pPr>
            <a:endParaRPr lang="en-US" sz="1600" dirty="0" smtClean="0"/>
          </a:p>
          <a:p>
            <a:pPr marL="790575" lvl="1" indent="-293688">
              <a:buClr>
                <a:srgbClr val="FF3939"/>
              </a:buClr>
              <a:buFont typeface="Wingdings" pitchFamily="2" charset="2"/>
              <a:buChar char=""/>
              <a:tabLst>
                <a:tab pos="404813" algn="l"/>
                <a:tab pos="812800" algn="l"/>
                <a:tab pos="1220788" algn="l"/>
                <a:tab pos="1628775" algn="l"/>
                <a:tab pos="2036763" algn="l"/>
                <a:tab pos="2444750" algn="l"/>
                <a:tab pos="2852738" algn="l"/>
                <a:tab pos="3260725" algn="l"/>
                <a:tab pos="3668713" algn="l"/>
                <a:tab pos="4076700" algn="l"/>
                <a:tab pos="4484688" algn="l"/>
                <a:tab pos="4892675" algn="l"/>
                <a:tab pos="5300663" algn="l"/>
                <a:tab pos="5708650" algn="l"/>
                <a:tab pos="6116638" algn="l"/>
                <a:tab pos="6524625" algn="l"/>
                <a:tab pos="6932613" algn="l"/>
                <a:tab pos="7340600" algn="l"/>
                <a:tab pos="7748588" algn="l"/>
                <a:tab pos="8156575" algn="l"/>
              </a:tabLst>
            </a:pPr>
            <a:endParaRPr lang="en-US" sz="1800" dirty="0" smtClean="0"/>
          </a:p>
          <a:p>
            <a:pPr marL="790575" lvl="1" indent="-293688">
              <a:buClr>
                <a:srgbClr val="FF3939"/>
              </a:buClr>
              <a:buFont typeface="Wingdings" pitchFamily="2" charset="2"/>
              <a:buChar char=""/>
              <a:tabLst>
                <a:tab pos="404813" algn="l"/>
                <a:tab pos="812800" algn="l"/>
                <a:tab pos="1220788" algn="l"/>
                <a:tab pos="1628775" algn="l"/>
                <a:tab pos="2036763" algn="l"/>
                <a:tab pos="2444750" algn="l"/>
                <a:tab pos="2852738" algn="l"/>
                <a:tab pos="3260725" algn="l"/>
                <a:tab pos="3668713" algn="l"/>
                <a:tab pos="4076700" algn="l"/>
                <a:tab pos="4484688" algn="l"/>
                <a:tab pos="4892675" algn="l"/>
                <a:tab pos="5300663" algn="l"/>
                <a:tab pos="5708650" algn="l"/>
                <a:tab pos="6116638" algn="l"/>
                <a:tab pos="6524625" algn="l"/>
                <a:tab pos="6932613" algn="l"/>
                <a:tab pos="7340600" algn="l"/>
                <a:tab pos="7748588" algn="l"/>
                <a:tab pos="8156575" algn="l"/>
              </a:tabLst>
            </a:pPr>
            <a:endParaRPr lang="en-US" sz="1800" dirty="0" smtClean="0"/>
          </a:p>
          <a:p>
            <a:pPr marL="790575" lvl="1" indent="-293688">
              <a:buClr>
                <a:srgbClr val="FF3939"/>
              </a:buClr>
              <a:buFont typeface="Wingdings" pitchFamily="2" charset="2"/>
              <a:buChar char=""/>
              <a:tabLst>
                <a:tab pos="404813" algn="l"/>
                <a:tab pos="812800" algn="l"/>
                <a:tab pos="1220788" algn="l"/>
                <a:tab pos="1628775" algn="l"/>
                <a:tab pos="2036763" algn="l"/>
                <a:tab pos="2444750" algn="l"/>
                <a:tab pos="2852738" algn="l"/>
                <a:tab pos="3260725" algn="l"/>
                <a:tab pos="3668713" algn="l"/>
                <a:tab pos="4076700" algn="l"/>
                <a:tab pos="4484688" algn="l"/>
                <a:tab pos="4892675" algn="l"/>
                <a:tab pos="5300663" algn="l"/>
                <a:tab pos="5708650" algn="l"/>
                <a:tab pos="6116638" algn="l"/>
                <a:tab pos="6524625" algn="l"/>
                <a:tab pos="6932613" algn="l"/>
                <a:tab pos="7340600" algn="l"/>
                <a:tab pos="7748588" algn="l"/>
                <a:tab pos="8156575" algn="l"/>
              </a:tabLst>
            </a:pPr>
            <a:endParaRPr lang="en-US" sz="1400" i="1" dirty="0" smtClean="0"/>
          </a:p>
        </p:txBody>
      </p:sp>
      <p:pic>
        <p:nvPicPr>
          <p:cNvPr id="7" name="Picture 5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576" y="3789040"/>
            <a:ext cx="7574708" cy="2520280"/>
          </a:xfrm>
          <a:noFill/>
          <a:ln w="25400" cap="flat" algn="ctr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3779912" y="5733256"/>
            <a:ext cx="1896673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  <a:latin typeface="+mj-lt"/>
              </a:rPr>
              <a:t>Axis </a:t>
            </a:r>
            <a:r>
              <a:rPr lang="fr-FR" dirty="0" err="1" smtClean="0">
                <a:solidFill>
                  <a:srgbClr val="FF0000"/>
                </a:solidFill>
                <a:latin typeface="+mj-lt"/>
              </a:rPr>
              <a:t>devices</a:t>
            </a:r>
            <a:endParaRPr lang="fr-FR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29367" y="5085184"/>
            <a:ext cx="2273379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  <a:latin typeface="+mj-lt"/>
              </a:rPr>
              <a:t>Optical </a:t>
            </a:r>
            <a:r>
              <a:rPr lang="fr-FR" dirty="0" err="1" smtClean="0">
                <a:solidFill>
                  <a:srgbClr val="FF0000"/>
                </a:solidFill>
                <a:latin typeface="+mj-lt"/>
              </a:rPr>
              <a:t>devices</a:t>
            </a:r>
            <a:endParaRPr lang="fr-FR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20072" y="4365104"/>
            <a:ext cx="329105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  <a:latin typeface="+mj-lt"/>
              </a:rPr>
              <a:t>Process </a:t>
            </a:r>
            <a:r>
              <a:rPr lang="fr-FR" dirty="0" err="1" smtClean="0">
                <a:solidFill>
                  <a:srgbClr val="FF0000"/>
                </a:solidFill>
                <a:latin typeface="+mj-lt"/>
              </a:rPr>
              <a:t>devices</a:t>
            </a:r>
            <a:r>
              <a:rPr lang="fr-FR" dirty="0" smtClean="0">
                <a:solidFill>
                  <a:srgbClr val="FF0000"/>
                </a:solidFill>
                <a:latin typeface="+mj-lt"/>
              </a:rPr>
              <a:t> :</a:t>
            </a:r>
            <a:r>
              <a:rPr lang="fr-FR" dirty="0" err="1" smtClean="0">
                <a:solidFill>
                  <a:srgbClr val="FF0000"/>
                </a:solidFill>
                <a:latin typeface="+mj-lt"/>
              </a:rPr>
              <a:t>scans,etc</a:t>
            </a:r>
            <a:r>
              <a:rPr lang="fr-FR" dirty="0" smtClean="0">
                <a:solidFill>
                  <a:srgbClr val="FF0000"/>
                </a:solidFill>
                <a:latin typeface="+mj-lt"/>
              </a:rPr>
              <a:t> </a:t>
            </a:r>
            <a:endParaRPr lang="fr-FR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55368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itre 1"/>
          <p:cNvSpPr>
            <a:spLocks noGrp="1"/>
          </p:cNvSpPr>
          <p:nvPr>
            <p:ph type="title"/>
          </p:nvPr>
        </p:nvSpPr>
        <p:spPr>
          <a:xfrm>
            <a:off x="738188" y="0"/>
            <a:ext cx="7772400" cy="1143000"/>
          </a:xfrm>
        </p:spPr>
        <p:txBody>
          <a:bodyPr/>
          <a:lstStyle/>
          <a:p>
            <a:r>
              <a:rPr lang="en-US" dirty="0" smtClean="0"/>
              <a:t>Strength and weaknesses</a:t>
            </a: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71222" y="1867549"/>
            <a:ext cx="8672367" cy="4990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342900" indent="-342900" algn="l" defTabSz="449263" rtl="0" fontAlgn="base">
              <a:lnSpc>
                <a:spcPct val="93000"/>
              </a:lnSpc>
              <a:spcBef>
                <a:spcPct val="0"/>
              </a:spcBef>
              <a:spcAft>
                <a:spcPts val="1288"/>
              </a:spcAft>
              <a:buClr>
                <a:srgbClr val="000000"/>
              </a:buClr>
              <a:buSzPct val="100000"/>
              <a:buFont typeface="Times New Roman" pitchFamily="18" charset="0"/>
              <a:defRPr sz="2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lnSpc>
                <a:spcPct val="93000"/>
              </a:lnSpc>
              <a:spcBef>
                <a:spcPct val="0"/>
              </a:spcBef>
              <a:spcAft>
                <a:spcPts val="1038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FF66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lnSpc>
                <a:spcPct val="93000"/>
              </a:lnSpc>
              <a:spcBef>
                <a:spcPct val="0"/>
              </a:spcBef>
              <a:spcAft>
                <a:spcPts val="775"/>
              </a:spcAft>
              <a:buClr>
                <a:srgbClr val="000000"/>
              </a:buClr>
              <a:buSzPct val="100000"/>
              <a:buFont typeface="Times New Roman" pitchFamily="18" charset="0"/>
              <a:defRPr sz="15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lnSpc>
                <a:spcPct val="93000"/>
              </a:lnSpc>
              <a:spcBef>
                <a:spcPct val="0"/>
              </a:spcBef>
              <a:spcAft>
                <a:spcPts val="525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49263" rtl="0" fontAlgn="base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49263" rtl="0" fontAlgn="base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49263" rtl="0" fontAlgn="base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49263" rtl="0" fontAlgn="base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0525" indent="-293688">
              <a:buClr>
                <a:srgbClr val="FF3939"/>
              </a:buClr>
              <a:buFont typeface="Wingdings" pitchFamily="2" charset="2"/>
              <a:buChar char=""/>
              <a:tabLst>
                <a:tab pos="404813" algn="l"/>
                <a:tab pos="812800" algn="l"/>
                <a:tab pos="1220788" algn="l"/>
                <a:tab pos="1628775" algn="l"/>
                <a:tab pos="2036763" algn="l"/>
                <a:tab pos="2444750" algn="l"/>
                <a:tab pos="2852738" algn="l"/>
                <a:tab pos="3260725" algn="l"/>
                <a:tab pos="3668713" algn="l"/>
                <a:tab pos="4076700" algn="l"/>
                <a:tab pos="4484688" algn="l"/>
                <a:tab pos="4892675" algn="l"/>
                <a:tab pos="5300663" algn="l"/>
                <a:tab pos="5708650" algn="l"/>
                <a:tab pos="6116638" algn="l"/>
                <a:tab pos="6524625" algn="l"/>
                <a:tab pos="6932613" algn="l"/>
                <a:tab pos="7340600" algn="l"/>
                <a:tab pos="7748588" algn="l"/>
                <a:tab pos="8156575" algn="l"/>
              </a:tabLst>
            </a:pPr>
            <a:r>
              <a:rPr lang="en-US" sz="2400" dirty="0" smtClean="0"/>
              <a:t>Strengths :</a:t>
            </a:r>
          </a:p>
          <a:p>
            <a:pPr marL="790575" lvl="1" indent="-293688">
              <a:buClr>
                <a:srgbClr val="FF3939"/>
              </a:buClr>
              <a:buFont typeface="Wingdings" pitchFamily="2" charset="2"/>
              <a:buChar char=""/>
              <a:tabLst>
                <a:tab pos="404813" algn="l"/>
                <a:tab pos="812800" algn="l"/>
                <a:tab pos="1220788" algn="l"/>
                <a:tab pos="1628775" algn="l"/>
                <a:tab pos="2036763" algn="l"/>
                <a:tab pos="2444750" algn="l"/>
                <a:tab pos="2852738" algn="l"/>
                <a:tab pos="3260725" algn="l"/>
                <a:tab pos="3668713" algn="l"/>
                <a:tab pos="4076700" algn="l"/>
                <a:tab pos="4484688" algn="l"/>
                <a:tab pos="4892675" algn="l"/>
                <a:tab pos="5300663" algn="l"/>
                <a:tab pos="5708650" algn="l"/>
                <a:tab pos="6116638" algn="l"/>
                <a:tab pos="6524625" algn="l"/>
                <a:tab pos="6932613" algn="l"/>
                <a:tab pos="7340600" algn="l"/>
                <a:tab pos="7748588" algn="l"/>
                <a:tab pos="8156575" algn="l"/>
              </a:tabLst>
            </a:pPr>
            <a:r>
              <a:rPr lang="en-US" sz="1400" i="1" dirty="0" smtClean="0"/>
              <a:t>Particularities and oddities of axis (stepper, </a:t>
            </a:r>
            <a:r>
              <a:rPr lang="en-US" sz="1400" i="1" dirty="0" err="1" smtClean="0"/>
              <a:t>brushless,etc</a:t>
            </a:r>
            <a:r>
              <a:rPr lang="en-US" sz="1400" i="1" dirty="0" smtClean="0"/>
              <a:t> ) are hidden from the software point of view : </a:t>
            </a:r>
            <a:r>
              <a:rPr lang="en-US" sz="1400" b="1" i="1" dirty="0" smtClean="0">
                <a:solidFill>
                  <a:srgbClr val="FF0000"/>
                </a:solidFill>
              </a:rPr>
              <a:t>All Axis have the same software interface </a:t>
            </a:r>
          </a:p>
          <a:p>
            <a:pPr marL="790575" lvl="1" indent="-293688">
              <a:buClr>
                <a:srgbClr val="FF3939"/>
              </a:buClr>
              <a:buFont typeface="Wingdings" pitchFamily="2" charset="2"/>
              <a:buChar char=""/>
              <a:tabLst>
                <a:tab pos="404813" algn="l"/>
                <a:tab pos="812800" algn="l"/>
                <a:tab pos="1220788" algn="l"/>
                <a:tab pos="1628775" algn="l"/>
                <a:tab pos="2036763" algn="l"/>
                <a:tab pos="2444750" algn="l"/>
                <a:tab pos="2852738" algn="l"/>
                <a:tab pos="3260725" algn="l"/>
                <a:tab pos="3668713" algn="l"/>
                <a:tab pos="4076700" algn="l"/>
                <a:tab pos="4484688" algn="l"/>
                <a:tab pos="4892675" algn="l"/>
                <a:tab pos="5300663" algn="l"/>
                <a:tab pos="5708650" algn="l"/>
                <a:tab pos="6116638" algn="l"/>
                <a:tab pos="6524625" algn="l"/>
                <a:tab pos="6932613" algn="l"/>
                <a:tab pos="7340600" algn="l"/>
                <a:tab pos="7748588" algn="l"/>
                <a:tab pos="8156575" algn="l"/>
              </a:tabLst>
            </a:pPr>
            <a:r>
              <a:rPr lang="en-US" sz="1400" i="1" dirty="0" smtClean="0"/>
              <a:t>Current implementation of the software (both device and microcode ) proved to be robust and still flexible and opened to evolutions</a:t>
            </a:r>
          </a:p>
          <a:p>
            <a:pPr marL="790575" lvl="1" indent="-293688">
              <a:buClr>
                <a:srgbClr val="FF3939"/>
              </a:buClr>
              <a:buFont typeface="Wingdings" pitchFamily="2" charset="2"/>
              <a:buChar char=""/>
              <a:tabLst>
                <a:tab pos="404813" algn="l"/>
                <a:tab pos="812800" algn="l"/>
                <a:tab pos="1220788" algn="l"/>
                <a:tab pos="1628775" algn="l"/>
                <a:tab pos="2036763" algn="l"/>
                <a:tab pos="2444750" algn="l"/>
                <a:tab pos="2852738" algn="l"/>
                <a:tab pos="3260725" algn="l"/>
                <a:tab pos="3668713" algn="l"/>
                <a:tab pos="4076700" algn="l"/>
                <a:tab pos="4484688" algn="l"/>
                <a:tab pos="4892675" algn="l"/>
                <a:tab pos="5300663" algn="l"/>
                <a:tab pos="5708650" algn="l"/>
                <a:tab pos="6116638" algn="l"/>
                <a:tab pos="6524625" algn="l"/>
                <a:tab pos="6932613" algn="l"/>
                <a:tab pos="7340600" algn="l"/>
                <a:tab pos="7748588" algn="l"/>
                <a:tab pos="8156575" algn="l"/>
              </a:tabLst>
            </a:pPr>
            <a:r>
              <a:rPr lang="en-US" sz="1400" i="1" dirty="0" smtClean="0"/>
              <a:t>Layered approach proved its strengths after years of daily operation in our “software continuous updates approach ”</a:t>
            </a:r>
          </a:p>
          <a:p>
            <a:pPr marL="390525" indent="-293688">
              <a:buClr>
                <a:srgbClr val="FF3939"/>
              </a:buClr>
              <a:buFont typeface="Wingdings" pitchFamily="2" charset="2"/>
              <a:buChar char=""/>
              <a:tabLst>
                <a:tab pos="404813" algn="l"/>
                <a:tab pos="812800" algn="l"/>
                <a:tab pos="1220788" algn="l"/>
                <a:tab pos="1628775" algn="l"/>
                <a:tab pos="2036763" algn="l"/>
                <a:tab pos="2444750" algn="l"/>
                <a:tab pos="2852738" algn="l"/>
                <a:tab pos="3260725" algn="l"/>
                <a:tab pos="3668713" algn="l"/>
                <a:tab pos="4076700" algn="l"/>
                <a:tab pos="4484688" algn="l"/>
                <a:tab pos="4892675" algn="l"/>
                <a:tab pos="5300663" algn="l"/>
                <a:tab pos="5708650" algn="l"/>
                <a:tab pos="6116638" algn="l"/>
                <a:tab pos="6524625" algn="l"/>
                <a:tab pos="6932613" algn="l"/>
                <a:tab pos="7340600" algn="l"/>
                <a:tab pos="7748588" algn="l"/>
                <a:tab pos="8156575" algn="l"/>
              </a:tabLst>
            </a:pPr>
            <a:r>
              <a:rPr lang="en-US" sz="2400" dirty="0" smtClean="0"/>
              <a:t>Weaknesses</a:t>
            </a:r>
            <a:endParaRPr lang="en-US" sz="2400" dirty="0"/>
          </a:p>
          <a:p>
            <a:pPr marL="790575" lvl="1" indent="-293688">
              <a:buClr>
                <a:srgbClr val="FF3939"/>
              </a:buClr>
              <a:buFont typeface="Wingdings" pitchFamily="2" charset="2"/>
              <a:buChar char=""/>
              <a:tabLst>
                <a:tab pos="404813" algn="l"/>
                <a:tab pos="812800" algn="l"/>
                <a:tab pos="1220788" algn="l"/>
                <a:tab pos="1628775" algn="l"/>
                <a:tab pos="2036763" algn="l"/>
                <a:tab pos="2444750" algn="l"/>
                <a:tab pos="2852738" algn="l"/>
                <a:tab pos="3260725" algn="l"/>
                <a:tab pos="3668713" algn="l"/>
                <a:tab pos="4076700" algn="l"/>
                <a:tab pos="4484688" algn="l"/>
                <a:tab pos="4892675" algn="l"/>
                <a:tab pos="5300663" algn="l"/>
                <a:tab pos="5708650" algn="l"/>
                <a:tab pos="6116638" algn="l"/>
                <a:tab pos="6524625" algn="l"/>
                <a:tab pos="6932613" algn="l"/>
                <a:tab pos="7340600" algn="l"/>
                <a:tab pos="7748588" algn="l"/>
                <a:tab pos="8156575" algn="l"/>
              </a:tabLst>
            </a:pPr>
            <a:r>
              <a:rPr lang="en-US" sz="1400" i="1" dirty="0" smtClean="0"/>
              <a:t>TCP/IP stack of the </a:t>
            </a:r>
            <a:r>
              <a:rPr lang="en-US" sz="1400" i="1" dirty="0" err="1" smtClean="0"/>
              <a:t>Galil</a:t>
            </a:r>
            <a:r>
              <a:rPr lang="en-US" sz="1400" i="1" dirty="0" smtClean="0"/>
              <a:t> requests “calm and </a:t>
            </a:r>
            <a:r>
              <a:rPr lang="en-US" sz="1400" i="1" dirty="0" err="1" smtClean="0"/>
              <a:t>peaful</a:t>
            </a:r>
            <a:r>
              <a:rPr lang="en-US" sz="1400" i="1" dirty="0" smtClean="0"/>
              <a:t>” networks : </a:t>
            </a:r>
            <a:r>
              <a:rPr lang="en-US" sz="1400" b="1" i="1" dirty="0" smtClean="0">
                <a:solidFill>
                  <a:srgbClr val="FF0000"/>
                </a:solidFill>
              </a:rPr>
              <a:t>Check carefully the TCP/IP stack of the REVOLUTION Controllers</a:t>
            </a:r>
          </a:p>
          <a:p>
            <a:pPr marL="790575" lvl="1" indent="-293688">
              <a:buClr>
                <a:srgbClr val="FF3939"/>
              </a:buClr>
              <a:buFont typeface="Wingdings" pitchFamily="2" charset="2"/>
              <a:buChar char=""/>
              <a:tabLst>
                <a:tab pos="404813" algn="l"/>
                <a:tab pos="812800" algn="l"/>
                <a:tab pos="1220788" algn="l"/>
                <a:tab pos="1628775" algn="l"/>
                <a:tab pos="2036763" algn="l"/>
                <a:tab pos="2444750" algn="l"/>
                <a:tab pos="2852738" algn="l"/>
                <a:tab pos="3260725" algn="l"/>
                <a:tab pos="3668713" algn="l"/>
                <a:tab pos="4076700" algn="l"/>
                <a:tab pos="4484688" algn="l"/>
                <a:tab pos="4892675" algn="l"/>
                <a:tab pos="5300663" algn="l"/>
                <a:tab pos="5708650" algn="l"/>
                <a:tab pos="6116638" algn="l"/>
                <a:tab pos="6524625" algn="l"/>
                <a:tab pos="6932613" algn="l"/>
                <a:tab pos="7340600" algn="l"/>
                <a:tab pos="7748588" algn="l"/>
                <a:tab pos="8156575" algn="l"/>
              </a:tabLst>
            </a:pPr>
            <a:r>
              <a:rPr lang="en-US" sz="1400" i="1" dirty="0" smtClean="0"/>
              <a:t>Performances are limited because of the microcode frequency (1 cycle each 0.1s ) </a:t>
            </a:r>
            <a:r>
              <a:rPr lang="en-US" sz="1400" i="1" dirty="0" smtClean="0">
                <a:sym typeface="Wingdings" pitchFamily="2" charset="2"/>
              </a:rPr>
              <a:t> from the acquisition point of view (for example a step scan) </a:t>
            </a:r>
          </a:p>
          <a:p>
            <a:pPr marL="790575" lvl="1" indent="-293688">
              <a:buClr>
                <a:srgbClr val="FF3939"/>
              </a:buClr>
              <a:buFont typeface="Wingdings" pitchFamily="2" charset="2"/>
              <a:buChar char=""/>
              <a:tabLst>
                <a:tab pos="404813" algn="l"/>
                <a:tab pos="812800" algn="l"/>
                <a:tab pos="1220788" algn="l"/>
                <a:tab pos="1628775" algn="l"/>
                <a:tab pos="2036763" algn="l"/>
                <a:tab pos="2444750" algn="l"/>
                <a:tab pos="2852738" algn="l"/>
                <a:tab pos="3260725" algn="l"/>
                <a:tab pos="3668713" algn="l"/>
                <a:tab pos="4076700" algn="l"/>
                <a:tab pos="4484688" algn="l"/>
                <a:tab pos="4892675" algn="l"/>
                <a:tab pos="5300663" algn="l"/>
                <a:tab pos="5708650" algn="l"/>
                <a:tab pos="6116638" algn="l"/>
                <a:tab pos="6524625" algn="l"/>
                <a:tab pos="6932613" algn="l"/>
                <a:tab pos="7340600" algn="l"/>
                <a:tab pos="7748588" algn="l"/>
                <a:tab pos="8156575" algn="l"/>
              </a:tabLst>
            </a:pPr>
            <a:r>
              <a:rPr lang="en-US" sz="1400" i="1" dirty="0" smtClean="0">
                <a:sym typeface="Wingdings" pitchFamily="2" charset="2"/>
              </a:rPr>
              <a:t>The minimal dead-time is about 100 </a:t>
            </a:r>
            <a:r>
              <a:rPr lang="en-US" sz="1400" i="1" dirty="0" err="1" smtClean="0">
                <a:sym typeface="Wingdings" pitchFamily="2" charset="2"/>
              </a:rPr>
              <a:t>ms</a:t>
            </a:r>
            <a:r>
              <a:rPr lang="en-US" sz="1400" i="1" dirty="0" smtClean="0">
                <a:sym typeface="Wingdings" pitchFamily="2" charset="2"/>
              </a:rPr>
              <a:t> to :</a:t>
            </a:r>
          </a:p>
          <a:p>
            <a:pPr marL="1190625" lvl="2" indent="-293688">
              <a:buClr>
                <a:srgbClr val="FF3939"/>
              </a:buClr>
              <a:buFont typeface="Wingdings" pitchFamily="2" charset="2"/>
              <a:buChar char=""/>
              <a:tabLst>
                <a:tab pos="404813" algn="l"/>
                <a:tab pos="812800" algn="l"/>
                <a:tab pos="1220788" algn="l"/>
                <a:tab pos="1628775" algn="l"/>
                <a:tab pos="2036763" algn="l"/>
                <a:tab pos="2444750" algn="l"/>
                <a:tab pos="2852738" algn="l"/>
                <a:tab pos="3260725" algn="l"/>
                <a:tab pos="3668713" algn="l"/>
                <a:tab pos="4076700" algn="l"/>
                <a:tab pos="4484688" algn="l"/>
                <a:tab pos="4892675" algn="l"/>
                <a:tab pos="5300663" algn="l"/>
                <a:tab pos="5708650" algn="l"/>
                <a:tab pos="6116638" algn="l"/>
                <a:tab pos="6524625" algn="l"/>
                <a:tab pos="6932613" algn="l"/>
                <a:tab pos="7340600" algn="l"/>
                <a:tab pos="7748588" algn="l"/>
                <a:tab pos="8156575" algn="l"/>
              </a:tabLst>
            </a:pPr>
            <a:r>
              <a:rPr lang="en-US" sz="1600" i="1" dirty="0" smtClean="0">
                <a:sym typeface="Wingdings" pitchFamily="2" charset="2"/>
              </a:rPr>
              <a:t>Ask the </a:t>
            </a:r>
            <a:r>
              <a:rPr lang="en-US" sz="1600" i="1" dirty="0" err="1" smtClean="0">
                <a:sym typeface="Wingdings" pitchFamily="2" charset="2"/>
              </a:rPr>
              <a:t>Galil</a:t>
            </a:r>
            <a:r>
              <a:rPr lang="en-US" sz="1600" i="1" dirty="0" smtClean="0">
                <a:sym typeface="Wingdings" pitchFamily="2" charset="2"/>
              </a:rPr>
              <a:t> to start the motion </a:t>
            </a:r>
          </a:p>
          <a:p>
            <a:pPr marL="1190625" lvl="2" indent="-293688">
              <a:buClr>
                <a:srgbClr val="FF3939"/>
              </a:buClr>
              <a:buFont typeface="Wingdings" pitchFamily="2" charset="2"/>
              <a:buChar char=""/>
              <a:tabLst>
                <a:tab pos="404813" algn="l"/>
                <a:tab pos="812800" algn="l"/>
                <a:tab pos="1220788" algn="l"/>
                <a:tab pos="1628775" algn="l"/>
                <a:tab pos="2036763" algn="l"/>
                <a:tab pos="2444750" algn="l"/>
                <a:tab pos="2852738" algn="l"/>
                <a:tab pos="3260725" algn="l"/>
                <a:tab pos="3668713" algn="l"/>
                <a:tab pos="4076700" algn="l"/>
                <a:tab pos="4484688" algn="l"/>
                <a:tab pos="4892675" algn="l"/>
                <a:tab pos="5300663" algn="l"/>
                <a:tab pos="5708650" algn="l"/>
                <a:tab pos="6116638" algn="l"/>
                <a:tab pos="6524625" algn="l"/>
                <a:tab pos="6932613" algn="l"/>
                <a:tab pos="7340600" algn="l"/>
                <a:tab pos="7748588" algn="l"/>
                <a:tab pos="8156575" algn="l"/>
              </a:tabLst>
            </a:pPr>
            <a:r>
              <a:rPr lang="en-US" sz="1600" i="1" dirty="0" smtClean="0">
                <a:sym typeface="Wingdings" pitchFamily="2" charset="2"/>
              </a:rPr>
              <a:t>Check that state is not more MOVING</a:t>
            </a:r>
          </a:p>
          <a:p>
            <a:pPr marL="1190625" lvl="2" indent="-293688">
              <a:buClr>
                <a:srgbClr val="FF3939"/>
              </a:buClr>
              <a:buFont typeface="Wingdings" pitchFamily="2" charset="2"/>
              <a:buChar char=""/>
              <a:tabLst>
                <a:tab pos="404813" algn="l"/>
                <a:tab pos="812800" algn="l"/>
                <a:tab pos="1220788" algn="l"/>
                <a:tab pos="1628775" algn="l"/>
                <a:tab pos="2036763" algn="l"/>
                <a:tab pos="2444750" algn="l"/>
                <a:tab pos="2852738" algn="l"/>
                <a:tab pos="3260725" algn="l"/>
                <a:tab pos="3668713" algn="l"/>
                <a:tab pos="4076700" algn="l"/>
                <a:tab pos="4484688" algn="l"/>
                <a:tab pos="4892675" algn="l"/>
                <a:tab pos="5300663" algn="l"/>
                <a:tab pos="5708650" algn="l"/>
                <a:tab pos="6116638" algn="l"/>
                <a:tab pos="6524625" algn="l"/>
                <a:tab pos="6932613" algn="l"/>
                <a:tab pos="7340600" algn="l"/>
                <a:tab pos="7748588" algn="l"/>
                <a:tab pos="8156575" algn="l"/>
              </a:tabLst>
            </a:pPr>
            <a:endParaRPr lang="en-US" sz="1600" i="1" dirty="0"/>
          </a:p>
          <a:p>
            <a:pPr marL="1190625" lvl="2" indent="-293688">
              <a:buClr>
                <a:srgbClr val="FF3939"/>
              </a:buClr>
              <a:buFont typeface="Wingdings" pitchFamily="2" charset="2"/>
              <a:buChar char=""/>
              <a:tabLst>
                <a:tab pos="404813" algn="l"/>
                <a:tab pos="812800" algn="l"/>
                <a:tab pos="1220788" algn="l"/>
                <a:tab pos="1628775" algn="l"/>
                <a:tab pos="2036763" algn="l"/>
                <a:tab pos="2444750" algn="l"/>
                <a:tab pos="2852738" algn="l"/>
                <a:tab pos="3260725" algn="l"/>
                <a:tab pos="3668713" algn="l"/>
                <a:tab pos="4076700" algn="l"/>
                <a:tab pos="4484688" algn="l"/>
                <a:tab pos="4892675" algn="l"/>
                <a:tab pos="5300663" algn="l"/>
                <a:tab pos="5708650" algn="l"/>
                <a:tab pos="6116638" algn="l"/>
                <a:tab pos="6524625" algn="l"/>
                <a:tab pos="6932613" algn="l"/>
                <a:tab pos="7340600" algn="l"/>
                <a:tab pos="7748588" algn="l"/>
                <a:tab pos="8156575" algn="l"/>
              </a:tabLst>
            </a:pPr>
            <a:endParaRPr lang="en-US" sz="1600" i="1" dirty="0" smtClean="0"/>
          </a:p>
          <a:p>
            <a:pPr marL="1190625" lvl="2" indent="-293688">
              <a:buClr>
                <a:srgbClr val="FF3939"/>
              </a:buClr>
              <a:buFont typeface="Wingdings" pitchFamily="2" charset="2"/>
              <a:buChar char=""/>
              <a:tabLst>
                <a:tab pos="404813" algn="l"/>
                <a:tab pos="812800" algn="l"/>
                <a:tab pos="1220788" algn="l"/>
                <a:tab pos="1628775" algn="l"/>
                <a:tab pos="2036763" algn="l"/>
                <a:tab pos="2444750" algn="l"/>
                <a:tab pos="2852738" algn="l"/>
                <a:tab pos="3260725" algn="l"/>
                <a:tab pos="3668713" algn="l"/>
                <a:tab pos="4076700" algn="l"/>
                <a:tab pos="4484688" algn="l"/>
                <a:tab pos="4892675" algn="l"/>
                <a:tab pos="5300663" algn="l"/>
                <a:tab pos="5708650" algn="l"/>
                <a:tab pos="6116638" algn="l"/>
                <a:tab pos="6524625" algn="l"/>
                <a:tab pos="6932613" algn="l"/>
                <a:tab pos="7340600" algn="l"/>
                <a:tab pos="7748588" algn="l"/>
                <a:tab pos="8156575" algn="l"/>
              </a:tabLst>
            </a:pPr>
            <a:endParaRPr lang="en-US" sz="300" i="1" dirty="0" smtClean="0"/>
          </a:p>
          <a:p>
            <a:pPr marL="390525" indent="-293688">
              <a:buClr>
                <a:srgbClr val="FF3939"/>
              </a:buClr>
              <a:buFont typeface="Wingdings" pitchFamily="2" charset="2"/>
              <a:buChar char=""/>
              <a:tabLst>
                <a:tab pos="404813" algn="l"/>
                <a:tab pos="812800" algn="l"/>
                <a:tab pos="1220788" algn="l"/>
                <a:tab pos="1628775" algn="l"/>
                <a:tab pos="2036763" algn="l"/>
                <a:tab pos="2444750" algn="l"/>
                <a:tab pos="2852738" algn="l"/>
                <a:tab pos="3260725" algn="l"/>
                <a:tab pos="3668713" algn="l"/>
                <a:tab pos="4076700" algn="l"/>
                <a:tab pos="4484688" algn="l"/>
                <a:tab pos="4892675" algn="l"/>
                <a:tab pos="5300663" algn="l"/>
                <a:tab pos="5708650" algn="l"/>
                <a:tab pos="6116638" algn="l"/>
                <a:tab pos="6524625" algn="l"/>
                <a:tab pos="6932613" algn="l"/>
                <a:tab pos="7340600" algn="l"/>
                <a:tab pos="7748588" algn="l"/>
                <a:tab pos="8156575" algn="l"/>
              </a:tabLst>
            </a:pPr>
            <a:endParaRPr lang="en-US" sz="1100" i="1" dirty="0" smtClean="0"/>
          </a:p>
          <a:p>
            <a:pPr marL="790575" lvl="1" indent="-293688">
              <a:buClr>
                <a:srgbClr val="FF3939"/>
              </a:buClr>
              <a:buFont typeface="Wingdings" pitchFamily="2" charset="2"/>
              <a:buChar char=""/>
              <a:tabLst>
                <a:tab pos="404813" algn="l"/>
                <a:tab pos="812800" algn="l"/>
                <a:tab pos="1220788" algn="l"/>
                <a:tab pos="1628775" algn="l"/>
                <a:tab pos="2036763" algn="l"/>
                <a:tab pos="2444750" algn="l"/>
                <a:tab pos="2852738" algn="l"/>
                <a:tab pos="3260725" algn="l"/>
                <a:tab pos="3668713" algn="l"/>
                <a:tab pos="4076700" algn="l"/>
                <a:tab pos="4484688" algn="l"/>
                <a:tab pos="4892675" algn="l"/>
                <a:tab pos="5300663" algn="l"/>
                <a:tab pos="5708650" algn="l"/>
                <a:tab pos="6116638" algn="l"/>
                <a:tab pos="6524625" algn="l"/>
                <a:tab pos="6932613" algn="l"/>
                <a:tab pos="7340600" algn="l"/>
                <a:tab pos="7748588" algn="l"/>
                <a:tab pos="8156575" algn="l"/>
              </a:tabLst>
            </a:pPr>
            <a:endParaRPr lang="en-US" sz="1400" i="1" dirty="0" smtClean="0"/>
          </a:p>
        </p:txBody>
      </p:sp>
    </p:spTree>
    <p:extLst>
      <p:ext uri="{BB962C8B-B14F-4D97-AF65-F5344CB8AC3E}">
        <p14:creationId xmlns:p14="http://schemas.microsoft.com/office/powerpoint/2010/main" val="2125006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itre 1"/>
          <p:cNvSpPr>
            <a:spLocks noGrp="1"/>
          </p:cNvSpPr>
          <p:nvPr>
            <p:ph type="title"/>
          </p:nvPr>
        </p:nvSpPr>
        <p:spPr>
          <a:xfrm>
            <a:off x="738188" y="0"/>
            <a:ext cx="7772400" cy="1143000"/>
          </a:xfrm>
        </p:spPr>
        <p:txBody>
          <a:bodyPr/>
          <a:lstStyle/>
          <a:p>
            <a:r>
              <a:rPr lang="en-US" dirty="0" smtClean="0"/>
              <a:t>(Future ?) requirements</a:t>
            </a: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76097" y="1412776"/>
            <a:ext cx="8672367" cy="4990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342900" indent="-342900" algn="l" defTabSz="449263" rtl="0" fontAlgn="base">
              <a:lnSpc>
                <a:spcPct val="93000"/>
              </a:lnSpc>
              <a:spcBef>
                <a:spcPct val="0"/>
              </a:spcBef>
              <a:spcAft>
                <a:spcPts val="1288"/>
              </a:spcAft>
              <a:buClr>
                <a:srgbClr val="000000"/>
              </a:buClr>
              <a:buSzPct val="100000"/>
              <a:buFont typeface="Times New Roman" pitchFamily="18" charset="0"/>
              <a:defRPr sz="2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lnSpc>
                <a:spcPct val="93000"/>
              </a:lnSpc>
              <a:spcBef>
                <a:spcPct val="0"/>
              </a:spcBef>
              <a:spcAft>
                <a:spcPts val="1038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FF66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lnSpc>
                <a:spcPct val="93000"/>
              </a:lnSpc>
              <a:spcBef>
                <a:spcPct val="0"/>
              </a:spcBef>
              <a:spcAft>
                <a:spcPts val="775"/>
              </a:spcAft>
              <a:buClr>
                <a:srgbClr val="000000"/>
              </a:buClr>
              <a:buSzPct val="100000"/>
              <a:buFont typeface="Times New Roman" pitchFamily="18" charset="0"/>
              <a:defRPr sz="15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lnSpc>
                <a:spcPct val="93000"/>
              </a:lnSpc>
              <a:spcBef>
                <a:spcPct val="0"/>
              </a:spcBef>
              <a:spcAft>
                <a:spcPts val="525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49263" rtl="0" fontAlgn="base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49263" rtl="0" fontAlgn="base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49263" rtl="0" fontAlgn="base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49263" rtl="0" fontAlgn="base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0525" indent="-293688">
              <a:buClr>
                <a:srgbClr val="FF3939"/>
              </a:buClr>
              <a:buFont typeface="Wingdings" pitchFamily="2" charset="2"/>
              <a:buChar char=""/>
              <a:tabLst>
                <a:tab pos="404813" algn="l"/>
                <a:tab pos="812800" algn="l"/>
                <a:tab pos="1220788" algn="l"/>
                <a:tab pos="1628775" algn="l"/>
                <a:tab pos="2036763" algn="l"/>
                <a:tab pos="2444750" algn="l"/>
                <a:tab pos="2852738" algn="l"/>
                <a:tab pos="3260725" algn="l"/>
                <a:tab pos="3668713" algn="l"/>
                <a:tab pos="4076700" algn="l"/>
                <a:tab pos="4484688" algn="l"/>
                <a:tab pos="4892675" algn="l"/>
                <a:tab pos="5300663" algn="l"/>
                <a:tab pos="5708650" algn="l"/>
                <a:tab pos="6116638" algn="l"/>
                <a:tab pos="6524625" algn="l"/>
                <a:tab pos="6932613" algn="l"/>
                <a:tab pos="7340600" algn="l"/>
                <a:tab pos="7748588" algn="l"/>
                <a:tab pos="8156575" algn="l"/>
              </a:tabLst>
            </a:pPr>
            <a:r>
              <a:rPr lang="en-US" sz="1200" dirty="0" smtClean="0"/>
              <a:t>Grouped Axes : Hexapods, “</a:t>
            </a:r>
            <a:r>
              <a:rPr lang="en-US" sz="1200" dirty="0" err="1" smtClean="0"/>
              <a:t>TraitPointPlan</a:t>
            </a:r>
            <a:r>
              <a:rPr lang="en-US" sz="1200" dirty="0" smtClean="0"/>
              <a:t>” </a:t>
            </a:r>
          </a:p>
          <a:p>
            <a:pPr marL="790575" lvl="1" indent="-293688">
              <a:buClr>
                <a:srgbClr val="FF3939"/>
              </a:buClr>
              <a:buFont typeface="Wingdings" pitchFamily="2" charset="2"/>
              <a:buChar char=""/>
              <a:tabLst>
                <a:tab pos="404813" algn="l"/>
                <a:tab pos="812800" algn="l"/>
                <a:tab pos="1220788" algn="l"/>
                <a:tab pos="1628775" algn="l"/>
                <a:tab pos="2036763" algn="l"/>
                <a:tab pos="2444750" algn="l"/>
                <a:tab pos="2852738" algn="l"/>
                <a:tab pos="3260725" algn="l"/>
                <a:tab pos="3668713" algn="l"/>
                <a:tab pos="4076700" algn="l"/>
                <a:tab pos="4484688" algn="l"/>
                <a:tab pos="4892675" algn="l"/>
                <a:tab pos="5300663" algn="l"/>
                <a:tab pos="5708650" algn="l"/>
                <a:tab pos="6116638" algn="l"/>
                <a:tab pos="6524625" algn="l"/>
                <a:tab pos="6932613" algn="l"/>
                <a:tab pos="7340600" algn="l"/>
                <a:tab pos="7748588" algn="l"/>
                <a:tab pos="8156575" algn="l"/>
              </a:tabLst>
            </a:pPr>
            <a:r>
              <a:rPr lang="en-US" sz="1400" dirty="0" smtClean="0"/>
              <a:t>To be able to couple </a:t>
            </a:r>
            <a:r>
              <a:rPr lang="en-US" sz="1400" dirty="0" smtClean="0">
                <a:solidFill>
                  <a:srgbClr val="FF0000"/>
                </a:solidFill>
              </a:rPr>
              <a:t>AT LOWEST LEVEL </a:t>
            </a:r>
            <a:r>
              <a:rPr lang="en-US" sz="1400" dirty="0" smtClean="0"/>
              <a:t>movements	 thanks to “complex” equations </a:t>
            </a:r>
          </a:p>
          <a:p>
            <a:pPr marL="390525" indent="-293688">
              <a:buClr>
                <a:srgbClr val="FF3939"/>
              </a:buClr>
              <a:buFont typeface="Wingdings" pitchFamily="2" charset="2"/>
              <a:buChar char=""/>
              <a:tabLst>
                <a:tab pos="404813" algn="l"/>
                <a:tab pos="812800" algn="l"/>
                <a:tab pos="1220788" algn="l"/>
                <a:tab pos="1628775" algn="l"/>
                <a:tab pos="2036763" algn="l"/>
                <a:tab pos="2444750" algn="l"/>
                <a:tab pos="2852738" algn="l"/>
                <a:tab pos="3260725" algn="l"/>
                <a:tab pos="3668713" algn="l"/>
                <a:tab pos="4076700" algn="l"/>
                <a:tab pos="4484688" algn="l"/>
                <a:tab pos="4892675" algn="l"/>
                <a:tab pos="5300663" algn="l"/>
                <a:tab pos="5708650" algn="l"/>
                <a:tab pos="6116638" algn="l"/>
                <a:tab pos="6524625" algn="l"/>
                <a:tab pos="6932613" algn="l"/>
                <a:tab pos="7340600" algn="l"/>
                <a:tab pos="7748588" algn="l"/>
                <a:tab pos="8156575" algn="l"/>
              </a:tabLst>
            </a:pPr>
            <a:r>
              <a:rPr lang="en-US" sz="1200" dirty="0" smtClean="0"/>
              <a:t>Trajectories for “</a:t>
            </a:r>
            <a:r>
              <a:rPr lang="en-US" sz="1200" dirty="0" err="1" smtClean="0"/>
              <a:t>FlyScans</a:t>
            </a:r>
            <a:r>
              <a:rPr lang="en-US" sz="1200" dirty="0" smtClean="0"/>
              <a:t>” or “Continuous scans”</a:t>
            </a:r>
          </a:p>
          <a:p>
            <a:pPr marL="790575" lvl="1" indent="-293688">
              <a:buClr>
                <a:srgbClr val="FF3939"/>
              </a:buClr>
              <a:buFont typeface="Wingdings" pitchFamily="2" charset="2"/>
              <a:buChar char=""/>
              <a:tabLst>
                <a:tab pos="404813" algn="l"/>
                <a:tab pos="812800" algn="l"/>
                <a:tab pos="1220788" algn="l"/>
                <a:tab pos="1628775" algn="l"/>
                <a:tab pos="2036763" algn="l"/>
                <a:tab pos="2444750" algn="l"/>
                <a:tab pos="2852738" algn="l"/>
                <a:tab pos="3260725" algn="l"/>
                <a:tab pos="3668713" algn="l"/>
                <a:tab pos="4076700" algn="l"/>
                <a:tab pos="4484688" algn="l"/>
                <a:tab pos="4892675" algn="l"/>
                <a:tab pos="5300663" algn="l"/>
                <a:tab pos="5708650" algn="l"/>
                <a:tab pos="6116638" algn="l"/>
                <a:tab pos="6524625" algn="l"/>
                <a:tab pos="6932613" algn="l"/>
                <a:tab pos="7340600" algn="l"/>
                <a:tab pos="7748588" algn="l"/>
                <a:tab pos="8156575" algn="l"/>
              </a:tabLst>
            </a:pPr>
            <a:r>
              <a:rPr lang="en-US" sz="1400" dirty="0" smtClean="0"/>
              <a:t>One of the scenario we are currently working (</a:t>
            </a:r>
            <a:r>
              <a:rPr lang="en-US" sz="1400" dirty="0" err="1" smtClean="0"/>
              <a:t>i.e</a:t>
            </a:r>
            <a:r>
              <a:rPr lang="en-US" sz="1400" dirty="0" smtClean="0"/>
              <a:t> it does not work yet !!) on with XPS Controllers is the following .</a:t>
            </a:r>
          </a:p>
          <a:p>
            <a:pPr marL="790575" lvl="1" indent="-293688">
              <a:buClr>
                <a:srgbClr val="FF3939"/>
              </a:buClr>
              <a:buFont typeface="Wingdings" pitchFamily="2" charset="2"/>
              <a:buChar char=""/>
              <a:tabLst>
                <a:tab pos="404813" algn="l"/>
                <a:tab pos="812800" algn="l"/>
                <a:tab pos="1220788" algn="l"/>
                <a:tab pos="1628775" algn="l"/>
                <a:tab pos="2036763" algn="l"/>
                <a:tab pos="2444750" algn="l"/>
                <a:tab pos="2852738" algn="l"/>
                <a:tab pos="3260725" algn="l"/>
                <a:tab pos="3668713" algn="l"/>
                <a:tab pos="4076700" algn="l"/>
                <a:tab pos="4484688" algn="l"/>
                <a:tab pos="4892675" algn="l"/>
                <a:tab pos="5300663" algn="l"/>
                <a:tab pos="5708650" algn="l"/>
                <a:tab pos="6116638" algn="l"/>
                <a:tab pos="6524625" algn="l"/>
                <a:tab pos="6932613" algn="l"/>
                <a:tab pos="7340600" algn="l"/>
                <a:tab pos="7748588" algn="l"/>
                <a:tab pos="8156575" algn="l"/>
              </a:tabLst>
            </a:pPr>
            <a:r>
              <a:rPr lang="en-US" sz="1400" dirty="0" smtClean="0"/>
              <a:t>The user wants to collect data on 2D detectors while the </a:t>
            </a:r>
            <a:r>
              <a:rPr lang="en-US" sz="1400" dirty="0" err="1" smtClean="0"/>
              <a:t>diffractometer</a:t>
            </a:r>
            <a:r>
              <a:rPr lang="en-US" sz="1400" dirty="0" smtClean="0"/>
              <a:t> move continuously </a:t>
            </a:r>
          </a:p>
          <a:p>
            <a:pPr marL="1190625" lvl="2" indent="-293688">
              <a:buClr>
                <a:srgbClr val="FF3939"/>
              </a:buClr>
              <a:buFont typeface="Wingdings" pitchFamily="2" charset="2"/>
              <a:buChar char=""/>
              <a:tabLst>
                <a:tab pos="404813" algn="l"/>
                <a:tab pos="812800" algn="l"/>
                <a:tab pos="1220788" algn="l"/>
                <a:tab pos="1628775" algn="l"/>
                <a:tab pos="2036763" algn="l"/>
                <a:tab pos="2444750" algn="l"/>
                <a:tab pos="2852738" algn="l"/>
                <a:tab pos="3260725" algn="l"/>
                <a:tab pos="3668713" algn="l"/>
                <a:tab pos="4076700" algn="l"/>
                <a:tab pos="4484688" algn="l"/>
                <a:tab pos="4892675" algn="l"/>
                <a:tab pos="5300663" algn="l"/>
                <a:tab pos="5708650" algn="l"/>
                <a:tab pos="6116638" algn="l"/>
                <a:tab pos="6524625" algn="l"/>
                <a:tab pos="6932613" algn="l"/>
                <a:tab pos="7340600" algn="l"/>
                <a:tab pos="7748588" algn="l"/>
                <a:tab pos="8156575" algn="l"/>
              </a:tabLst>
            </a:pPr>
            <a:r>
              <a:rPr lang="en-US" sz="1050" dirty="0" smtClean="0"/>
              <a:t>From h_0 to h_1</a:t>
            </a:r>
          </a:p>
          <a:p>
            <a:pPr marL="1190625" lvl="2" indent="-293688">
              <a:buClr>
                <a:srgbClr val="FF3939"/>
              </a:buClr>
              <a:buFont typeface="Wingdings" pitchFamily="2" charset="2"/>
              <a:buChar char=""/>
              <a:tabLst>
                <a:tab pos="404813" algn="l"/>
                <a:tab pos="812800" algn="l"/>
                <a:tab pos="1220788" algn="l"/>
                <a:tab pos="1628775" algn="l"/>
                <a:tab pos="2036763" algn="l"/>
                <a:tab pos="2444750" algn="l"/>
                <a:tab pos="2852738" algn="l"/>
                <a:tab pos="3260725" algn="l"/>
                <a:tab pos="3668713" algn="l"/>
                <a:tab pos="4076700" algn="l"/>
                <a:tab pos="4484688" algn="l"/>
                <a:tab pos="4892675" algn="l"/>
                <a:tab pos="5300663" algn="l"/>
                <a:tab pos="5708650" algn="l"/>
                <a:tab pos="6116638" algn="l"/>
                <a:tab pos="6524625" algn="l"/>
                <a:tab pos="6932613" algn="l"/>
                <a:tab pos="7340600" algn="l"/>
                <a:tab pos="7748588" algn="l"/>
                <a:tab pos="8156575" algn="l"/>
              </a:tabLst>
            </a:pPr>
            <a:r>
              <a:rPr lang="en-US" sz="1050" dirty="0" smtClean="0"/>
              <a:t>From k_0 to k_1</a:t>
            </a:r>
          </a:p>
          <a:p>
            <a:pPr marL="1190625" lvl="2" indent="-293688">
              <a:buClr>
                <a:srgbClr val="FF3939"/>
              </a:buClr>
              <a:buFont typeface="Wingdings" pitchFamily="2" charset="2"/>
              <a:buChar char=""/>
              <a:tabLst>
                <a:tab pos="404813" algn="l"/>
                <a:tab pos="812800" algn="l"/>
                <a:tab pos="1220788" algn="l"/>
                <a:tab pos="1628775" algn="l"/>
                <a:tab pos="2036763" algn="l"/>
                <a:tab pos="2444750" algn="l"/>
                <a:tab pos="2852738" algn="l"/>
                <a:tab pos="3260725" algn="l"/>
                <a:tab pos="3668713" algn="l"/>
                <a:tab pos="4076700" algn="l"/>
                <a:tab pos="4484688" algn="l"/>
                <a:tab pos="4892675" algn="l"/>
                <a:tab pos="5300663" algn="l"/>
                <a:tab pos="5708650" algn="l"/>
                <a:tab pos="6116638" algn="l"/>
                <a:tab pos="6524625" algn="l"/>
                <a:tab pos="6932613" algn="l"/>
                <a:tab pos="7340600" algn="l"/>
                <a:tab pos="7748588" algn="l"/>
                <a:tab pos="8156575" algn="l"/>
              </a:tabLst>
            </a:pPr>
            <a:r>
              <a:rPr lang="en-US" sz="1050" dirty="0" smtClean="0"/>
              <a:t>From k_0 to k_1</a:t>
            </a:r>
          </a:p>
          <a:p>
            <a:pPr marL="790575" lvl="1" indent="-293688">
              <a:buClr>
                <a:srgbClr val="FF3939"/>
              </a:buClr>
              <a:buFont typeface="Wingdings" pitchFamily="2" charset="2"/>
              <a:buChar char=""/>
              <a:tabLst>
                <a:tab pos="404813" algn="l"/>
                <a:tab pos="812800" algn="l"/>
                <a:tab pos="1220788" algn="l"/>
                <a:tab pos="1628775" algn="l"/>
                <a:tab pos="2036763" algn="l"/>
                <a:tab pos="2444750" algn="l"/>
                <a:tab pos="2852738" algn="l"/>
                <a:tab pos="3260725" algn="l"/>
                <a:tab pos="3668713" algn="l"/>
                <a:tab pos="4076700" algn="l"/>
                <a:tab pos="4484688" algn="l"/>
                <a:tab pos="4892675" algn="l"/>
                <a:tab pos="5300663" algn="l"/>
                <a:tab pos="5708650" algn="l"/>
                <a:tab pos="6116638" algn="l"/>
                <a:tab pos="6524625" algn="l"/>
                <a:tab pos="6932613" algn="l"/>
                <a:tab pos="7340600" algn="l"/>
                <a:tab pos="7748588" algn="l"/>
                <a:tab pos="8156575" algn="l"/>
              </a:tabLst>
            </a:pPr>
            <a:r>
              <a:rPr lang="en-US" sz="1400" dirty="0" smtClean="0"/>
              <a:t>Which means</a:t>
            </a:r>
          </a:p>
          <a:p>
            <a:pPr marL="1190625" lvl="2" indent="-293688">
              <a:buClr>
                <a:srgbClr val="FF3939"/>
              </a:buClr>
              <a:buFont typeface="Wingdings" pitchFamily="2" charset="2"/>
              <a:buChar char=""/>
              <a:tabLst>
                <a:tab pos="404813" algn="l"/>
                <a:tab pos="812800" algn="l"/>
                <a:tab pos="1220788" algn="l"/>
                <a:tab pos="1628775" algn="l"/>
                <a:tab pos="2036763" algn="l"/>
                <a:tab pos="2444750" algn="l"/>
                <a:tab pos="2852738" algn="l"/>
                <a:tab pos="3260725" algn="l"/>
                <a:tab pos="3668713" algn="l"/>
                <a:tab pos="4076700" algn="l"/>
                <a:tab pos="4484688" algn="l"/>
                <a:tab pos="4892675" algn="l"/>
                <a:tab pos="5300663" algn="l"/>
                <a:tab pos="5708650" algn="l"/>
                <a:tab pos="6116638" algn="l"/>
                <a:tab pos="6524625" algn="l"/>
                <a:tab pos="6932613" algn="l"/>
                <a:tab pos="7340600" algn="l"/>
                <a:tab pos="7748588" algn="l"/>
                <a:tab pos="8156575" algn="l"/>
              </a:tabLst>
            </a:pPr>
            <a:r>
              <a:rPr lang="en-US" sz="1050" dirty="0" smtClean="0"/>
              <a:t>Calculate the positions of the real motors </a:t>
            </a:r>
          </a:p>
          <a:p>
            <a:pPr marL="1190625" lvl="2" indent="-293688">
              <a:buClr>
                <a:srgbClr val="FF3939"/>
              </a:buClr>
              <a:buFont typeface="Wingdings" pitchFamily="2" charset="2"/>
              <a:buChar char=""/>
              <a:tabLst>
                <a:tab pos="404813" algn="l"/>
                <a:tab pos="812800" algn="l"/>
                <a:tab pos="1220788" algn="l"/>
                <a:tab pos="1628775" algn="l"/>
                <a:tab pos="2036763" algn="l"/>
                <a:tab pos="2444750" algn="l"/>
                <a:tab pos="2852738" algn="l"/>
                <a:tab pos="3260725" algn="l"/>
                <a:tab pos="3668713" algn="l"/>
                <a:tab pos="4076700" algn="l"/>
                <a:tab pos="4484688" algn="l"/>
                <a:tab pos="4892675" algn="l"/>
                <a:tab pos="5300663" algn="l"/>
                <a:tab pos="5708650" algn="l"/>
                <a:tab pos="6116638" algn="l"/>
                <a:tab pos="6524625" algn="l"/>
                <a:tab pos="6932613" algn="l"/>
                <a:tab pos="7340600" algn="l"/>
                <a:tab pos="7748588" algn="l"/>
                <a:tab pos="8156575" algn="l"/>
              </a:tabLst>
            </a:pPr>
            <a:r>
              <a:rPr lang="en-US" sz="1050" dirty="0" smtClean="0"/>
              <a:t>Load a trajectory in the motion controller, through an array giving for each axis: position, time, velocity </a:t>
            </a:r>
          </a:p>
          <a:p>
            <a:pPr marL="1190625" lvl="2" indent="-293688">
              <a:buClr>
                <a:srgbClr val="FF3939"/>
              </a:buClr>
              <a:buFont typeface="Wingdings" pitchFamily="2" charset="2"/>
              <a:buChar char=""/>
              <a:tabLst>
                <a:tab pos="404813" algn="l"/>
                <a:tab pos="812800" algn="l"/>
                <a:tab pos="1220788" algn="l"/>
                <a:tab pos="1628775" algn="l"/>
                <a:tab pos="2036763" algn="l"/>
                <a:tab pos="2444750" algn="l"/>
                <a:tab pos="2852738" algn="l"/>
                <a:tab pos="3260725" algn="l"/>
                <a:tab pos="3668713" algn="l"/>
                <a:tab pos="4076700" algn="l"/>
                <a:tab pos="4484688" algn="l"/>
                <a:tab pos="4892675" algn="l"/>
                <a:tab pos="5300663" algn="l"/>
                <a:tab pos="5708650" algn="l"/>
                <a:tab pos="6116638" algn="l"/>
                <a:tab pos="6524625" algn="l"/>
                <a:tab pos="6932613" algn="l"/>
                <a:tab pos="7340600" algn="l"/>
                <a:tab pos="7748588" algn="l"/>
                <a:tab pos="8156575" algn="l"/>
              </a:tabLst>
            </a:pPr>
            <a:r>
              <a:rPr lang="en-US" sz="1050" dirty="0" smtClean="0"/>
              <a:t>Arm the master clock triggering system which will clock all acquisitions</a:t>
            </a:r>
          </a:p>
          <a:p>
            <a:pPr marL="1190625" lvl="2" indent="-293688">
              <a:buClr>
                <a:srgbClr val="FF3939"/>
              </a:buClr>
              <a:buFont typeface="Wingdings" pitchFamily="2" charset="2"/>
              <a:buChar char=""/>
              <a:tabLst>
                <a:tab pos="404813" algn="l"/>
                <a:tab pos="812800" algn="l"/>
                <a:tab pos="1220788" algn="l"/>
                <a:tab pos="1628775" algn="l"/>
                <a:tab pos="2036763" algn="l"/>
                <a:tab pos="2444750" algn="l"/>
                <a:tab pos="2852738" algn="l"/>
                <a:tab pos="3260725" algn="l"/>
                <a:tab pos="3668713" algn="l"/>
                <a:tab pos="4076700" algn="l"/>
                <a:tab pos="4484688" algn="l"/>
                <a:tab pos="4892675" algn="l"/>
                <a:tab pos="5300663" algn="l"/>
                <a:tab pos="5708650" algn="l"/>
                <a:tab pos="6116638" algn="l"/>
                <a:tab pos="6524625" algn="l"/>
                <a:tab pos="6932613" algn="l"/>
                <a:tab pos="7340600" algn="l"/>
                <a:tab pos="7748588" algn="l"/>
                <a:tab pos="8156575" algn="l"/>
              </a:tabLst>
            </a:pPr>
            <a:r>
              <a:rPr lang="en-US" sz="1050" dirty="0" smtClean="0"/>
              <a:t>Start trajectories</a:t>
            </a:r>
          </a:p>
          <a:p>
            <a:pPr marL="1190625" lvl="2" indent="-293688">
              <a:buClr>
                <a:srgbClr val="FF3939"/>
              </a:buClr>
              <a:buFont typeface="Wingdings" pitchFamily="2" charset="2"/>
              <a:buChar char=""/>
              <a:tabLst>
                <a:tab pos="404813" algn="l"/>
                <a:tab pos="812800" algn="l"/>
                <a:tab pos="1220788" algn="l"/>
                <a:tab pos="1628775" algn="l"/>
                <a:tab pos="2036763" algn="l"/>
                <a:tab pos="2444750" algn="l"/>
                <a:tab pos="2852738" algn="l"/>
                <a:tab pos="3260725" algn="l"/>
                <a:tab pos="3668713" algn="l"/>
                <a:tab pos="4076700" algn="l"/>
                <a:tab pos="4484688" algn="l"/>
                <a:tab pos="4892675" algn="l"/>
                <a:tab pos="5300663" algn="l"/>
                <a:tab pos="5708650" algn="l"/>
                <a:tab pos="6116638" algn="l"/>
                <a:tab pos="6524625" algn="l"/>
                <a:tab pos="6932613" algn="l"/>
                <a:tab pos="7340600" algn="l"/>
                <a:tab pos="7748588" algn="l"/>
                <a:tab pos="8156575" algn="l"/>
              </a:tabLst>
            </a:pPr>
            <a:r>
              <a:rPr lang="en-US" sz="1050" dirty="0" smtClean="0"/>
              <a:t>Acquire both detectors and motors positions </a:t>
            </a:r>
          </a:p>
          <a:p>
            <a:pPr marL="1190625" lvl="2" indent="-293688">
              <a:buClr>
                <a:srgbClr val="FF3939"/>
              </a:buClr>
              <a:buFont typeface="Wingdings" pitchFamily="2" charset="2"/>
              <a:buChar char=""/>
              <a:tabLst>
                <a:tab pos="404813" algn="l"/>
                <a:tab pos="812800" algn="l"/>
                <a:tab pos="1220788" algn="l"/>
                <a:tab pos="1628775" algn="l"/>
                <a:tab pos="2036763" algn="l"/>
                <a:tab pos="2444750" algn="l"/>
                <a:tab pos="2852738" algn="l"/>
                <a:tab pos="3260725" algn="l"/>
                <a:tab pos="3668713" algn="l"/>
                <a:tab pos="4076700" algn="l"/>
                <a:tab pos="4484688" algn="l"/>
                <a:tab pos="4892675" algn="l"/>
                <a:tab pos="5300663" algn="l"/>
                <a:tab pos="5708650" algn="l"/>
                <a:tab pos="6116638" algn="l"/>
                <a:tab pos="6524625" algn="l"/>
                <a:tab pos="6932613" algn="l"/>
                <a:tab pos="7340600" algn="l"/>
                <a:tab pos="7748588" algn="l"/>
                <a:tab pos="8156575" algn="l"/>
              </a:tabLst>
            </a:pPr>
            <a:r>
              <a:rPr lang="en-US" sz="1050" dirty="0" smtClean="0"/>
              <a:t>Merge all the data into a single and unique file</a:t>
            </a:r>
          </a:p>
          <a:p>
            <a:pPr marL="790575" lvl="1" indent="-293688">
              <a:buClr>
                <a:srgbClr val="FF3939"/>
              </a:buClr>
              <a:buFont typeface="Wingdings" pitchFamily="2" charset="2"/>
              <a:buChar char=""/>
              <a:tabLst>
                <a:tab pos="404813" algn="l"/>
                <a:tab pos="812800" algn="l"/>
                <a:tab pos="1220788" algn="l"/>
                <a:tab pos="1628775" algn="l"/>
                <a:tab pos="2036763" algn="l"/>
                <a:tab pos="2444750" algn="l"/>
                <a:tab pos="2852738" algn="l"/>
                <a:tab pos="3260725" algn="l"/>
                <a:tab pos="3668713" algn="l"/>
                <a:tab pos="4076700" algn="l"/>
                <a:tab pos="4484688" algn="l"/>
                <a:tab pos="4892675" algn="l"/>
                <a:tab pos="5300663" algn="l"/>
                <a:tab pos="5708650" algn="l"/>
                <a:tab pos="6116638" algn="l"/>
                <a:tab pos="6524625" algn="l"/>
                <a:tab pos="6932613" algn="l"/>
                <a:tab pos="7340600" algn="l"/>
                <a:tab pos="7748588" algn="l"/>
                <a:tab pos="8156575" algn="l"/>
              </a:tabLst>
            </a:pPr>
            <a:endParaRPr lang="en-US" sz="1000" i="1" dirty="0" smtClean="0"/>
          </a:p>
        </p:txBody>
      </p:sp>
    </p:spTree>
    <p:extLst>
      <p:ext uri="{BB962C8B-B14F-4D97-AF65-F5344CB8AC3E}">
        <p14:creationId xmlns:p14="http://schemas.microsoft.com/office/powerpoint/2010/main" val="3965769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F342B7B-295F-4789-8369-BE2972E8DA98}" type="slidenum">
              <a:rPr lang="fr-FR"/>
              <a:pPr/>
              <a:t>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r-FR"/>
              <a:t>Common Data Model - Tango meeting, october 1010</a:t>
            </a:r>
          </a:p>
        </p:txBody>
      </p:sp>
      <p:sp>
        <p:nvSpPr>
          <p:cNvPr id="71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90488" y="503238"/>
            <a:ext cx="8459787" cy="396875"/>
          </a:xfrm>
          <a:ln/>
        </p:spPr>
        <p:txBody>
          <a:bodyPr/>
          <a:lstStyle/>
          <a:p>
            <a:pPr>
              <a:tabLst>
                <a:tab pos="979488" algn="l"/>
                <a:tab pos="1222375" algn="l"/>
                <a:tab pos="1630363" algn="l"/>
                <a:tab pos="2038350" algn="l"/>
                <a:tab pos="2446338" algn="l"/>
                <a:tab pos="2854325" algn="l"/>
                <a:tab pos="3262313" algn="l"/>
                <a:tab pos="3670300" algn="l"/>
                <a:tab pos="4078288" algn="l"/>
                <a:tab pos="4486275" algn="l"/>
                <a:tab pos="4894263" algn="l"/>
                <a:tab pos="5302250" algn="l"/>
                <a:tab pos="5710238" algn="l"/>
                <a:tab pos="6118225" algn="l"/>
                <a:tab pos="6526213" algn="l"/>
                <a:tab pos="6934200" algn="l"/>
                <a:tab pos="7342188" algn="l"/>
                <a:tab pos="7750175" algn="l"/>
                <a:tab pos="8158163" algn="l"/>
                <a:tab pos="8566150" algn="l"/>
                <a:tab pos="8974138" algn="l"/>
              </a:tabLst>
            </a:pPr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3635896" y="6165304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124742"/>
            <a:ext cx="1757470" cy="2346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664" y="2996952"/>
            <a:ext cx="285750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Connecteur droit 7"/>
          <p:cNvCxnSpPr/>
          <p:nvPr/>
        </p:nvCxnSpPr>
        <p:spPr bwMode="auto">
          <a:xfrm>
            <a:off x="6660232" y="1052736"/>
            <a:ext cx="2232248" cy="2088232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Connecteur droit 12"/>
          <p:cNvCxnSpPr/>
          <p:nvPr/>
        </p:nvCxnSpPr>
        <p:spPr bwMode="auto">
          <a:xfrm flipH="1">
            <a:off x="6588224" y="980728"/>
            <a:ext cx="2304256" cy="2016224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17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5496" y="692695"/>
            <a:ext cx="6480720" cy="4373923"/>
          </a:xfrm>
          <a:ln/>
        </p:spPr>
        <p:txBody>
          <a:bodyPr/>
          <a:lstStyle/>
          <a:p>
            <a:pPr marL="390525" indent="-293688">
              <a:buClr>
                <a:srgbClr val="FF3939"/>
              </a:buClr>
              <a:buFont typeface="Wingdings" pitchFamily="2" charset="2"/>
              <a:buChar char=""/>
              <a:tabLst>
                <a:tab pos="404813" algn="l"/>
                <a:tab pos="812800" algn="l"/>
                <a:tab pos="1220788" algn="l"/>
                <a:tab pos="1628775" algn="l"/>
                <a:tab pos="2036763" algn="l"/>
                <a:tab pos="2444750" algn="l"/>
                <a:tab pos="2852738" algn="l"/>
                <a:tab pos="3260725" algn="l"/>
                <a:tab pos="3668713" algn="l"/>
                <a:tab pos="4076700" algn="l"/>
                <a:tab pos="4484688" algn="l"/>
                <a:tab pos="4892675" algn="l"/>
                <a:tab pos="5300663" algn="l"/>
                <a:tab pos="5708650" algn="l"/>
                <a:tab pos="6116638" algn="l"/>
                <a:tab pos="6524625" algn="l"/>
                <a:tab pos="6932613" algn="l"/>
                <a:tab pos="7340600" algn="l"/>
                <a:tab pos="7748588" algn="l"/>
                <a:tab pos="8156575" algn="l"/>
              </a:tabLst>
            </a:pPr>
            <a:r>
              <a:rPr lang="en-US" sz="1800" dirty="0" smtClean="0"/>
              <a:t>Choose whatever REVOLUTION system (it may be black!!)  you want but :</a:t>
            </a:r>
          </a:p>
          <a:p>
            <a:pPr marL="790575" lvl="1" indent="-293688">
              <a:buClr>
                <a:srgbClr val="FF3939"/>
              </a:buClr>
              <a:buFont typeface="Wingdings" pitchFamily="2" charset="2"/>
              <a:buChar char=""/>
              <a:tabLst>
                <a:tab pos="404813" algn="l"/>
                <a:tab pos="812800" algn="l"/>
                <a:tab pos="1220788" algn="l"/>
                <a:tab pos="1628775" algn="l"/>
                <a:tab pos="2036763" algn="l"/>
                <a:tab pos="2444750" algn="l"/>
                <a:tab pos="2852738" algn="l"/>
                <a:tab pos="3260725" algn="l"/>
                <a:tab pos="3668713" algn="l"/>
                <a:tab pos="4076700" algn="l"/>
                <a:tab pos="4484688" algn="l"/>
                <a:tab pos="4892675" algn="l"/>
                <a:tab pos="5300663" algn="l"/>
                <a:tab pos="5708650" algn="l"/>
                <a:tab pos="6116638" algn="l"/>
                <a:tab pos="6524625" algn="l"/>
                <a:tab pos="6932613" algn="l"/>
                <a:tab pos="7340600" algn="l"/>
                <a:tab pos="7748588" algn="l"/>
                <a:tab pos="8156575" algn="l"/>
              </a:tabLst>
            </a:pPr>
            <a:r>
              <a:rPr lang="en-US" sz="1600" dirty="0" smtClean="0"/>
              <a:t>Keep the “Device Interface” simple</a:t>
            </a:r>
          </a:p>
          <a:p>
            <a:pPr marL="1190625" lvl="2" indent="-293688">
              <a:buClr>
                <a:srgbClr val="FF3939"/>
              </a:buClr>
              <a:buFont typeface="Wingdings" pitchFamily="2" charset="2"/>
              <a:buChar char=""/>
              <a:tabLst>
                <a:tab pos="404813" algn="l"/>
                <a:tab pos="812800" algn="l"/>
                <a:tab pos="1220788" algn="l"/>
                <a:tab pos="1628775" algn="l"/>
                <a:tab pos="2036763" algn="l"/>
                <a:tab pos="2444750" algn="l"/>
                <a:tab pos="2852738" algn="l"/>
                <a:tab pos="3260725" algn="l"/>
                <a:tab pos="3668713" algn="l"/>
                <a:tab pos="4076700" algn="l"/>
                <a:tab pos="4484688" algn="l"/>
                <a:tab pos="4892675" algn="l"/>
                <a:tab pos="5300663" algn="l"/>
                <a:tab pos="5708650" algn="l"/>
                <a:tab pos="6116638" algn="l"/>
                <a:tab pos="6524625" algn="l"/>
                <a:tab pos="6932613" algn="l"/>
                <a:tab pos="7340600" algn="l"/>
                <a:tab pos="7748588" algn="l"/>
                <a:tab pos="8156575" algn="l"/>
              </a:tabLst>
            </a:pPr>
            <a:r>
              <a:rPr lang="en-US" sz="1400" dirty="0" smtClean="0"/>
              <a:t>We are not as patient as François Pompon was !!</a:t>
            </a:r>
          </a:p>
          <a:p>
            <a:pPr marL="790575" lvl="1" indent="-293688">
              <a:buClr>
                <a:srgbClr val="FF3939"/>
              </a:buClr>
              <a:buFont typeface="Wingdings" pitchFamily="2" charset="2"/>
              <a:buChar char=""/>
              <a:tabLst>
                <a:tab pos="404813" algn="l"/>
                <a:tab pos="812800" algn="l"/>
                <a:tab pos="1220788" algn="l"/>
                <a:tab pos="1628775" algn="l"/>
                <a:tab pos="2036763" algn="l"/>
                <a:tab pos="2444750" algn="l"/>
                <a:tab pos="2852738" algn="l"/>
                <a:tab pos="3260725" algn="l"/>
                <a:tab pos="3668713" algn="l"/>
                <a:tab pos="4076700" algn="l"/>
                <a:tab pos="4484688" algn="l"/>
                <a:tab pos="4892675" algn="l"/>
                <a:tab pos="5300663" algn="l"/>
                <a:tab pos="5708650" algn="l"/>
                <a:tab pos="6116638" algn="l"/>
                <a:tab pos="6524625" algn="l"/>
                <a:tab pos="6932613" algn="l"/>
                <a:tab pos="7340600" algn="l"/>
                <a:tab pos="7748588" algn="l"/>
                <a:tab pos="8156575" algn="l"/>
              </a:tabLst>
            </a:pPr>
            <a:r>
              <a:rPr lang="en-US" sz="1600" dirty="0" smtClean="0"/>
              <a:t>Avoid the Version 2 effect with a lot of unnecessary features	</a:t>
            </a:r>
          </a:p>
          <a:p>
            <a:pPr marL="390525" indent="-293688">
              <a:buClr>
                <a:srgbClr val="FF3939"/>
              </a:buClr>
              <a:buFont typeface="Wingdings" pitchFamily="2" charset="2"/>
              <a:buChar char=""/>
              <a:tabLst>
                <a:tab pos="404813" algn="l"/>
                <a:tab pos="812800" algn="l"/>
                <a:tab pos="1220788" algn="l"/>
                <a:tab pos="1628775" algn="l"/>
                <a:tab pos="2036763" algn="l"/>
                <a:tab pos="2444750" algn="l"/>
                <a:tab pos="2852738" algn="l"/>
                <a:tab pos="3260725" algn="l"/>
                <a:tab pos="3668713" algn="l"/>
                <a:tab pos="4076700" algn="l"/>
                <a:tab pos="4484688" algn="l"/>
                <a:tab pos="4892675" algn="l"/>
                <a:tab pos="5300663" algn="l"/>
                <a:tab pos="5708650" algn="l"/>
                <a:tab pos="6116638" algn="l"/>
                <a:tab pos="6524625" algn="l"/>
                <a:tab pos="6932613" algn="l"/>
                <a:tab pos="7340600" algn="l"/>
                <a:tab pos="7748588" algn="l"/>
                <a:tab pos="8156575" algn="l"/>
              </a:tabLst>
            </a:pPr>
            <a:r>
              <a:rPr lang="en-US" sz="1800" dirty="0" smtClean="0"/>
              <a:t>Do not forget : </a:t>
            </a:r>
          </a:p>
          <a:p>
            <a:pPr marL="790575" lvl="1" indent="-293688">
              <a:buClr>
                <a:srgbClr val="FF3939"/>
              </a:buClr>
              <a:buFont typeface="Wingdings" pitchFamily="2" charset="2"/>
              <a:buChar char=""/>
              <a:tabLst>
                <a:tab pos="404813" algn="l"/>
                <a:tab pos="812800" algn="l"/>
                <a:tab pos="1220788" algn="l"/>
                <a:tab pos="1628775" algn="l"/>
                <a:tab pos="2036763" algn="l"/>
                <a:tab pos="2444750" algn="l"/>
                <a:tab pos="2852738" algn="l"/>
                <a:tab pos="3260725" algn="l"/>
                <a:tab pos="3668713" algn="l"/>
                <a:tab pos="4076700" algn="l"/>
                <a:tab pos="4484688" algn="l"/>
                <a:tab pos="4892675" algn="l"/>
                <a:tab pos="5300663" algn="l"/>
                <a:tab pos="5708650" algn="l"/>
                <a:tab pos="6116638" algn="l"/>
                <a:tab pos="6524625" algn="l"/>
                <a:tab pos="6932613" algn="l"/>
                <a:tab pos="7340600" algn="l"/>
                <a:tab pos="7748588" algn="l"/>
                <a:tab pos="8156575" algn="l"/>
              </a:tabLst>
            </a:pPr>
            <a:r>
              <a:rPr lang="en-US" sz="1600" dirty="0" smtClean="0"/>
              <a:t>To check software interface of the supplier is rock-solid to be easily integrated in the Tango world</a:t>
            </a:r>
          </a:p>
          <a:p>
            <a:pPr marL="790575" lvl="1" indent="-293688">
              <a:buClr>
                <a:srgbClr val="FF3939"/>
              </a:buClr>
              <a:buFont typeface="Wingdings" pitchFamily="2" charset="2"/>
              <a:buChar char=""/>
              <a:tabLst>
                <a:tab pos="404813" algn="l"/>
                <a:tab pos="812800" algn="l"/>
                <a:tab pos="1220788" algn="l"/>
                <a:tab pos="1628775" algn="l"/>
                <a:tab pos="2036763" algn="l"/>
                <a:tab pos="2444750" algn="l"/>
                <a:tab pos="2852738" algn="l"/>
                <a:tab pos="3260725" algn="l"/>
                <a:tab pos="3668713" algn="l"/>
                <a:tab pos="4076700" algn="l"/>
                <a:tab pos="4484688" algn="l"/>
                <a:tab pos="4892675" algn="l"/>
                <a:tab pos="5300663" algn="l"/>
                <a:tab pos="5708650" algn="l"/>
                <a:tab pos="6116638" algn="l"/>
                <a:tab pos="6524625" algn="l"/>
                <a:tab pos="6932613" algn="l"/>
                <a:tab pos="7340600" algn="l"/>
                <a:tab pos="7748588" algn="l"/>
                <a:tab pos="8156575" algn="l"/>
              </a:tabLst>
            </a:pPr>
            <a:r>
              <a:rPr lang="en-US" sz="1600" dirty="0" smtClean="0"/>
              <a:t>To check TCP/IP robustness</a:t>
            </a:r>
          </a:p>
          <a:p>
            <a:pPr marL="790575" lvl="1" indent="-293688">
              <a:buClr>
                <a:srgbClr val="FF3939"/>
              </a:buClr>
              <a:buFont typeface="Wingdings" pitchFamily="2" charset="2"/>
              <a:buChar char=""/>
              <a:tabLst>
                <a:tab pos="404813" algn="l"/>
                <a:tab pos="812800" algn="l"/>
                <a:tab pos="1220788" algn="l"/>
                <a:tab pos="1628775" algn="l"/>
                <a:tab pos="2036763" algn="l"/>
                <a:tab pos="2444750" algn="l"/>
                <a:tab pos="2852738" algn="l"/>
                <a:tab pos="3260725" algn="l"/>
                <a:tab pos="3668713" algn="l"/>
                <a:tab pos="4076700" algn="l"/>
                <a:tab pos="4484688" algn="l"/>
                <a:tab pos="4892675" algn="l"/>
                <a:tab pos="5300663" algn="l"/>
                <a:tab pos="5708650" algn="l"/>
                <a:tab pos="6116638" algn="l"/>
                <a:tab pos="6524625" algn="l"/>
                <a:tab pos="6932613" algn="l"/>
                <a:tab pos="7340600" algn="l"/>
                <a:tab pos="7748588" algn="l"/>
                <a:tab pos="8156575" algn="l"/>
              </a:tabLst>
            </a:pPr>
            <a:r>
              <a:rPr lang="en-US" sz="1600" dirty="0" smtClean="0"/>
              <a:t>To check scan dead </a:t>
            </a:r>
            <a:r>
              <a:rPr lang="en-US" sz="1600" smtClean="0"/>
              <a:t>time performances</a:t>
            </a:r>
            <a:endParaRPr lang="en-US" sz="16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539552" y="5108006"/>
            <a:ext cx="7848872" cy="1569660"/>
          </a:xfrm>
          <a:prstGeom prst="rect">
            <a:avLst/>
          </a:prstGeom>
          <a:ln w="508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96837" algn="ctr">
              <a:buClr>
                <a:srgbClr val="FF3939"/>
              </a:buClr>
              <a:tabLst>
                <a:tab pos="404813" algn="l"/>
                <a:tab pos="812800" algn="l"/>
                <a:tab pos="1220788" algn="l"/>
                <a:tab pos="1628775" algn="l"/>
                <a:tab pos="2036763" algn="l"/>
                <a:tab pos="2444750" algn="l"/>
                <a:tab pos="2852738" algn="l"/>
                <a:tab pos="3260725" algn="l"/>
                <a:tab pos="3668713" algn="l"/>
                <a:tab pos="4076700" algn="l"/>
                <a:tab pos="4484688" algn="l"/>
                <a:tab pos="4892675" algn="l"/>
                <a:tab pos="5300663" algn="l"/>
                <a:tab pos="5708650" algn="l"/>
                <a:tab pos="6116638" algn="l"/>
                <a:tab pos="6524625" algn="l"/>
                <a:tab pos="6932613" algn="l"/>
                <a:tab pos="7340600" algn="l"/>
                <a:tab pos="7748588" algn="l"/>
                <a:tab pos="8156575" algn="l"/>
              </a:tabLst>
            </a:pPr>
            <a:r>
              <a:rPr lang="en-US" sz="3200" dirty="0">
                <a:solidFill>
                  <a:schemeClr val="accent2"/>
                </a:solidFill>
                <a:latin typeface="+mj-lt"/>
              </a:rPr>
              <a:t>B</a:t>
            </a:r>
            <a:r>
              <a:rPr lang="en-US" sz="3200" dirty="0" smtClean="0">
                <a:solidFill>
                  <a:schemeClr val="accent2"/>
                </a:solidFill>
                <a:latin typeface="+mj-lt"/>
              </a:rPr>
              <a:t>e </a:t>
            </a:r>
            <a:r>
              <a:rPr lang="en-US" sz="3200" dirty="0">
                <a:solidFill>
                  <a:schemeClr val="accent2"/>
                </a:solidFill>
                <a:latin typeface="+mj-lt"/>
              </a:rPr>
              <a:t>compliant with </a:t>
            </a:r>
            <a:r>
              <a:rPr lang="en-US" sz="3200" dirty="0" smtClean="0">
                <a:solidFill>
                  <a:schemeClr val="accent2"/>
                </a:solidFill>
                <a:latin typeface="+mj-lt"/>
              </a:rPr>
              <a:t>2015 requirements </a:t>
            </a:r>
          </a:p>
          <a:p>
            <a:pPr marL="96837" algn="ctr">
              <a:buClr>
                <a:srgbClr val="FF3939"/>
              </a:buClr>
              <a:tabLst>
                <a:tab pos="404813" algn="l"/>
                <a:tab pos="812800" algn="l"/>
                <a:tab pos="1220788" algn="l"/>
                <a:tab pos="1628775" algn="l"/>
                <a:tab pos="2036763" algn="l"/>
                <a:tab pos="2444750" algn="l"/>
                <a:tab pos="2852738" algn="l"/>
                <a:tab pos="3260725" algn="l"/>
                <a:tab pos="3668713" algn="l"/>
                <a:tab pos="4076700" algn="l"/>
                <a:tab pos="4484688" algn="l"/>
                <a:tab pos="4892675" algn="l"/>
                <a:tab pos="5300663" algn="l"/>
                <a:tab pos="5708650" algn="l"/>
                <a:tab pos="6116638" algn="l"/>
                <a:tab pos="6524625" algn="l"/>
                <a:tab pos="6932613" algn="l"/>
                <a:tab pos="7340600" algn="l"/>
                <a:tab pos="7748588" algn="l"/>
                <a:tab pos="8156575" algn="l"/>
              </a:tabLst>
            </a:pPr>
            <a:r>
              <a:rPr lang="en-US" sz="3200" dirty="0">
                <a:solidFill>
                  <a:schemeClr val="accent2"/>
                </a:solidFill>
                <a:latin typeface="+mj-lt"/>
              </a:rPr>
              <a:t>	</a:t>
            </a:r>
            <a:r>
              <a:rPr lang="en-US" sz="3200" dirty="0" smtClean="0">
                <a:solidFill>
                  <a:schemeClr val="accent2"/>
                </a:solidFill>
                <a:latin typeface="+mj-lt"/>
              </a:rPr>
              <a:t>you </a:t>
            </a:r>
            <a:r>
              <a:rPr lang="en-US" sz="3200" dirty="0">
                <a:solidFill>
                  <a:schemeClr val="accent2"/>
                </a:solidFill>
                <a:latin typeface="+mj-lt"/>
              </a:rPr>
              <a:t>do not yet know, </a:t>
            </a:r>
            <a:endParaRPr lang="en-US" sz="3200" dirty="0" smtClean="0">
              <a:solidFill>
                <a:schemeClr val="accent2"/>
              </a:solidFill>
              <a:latin typeface="+mj-lt"/>
            </a:endParaRPr>
          </a:p>
          <a:p>
            <a:pPr marL="96837" algn="ctr">
              <a:buClr>
                <a:srgbClr val="FF3939"/>
              </a:buClr>
              <a:tabLst>
                <a:tab pos="404813" algn="l"/>
                <a:tab pos="812800" algn="l"/>
                <a:tab pos="1220788" algn="l"/>
                <a:tab pos="1628775" algn="l"/>
                <a:tab pos="2036763" algn="l"/>
                <a:tab pos="2444750" algn="l"/>
                <a:tab pos="2852738" algn="l"/>
                <a:tab pos="3260725" algn="l"/>
                <a:tab pos="3668713" algn="l"/>
                <a:tab pos="4076700" algn="l"/>
                <a:tab pos="4484688" algn="l"/>
                <a:tab pos="4892675" algn="l"/>
                <a:tab pos="5300663" algn="l"/>
                <a:tab pos="5708650" algn="l"/>
                <a:tab pos="6116638" algn="l"/>
                <a:tab pos="6524625" algn="l"/>
                <a:tab pos="6932613" algn="l"/>
                <a:tab pos="7340600" algn="l"/>
                <a:tab pos="7748588" algn="l"/>
                <a:tab pos="8156575" algn="l"/>
              </a:tabLst>
            </a:pPr>
            <a:r>
              <a:rPr lang="en-US" sz="3200" dirty="0" smtClean="0">
                <a:solidFill>
                  <a:schemeClr val="accent2"/>
                </a:solidFill>
                <a:latin typeface="+mj-lt"/>
              </a:rPr>
              <a:t>but </a:t>
            </a:r>
            <a:r>
              <a:rPr lang="en-US" sz="3200" dirty="0">
                <a:solidFill>
                  <a:schemeClr val="accent2"/>
                </a:solidFill>
                <a:latin typeface="+mj-lt"/>
              </a:rPr>
              <a:t>you should </a:t>
            </a:r>
            <a:r>
              <a:rPr lang="en-US" sz="3200" dirty="0" smtClean="0">
                <a:solidFill>
                  <a:schemeClr val="accent2"/>
                </a:solidFill>
                <a:latin typeface="+mj-lt"/>
              </a:rPr>
              <a:t>already be </a:t>
            </a:r>
            <a:r>
              <a:rPr lang="en-US" sz="3200" dirty="0">
                <a:solidFill>
                  <a:schemeClr val="accent2"/>
                </a:solidFill>
                <a:latin typeface="+mj-lt"/>
              </a:rPr>
              <a:t>aware of </a:t>
            </a:r>
            <a:r>
              <a:rPr lang="en-US" sz="3200" dirty="0" smtClean="0">
                <a:solidFill>
                  <a:schemeClr val="accent2"/>
                </a:solidFill>
                <a:latin typeface="+mj-lt"/>
              </a:rPr>
              <a:t>!!</a:t>
            </a:r>
            <a:endParaRPr lang="en-US" sz="3200" dirty="0">
              <a:solidFill>
                <a:schemeClr val="accent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19754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Arial"/>
        <a:ea typeface="Arial Unicode MS"/>
        <a:cs typeface="Arial Unicode MS"/>
      </a:majorFont>
      <a:minorFont>
        <a:latin typeface="Trebuchet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Arial"/>
        <a:ea typeface="SimSun"/>
        <a:cs typeface="SimSun"/>
      </a:majorFont>
      <a:minorFont>
        <a:latin typeface="Arial"/>
        <a:ea typeface="SimSun"/>
        <a:cs typeface="SimSu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20633</TotalTime>
  <Words>578</Words>
  <Application>Microsoft Office PowerPoint</Application>
  <PresentationFormat>Affichage à l'écran (4:3)</PresentationFormat>
  <Paragraphs>92</Paragraphs>
  <Slides>9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3</vt:i4>
      </vt:variant>
      <vt:variant>
        <vt:lpstr>Titres des diapositives</vt:lpstr>
      </vt:variant>
      <vt:variant>
        <vt:i4>9</vt:i4>
      </vt:variant>
    </vt:vector>
  </HeadingPairs>
  <TitlesOfParts>
    <vt:vector size="12" baseType="lpstr">
      <vt:lpstr>Thème Office</vt:lpstr>
      <vt:lpstr>Thème Office</vt:lpstr>
      <vt:lpstr>Thème Office</vt:lpstr>
      <vt:lpstr>Présentation PowerPoint</vt:lpstr>
      <vt:lpstr>Agenda</vt:lpstr>
      <vt:lpstr>Software Architecture :  A layered approach</vt:lpstr>
      <vt:lpstr>Software Architecture :  The device has a very simple interface</vt:lpstr>
      <vt:lpstr>Software Architecture :  The device has a very simple interface</vt:lpstr>
      <vt:lpstr>Software Architecture :  A layered approach</vt:lpstr>
      <vt:lpstr>Strength and weaknesses</vt:lpstr>
      <vt:lpstr>(Future ?) requirements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deck</dc:creator>
  <cp:lastModifiedBy>BUTEAU Alain</cp:lastModifiedBy>
  <cp:revision>620</cp:revision>
  <cp:lastPrinted>1601-01-01T00:00:00Z</cp:lastPrinted>
  <dcterms:created xsi:type="dcterms:W3CDTF">2003-06-11T15:48:17Z</dcterms:created>
  <dcterms:modified xsi:type="dcterms:W3CDTF">2011-05-12T07:02:03Z</dcterms:modified>
</cp:coreProperties>
</file>