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76" r:id="rId9"/>
    <p:sldId id="269" r:id="rId10"/>
    <p:sldId id="277" r:id="rId11"/>
    <p:sldId id="278" r:id="rId12"/>
    <p:sldId id="279" r:id="rId13"/>
    <p:sldId id="261" r:id="rId14"/>
    <p:sldId id="271" r:id="rId15"/>
    <p:sldId id="267" r:id="rId16"/>
    <p:sldId id="272" r:id="rId17"/>
    <p:sldId id="273" r:id="rId18"/>
    <p:sldId id="274" r:id="rId19"/>
    <p:sldId id="280" r:id="rId20"/>
    <p:sldId id="275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875F-D7EE-452B-B296-5EF4294EA220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E2B3-E51A-446F-AE4F-F18C1F32B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AC91B-9149-4478-9EE6-F448DDCB575A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B2BB2E-3169-435E-881E-8469C50B4DD5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370099-AB7F-4DFE-BEEB-CDACCFF4F5E7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AD83D4-6BE2-48BD-B99A-3F060897808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E94EE7-6617-4EA4-9110-A35EA7EAE99A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084062-F7B6-4512-8C24-BFB99575881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4847EB-9C82-427A-832A-5B9A1F6D2C4E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B369E2-7334-4844-B7F7-75160F7E597B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42637A-08C9-4C02-A926-38084FD06EB3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99BFDF-E866-4E35-9B53-5DA04E04995B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4" descr="oscienc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207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8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9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3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0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MOCRAF-2013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2FEB-5D72-4B6D-A7CD-D12321A2696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4" descr="oscienc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207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5676900" y="428625"/>
            <a:ext cx="762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Arial Black" pitchFamily="34" charset="0"/>
              </a:rPr>
              <a:t>EPICS</a:t>
            </a:r>
          </a:p>
        </p:txBody>
      </p: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5691188" y="703263"/>
            <a:ext cx="731837" cy="498475"/>
            <a:chOff x="3585" y="432"/>
            <a:chExt cx="461" cy="277"/>
          </a:xfrm>
        </p:grpSpPr>
        <p:sp>
          <p:nvSpPr>
            <p:cNvPr id="10" name="Rectangle 15"/>
            <p:cNvSpPr>
              <a:spLocks noChangeAspect="1" noChangeArrowheads="1"/>
            </p:cNvSpPr>
            <p:nvPr/>
          </p:nvSpPr>
          <p:spPr bwMode="auto">
            <a:xfrm>
              <a:off x="3585" y="432"/>
              <a:ext cx="92" cy="9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ectangle 16"/>
            <p:cNvSpPr>
              <a:spLocks noChangeAspect="1" noChangeArrowheads="1"/>
            </p:cNvSpPr>
            <p:nvPr/>
          </p:nvSpPr>
          <p:spPr bwMode="auto">
            <a:xfrm>
              <a:off x="3723" y="432"/>
              <a:ext cx="93" cy="9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ectangle 17"/>
            <p:cNvSpPr>
              <a:spLocks noChangeAspect="1" noChangeArrowheads="1"/>
            </p:cNvSpPr>
            <p:nvPr/>
          </p:nvSpPr>
          <p:spPr bwMode="auto">
            <a:xfrm>
              <a:off x="3816" y="617"/>
              <a:ext cx="92" cy="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Rectangle 18"/>
            <p:cNvSpPr>
              <a:spLocks noChangeAspect="1" noChangeArrowheads="1"/>
            </p:cNvSpPr>
            <p:nvPr/>
          </p:nvSpPr>
          <p:spPr bwMode="auto">
            <a:xfrm>
              <a:off x="3954" y="617"/>
              <a:ext cx="92" cy="92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Line 19"/>
            <p:cNvSpPr>
              <a:spLocks noChangeAspect="1" noChangeShapeType="1"/>
            </p:cNvSpPr>
            <p:nvPr/>
          </p:nvSpPr>
          <p:spPr bwMode="auto">
            <a:xfrm>
              <a:off x="3631" y="524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Line 20"/>
            <p:cNvSpPr>
              <a:spLocks noChangeAspect="1" noChangeShapeType="1"/>
            </p:cNvSpPr>
            <p:nvPr/>
          </p:nvSpPr>
          <p:spPr bwMode="auto">
            <a:xfrm>
              <a:off x="3769" y="524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Line 21"/>
            <p:cNvSpPr>
              <a:spLocks noChangeAspect="1" noChangeShapeType="1"/>
            </p:cNvSpPr>
            <p:nvPr/>
          </p:nvSpPr>
          <p:spPr bwMode="auto">
            <a:xfrm>
              <a:off x="3862" y="571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Line 22"/>
            <p:cNvSpPr>
              <a:spLocks noChangeAspect="1" noChangeShapeType="1"/>
            </p:cNvSpPr>
            <p:nvPr/>
          </p:nvSpPr>
          <p:spPr bwMode="auto">
            <a:xfrm>
              <a:off x="4000" y="571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Line 23"/>
            <p:cNvSpPr>
              <a:spLocks noChangeAspect="1" noChangeShapeType="1"/>
            </p:cNvSpPr>
            <p:nvPr/>
          </p:nvSpPr>
          <p:spPr bwMode="auto">
            <a:xfrm>
              <a:off x="3585" y="571"/>
              <a:ext cx="4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476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3048000"/>
            <a:ext cx="5829300" cy="1884363"/>
          </a:xfrm>
        </p:spPr>
        <p:txBody>
          <a:bodyPr/>
          <a:lstStyle/>
          <a:p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b="1" i="0" smtClean="0">
                <a:latin typeface="Times New Roman" pitchFamily="18" charset="0"/>
                <a:cs typeface="Times New Roman" pitchFamily="18" charset="0"/>
              </a:rPr>
              <a:t>Motion Control at Astronomical Observatories: The Design of the Gemini Mount Control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Andy Foster</a:t>
            </a:r>
          </a:p>
          <a:p>
            <a:r>
              <a:rPr lang="en-US" altLang="en-US" smtClean="0"/>
              <a:t>Observatory Sciences Limited</a:t>
            </a:r>
          </a:p>
        </p:txBody>
      </p:sp>
    </p:spTree>
    <p:extLst>
      <p:ext uri="{BB962C8B-B14F-4D97-AF65-F5344CB8AC3E}">
        <p14:creationId xmlns:p14="http://schemas.microsoft.com/office/powerpoint/2010/main" val="6927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92" y="395536"/>
            <a:ext cx="4032448" cy="1524000"/>
          </a:xfrm>
        </p:spPr>
        <p:txBody>
          <a:bodyPr/>
          <a:lstStyle/>
          <a:p>
            <a:r>
              <a:rPr lang="en-GB" dirty="0" smtClean="0"/>
              <a:t>Control Loops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9" y="1547664"/>
            <a:ext cx="6172200" cy="34855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59835" y="5173682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Inner velocity </a:t>
            </a:r>
            <a:r>
              <a:rPr lang="en-GB" dirty="0" smtClean="0"/>
              <a:t>loop implemented by </a:t>
            </a:r>
            <a:r>
              <a:rPr lang="en-GB" dirty="0" smtClean="0"/>
              <a:t>FST-2 with feedback from </a:t>
            </a:r>
            <a:r>
              <a:rPr lang="en-GB" dirty="0" err="1" smtClean="0"/>
              <a:t>tacho</a:t>
            </a:r>
            <a:r>
              <a:rPr lang="en-GB" dirty="0" smtClean="0"/>
              <a:t>-generators.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Outer position loop, closed in PMAC, with feedback from the various encoders in the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Tacho</a:t>
            </a:r>
            <a:r>
              <a:rPr lang="en-GB" dirty="0" smtClean="0"/>
              <a:t> </a:t>
            </a:r>
            <a:r>
              <a:rPr lang="en-GB" dirty="0"/>
              <a:t>Averaging </a:t>
            </a:r>
            <a:r>
              <a:rPr lang="en-GB" dirty="0" smtClean="0"/>
              <a:t>(op-amp) circuit takes </a:t>
            </a:r>
            <a:r>
              <a:rPr lang="en-GB" dirty="0"/>
              <a:t>the individual </a:t>
            </a:r>
            <a:r>
              <a:rPr lang="en-GB" dirty="0" err="1"/>
              <a:t>tacho</a:t>
            </a:r>
            <a:r>
              <a:rPr lang="en-GB" dirty="0"/>
              <a:t> signals and produces an </a:t>
            </a:r>
            <a:r>
              <a:rPr lang="en-GB" dirty="0" smtClean="0"/>
              <a:t>averaged </a:t>
            </a:r>
            <a:r>
              <a:rPr lang="en-GB" dirty="0" err="1" smtClean="0"/>
              <a:t>tacho</a:t>
            </a:r>
            <a:r>
              <a:rPr lang="en-GB" dirty="0" smtClean="0"/>
              <a:t> </a:t>
            </a:r>
            <a:r>
              <a:rPr lang="en-GB" dirty="0"/>
              <a:t>signal, fanned out </a:t>
            </a:r>
            <a:r>
              <a:rPr lang="en-GB" dirty="0" smtClean="0"/>
              <a:t>8/4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Velocity Command Combining </a:t>
            </a:r>
            <a:r>
              <a:rPr lang="en-GB" dirty="0" smtClean="0"/>
              <a:t>(op-amp) circuit sums </a:t>
            </a:r>
            <a:r>
              <a:rPr lang="en-GB" dirty="0"/>
              <a:t>the MCS velocity demand and the GIS velocity demand and fans the result </a:t>
            </a:r>
            <a:r>
              <a:rPr lang="en-GB" dirty="0" smtClean="0"/>
              <a:t>out 8/4 times. </a:t>
            </a:r>
            <a:r>
              <a:rPr lang="en-GB" dirty="0"/>
              <a:t>A</a:t>
            </a:r>
            <a:r>
              <a:rPr lang="en-GB" dirty="0" smtClean="0"/>
              <a:t>llows </a:t>
            </a:r>
            <a:r>
              <a:rPr lang="en-GB" dirty="0"/>
              <a:t>the GIS to move the telescope.</a:t>
            </a:r>
          </a:p>
        </p:txBody>
      </p:sp>
    </p:spTree>
    <p:extLst>
      <p:ext uri="{BB962C8B-B14F-4D97-AF65-F5344CB8AC3E}">
        <p14:creationId xmlns:p14="http://schemas.microsoft.com/office/powerpoint/2010/main" val="294324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92" y="366184"/>
            <a:ext cx="4032448" cy="1524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Interfacing the </a:t>
            </a:r>
            <a:r>
              <a:rPr lang="en-GB" sz="3600" dirty="0" err="1" smtClean="0"/>
              <a:t>Heidenhain</a:t>
            </a:r>
            <a:r>
              <a:rPr lang="en-GB" sz="3600" dirty="0" smtClean="0"/>
              <a:t> Tape Encoder to PMAC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32683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It proved very difficult (in 1996) to provide an interface between the IK320 electronics and PMAC.</a:t>
            </a:r>
          </a:p>
          <a:p>
            <a:endParaRPr lang="en-GB" dirty="0" smtClean="0"/>
          </a:p>
          <a:p>
            <a:r>
              <a:rPr lang="en-GB" dirty="0" err="1" smtClean="0"/>
              <a:t>Heidenhain</a:t>
            </a:r>
            <a:r>
              <a:rPr lang="en-GB" dirty="0" smtClean="0"/>
              <a:t> suggested a much simpler way to interface their tape to PMAC.</a:t>
            </a:r>
          </a:p>
          <a:p>
            <a:pPr lvl="1"/>
            <a:r>
              <a:rPr lang="en-GB" sz="3200" dirty="0" smtClean="0"/>
              <a:t>Implement the required compensation on PMAC, using the </a:t>
            </a:r>
            <a:r>
              <a:rPr lang="en-GB" sz="3200" dirty="0" err="1" smtClean="0"/>
              <a:t>Heydemann</a:t>
            </a:r>
            <a:r>
              <a:rPr lang="en-GB" sz="3200" dirty="0" smtClean="0"/>
              <a:t> technique, rather than use the IK320!</a:t>
            </a:r>
          </a:p>
          <a:p>
            <a:pPr lvl="1"/>
            <a:endParaRPr lang="en-GB" sz="3200" dirty="0" smtClean="0"/>
          </a:p>
          <a:p>
            <a:r>
              <a:rPr lang="en-GB" dirty="0"/>
              <a:t>To provide a position value from each tape encoder head, we need to count tape pitches and interpolate between them </a:t>
            </a:r>
            <a:r>
              <a:rPr lang="en-GB" dirty="0" smtClean="0"/>
              <a:t>using the </a:t>
            </a:r>
            <a:r>
              <a:rPr lang="en-GB" dirty="0"/>
              <a:t>analogue sine and cosine signals that each head </a:t>
            </a:r>
            <a:r>
              <a:rPr lang="en-GB" dirty="0" smtClean="0"/>
              <a:t>produces.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outputs produced by the interpolation process will contain periodic errors due to various mechanical and </a:t>
            </a:r>
            <a:r>
              <a:rPr lang="en-GB" dirty="0" smtClean="0"/>
              <a:t>electronic imperfections </a:t>
            </a:r>
            <a:r>
              <a:rPr lang="en-GB" dirty="0"/>
              <a:t>in the system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errors can be reduced using a well known compensation technique, developed by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Peter L. M</a:t>
            </a:r>
            <a:r>
              <a:rPr lang="en-GB" dirty="0"/>
              <a:t>. </a:t>
            </a:r>
            <a:r>
              <a:rPr lang="en-GB" dirty="0" err="1" smtClean="0"/>
              <a:t>Heydemann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1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92" y="366184"/>
            <a:ext cx="4032448" cy="1524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User written DSP56000 code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1763688"/>
            <a:ext cx="6717028" cy="309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0" y="5004048"/>
            <a:ext cx="6355101" cy="32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84784" y="366184"/>
            <a:ext cx="4104456" cy="1524000"/>
          </a:xfrm>
        </p:spPr>
        <p:txBody>
          <a:bodyPr>
            <a:noAutofit/>
          </a:bodyPr>
          <a:lstStyle/>
          <a:p>
            <a:r>
              <a:rPr lang="en-GB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Mount Control System Software</a:t>
            </a:r>
          </a:p>
        </p:txBody>
      </p:sp>
      <p:sp>
        <p:nvSpPr>
          <p:cNvPr id="8195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sz="2400" smtClean="0"/>
              <a:t>The purpose of the MCS software is to provide a command driven interface to the mount hardware. </a:t>
            </a:r>
          </a:p>
          <a:p>
            <a:pPr lvl="1">
              <a:lnSpc>
                <a:spcPct val="90000"/>
              </a:lnSpc>
            </a:pPr>
            <a:endParaRPr lang="en-GB" altLang="en-US" sz="2400" smtClean="0"/>
          </a:p>
          <a:p>
            <a:pPr lvl="1">
              <a:lnSpc>
                <a:spcPct val="90000"/>
              </a:lnSpc>
            </a:pPr>
            <a:r>
              <a:rPr lang="en-GB" altLang="en-US" sz="2400" smtClean="0"/>
              <a:t>This interface is used by the TCS and the engineering screens to control the mount. </a:t>
            </a:r>
          </a:p>
          <a:p>
            <a:pPr lvl="1">
              <a:lnSpc>
                <a:spcPct val="90000"/>
              </a:lnSpc>
            </a:pPr>
            <a:endParaRPr lang="en-GB" altLang="en-US" sz="2400" smtClean="0"/>
          </a:p>
          <a:p>
            <a:pPr lvl="1">
              <a:lnSpc>
                <a:spcPct val="90000"/>
              </a:lnSpc>
            </a:pPr>
            <a:r>
              <a:rPr lang="en-GB" altLang="en-US" sz="2400" smtClean="0"/>
              <a:t>The engineering screens provide the means by which hardware calibrations and other engineering work are undertaken. </a:t>
            </a:r>
          </a:p>
          <a:p>
            <a:pPr lvl="1">
              <a:lnSpc>
                <a:spcPct val="90000"/>
              </a:lnSpc>
            </a:pPr>
            <a:endParaRPr lang="en-GB" altLang="en-US" sz="2400" smtClean="0"/>
          </a:p>
          <a:p>
            <a:pPr lvl="1">
              <a:lnSpc>
                <a:spcPct val="90000"/>
              </a:lnSpc>
            </a:pPr>
            <a:r>
              <a:rPr lang="en-GB" altLang="en-US" sz="2400" smtClean="0"/>
              <a:t>The MCS software controls several hardware subsystems, hiding the details of these devices from the higher level principal systems.</a:t>
            </a:r>
            <a:r>
              <a:rPr lang="en-US" altLang="en-US" sz="2400" smtClean="0"/>
              <a:t> </a:t>
            </a:r>
            <a:endParaRPr lang="en-GB" altLang="en-US" sz="2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784" y="366184"/>
            <a:ext cx="4104456" cy="152400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Gemini, EPICS &amp; PMAC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133601"/>
            <a:ext cx="6172200" cy="6326831"/>
          </a:xfrm>
        </p:spPr>
        <p:txBody>
          <a:bodyPr>
            <a:noAutofit/>
          </a:bodyPr>
          <a:lstStyle/>
          <a:p>
            <a:r>
              <a:rPr lang="en-GB" altLang="en-US" sz="2000" dirty="0"/>
              <a:t>Gemini was the first astronomical telescope to use </a:t>
            </a:r>
            <a:r>
              <a:rPr lang="en-GB" altLang="en-US" sz="2000" dirty="0" smtClean="0"/>
              <a:t>PMAC </a:t>
            </a:r>
            <a:r>
              <a:rPr lang="en-GB" altLang="en-US" sz="2000" dirty="0"/>
              <a:t>with </a:t>
            </a:r>
            <a:r>
              <a:rPr lang="en-GB" altLang="en-US" sz="2000" dirty="0" smtClean="0"/>
              <a:t>EPICS. In 1996/97, Tom Coleman (APS) kindly wrote the initial driver/device support </a:t>
            </a:r>
          </a:p>
          <a:p>
            <a:pPr lvl="1"/>
            <a:r>
              <a:rPr lang="en-GB" altLang="en-US" sz="2000" dirty="0" smtClean="0"/>
              <a:t>Lots of learning and challenges</a:t>
            </a:r>
          </a:p>
          <a:p>
            <a:pPr marL="457200" lvl="1" indent="0">
              <a:buNone/>
            </a:pPr>
            <a:endParaRPr lang="en-GB" altLang="en-US" sz="2000" dirty="0" smtClean="0"/>
          </a:p>
          <a:p>
            <a:pPr algn="just"/>
            <a:r>
              <a:rPr lang="en-GB" altLang="en-US" sz="2000" dirty="0" smtClean="0"/>
              <a:t>Originally, there were two types of VME device support for standard EPICS records (AI, AO, BI, BO, SI, SO):</a:t>
            </a:r>
          </a:p>
          <a:p>
            <a:pPr lvl="1"/>
            <a:r>
              <a:rPr lang="en-GB" altLang="en-US" sz="2000" dirty="0" smtClean="0"/>
              <a:t>ASCII – send strings to mailbox to set parameters</a:t>
            </a:r>
          </a:p>
          <a:p>
            <a:pPr lvl="1"/>
            <a:r>
              <a:rPr lang="en-GB" altLang="en-US" sz="2000" dirty="0" smtClean="0"/>
              <a:t>DPRAM – register based, read and write Dual-Ported Ram memory locations</a:t>
            </a:r>
          </a:p>
          <a:p>
            <a:pPr lvl="1"/>
            <a:endParaRPr lang="en-GB" altLang="en-US" sz="2000" dirty="0" smtClean="0"/>
          </a:p>
          <a:p>
            <a:r>
              <a:rPr lang="en-GB" altLang="en-US" sz="2000" dirty="0" smtClean="0"/>
              <a:t>Later, we added the ability to support the PMAC Fast Data Logging facility in EPICS:</a:t>
            </a:r>
          </a:p>
          <a:p>
            <a:pPr lvl="1"/>
            <a:r>
              <a:rPr lang="en-GB" altLang="en-US" sz="2000" dirty="0" smtClean="0"/>
              <a:t>Very useful in commissioning. 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The Gemini MCS used individual records, pointing at appropriate memory locations, to control motors</a:t>
            </a:r>
          </a:p>
          <a:p>
            <a:pPr>
              <a:buFont typeface="Monotype Sorts" pitchFamily="2" charset="2"/>
              <a:buNone/>
            </a:pPr>
            <a:endParaRPr lang="en-GB" alt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792" y="366184"/>
            <a:ext cx="4032448" cy="1524000"/>
          </a:xfrm>
        </p:spPr>
        <p:txBody>
          <a:bodyPr/>
          <a:lstStyle/>
          <a:p>
            <a:r>
              <a:rPr lang="en-GB" altLang="en-US" dirty="0" smtClean="0"/>
              <a:t>TCS/MCS Interface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07704"/>
            <a:ext cx="6172200" cy="64807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 smtClean="0"/>
              <a:t>18 commands can be sent to the MCS </a:t>
            </a:r>
            <a:endParaRPr lang="en-GB" altLang="en-US" sz="1800" dirty="0"/>
          </a:p>
          <a:p>
            <a:pPr lvl="1">
              <a:lnSpc>
                <a:spcPct val="90000"/>
              </a:lnSpc>
            </a:pPr>
            <a:r>
              <a:rPr lang="en-GB" altLang="en-US" sz="1800" dirty="0" smtClean="0"/>
              <a:t>move, stop, datum, follow, park </a:t>
            </a:r>
            <a:r>
              <a:rPr lang="en-GB" altLang="en-US" sz="1800" dirty="0" err="1" smtClean="0"/>
              <a:t>etc</a:t>
            </a:r>
            <a:endParaRPr lang="en-GB" altLang="en-US" sz="1800" dirty="0" smtClean="0"/>
          </a:p>
          <a:p>
            <a:pPr lvl="1"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The “FOLLOW” </a:t>
            </a:r>
            <a:r>
              <a:rPr lang="en-GB" altLang="en-US" sz="1800" dirty="0"/>
              <a:t>command causes the MCS axes to follow a stream of demanded </a:t>
            </a:r>
            <a:r>
              <a:rPr lang="en-GB" altLang="en-US" sz="1800" dirty="0" smtClean="0"/>
              <a:t>positions sent </a:t>
            </a:r>
            <a:r>
              <a:rPr lang="en-GB" altLang="en-US" sz="1800" dirty="0"/>
              <a:t>from the TCS at 20 Hz. 5 values are sent: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demanded azimuth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demanded elevation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time at which these positions apply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time at which these data were sent  (normally, 50ms ahead of apply time).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the track ID to which they refer (used by the software to initiate a slew to a new </a:t>
            </a:r>
            <a:r>
              <a:rPr lang="en-GB" altLang="en-US" sz="1800" dirty="0" smtClean="0"/>
              <a:t>target)</a:t>
            </a:r>
          </a:p>
          <a:p>
            <a:pPr>
              <a:lnSpc>
                <a:spcPct val="80000"/>
              </a:lnSpc>
            </a:pPr>
            <a:endParaRPr lang="en-GB" altLang="en-US" sz="1800" dirty="0"/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These </a:t>
            </a:r>
            <a:r>
              <a:rPr lang="en-GB" altLang="en-US" sz="1800" dirty="0"/>
              <a:t>data enter the MCS database through a field capable of holding an array in a “</a:t>
            </a:r>
            <a:r>
              <a:rPr lang="en-GB" altLang="en-US" sz="1800" dirty="0" err="1"/>
              <a:t>genSub</a:t>
            </a:r>
            <a:r>
              <a:rPr lang="en-GB" altLang="en-US" sz="1800" dirty="0"/>
              <a:t>” record.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Because we are guaranteed that a “</a:t>
            </a:r>
            <a:r>
              <a:rPr lang="en-GB" altLang="en-US" sz="1800" dirty="0" err="1"/>
              <a:t>ca_put_array</a:t>
            </a:r>
            <a:r>
              <a:rPr lang="en-GB" altLang="en-US" sz="1800" dirty="0"/>
              <a:t>” is an atomic </a:t>
            </a:r>
            <a:r>
              <a:rPr lang="en-GB" altLang="en-US" sz="1800" dirty="0" smtClean="0"/>
              <a:t>operation.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Within </a:t>
            </a:r>
            <a:r>
              <a:rPr lang="en-GB" altLang="en-US" sz="1800" dirty="0"/>
              <a:t>the MCS: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interpolation is performed on the demands to increase the frequency to 200 </a:t>
            </a:r>
            <a:r>
              <a:rPr lang="en-GB" altLang="en-US" sz="1800" dirty="0" smtClean="0"/>
              <a:t>Hz (5ms)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velocities are </a:t>
            </a:r>
            <a:r>
              <a:rPr lang="en-GB" altLang="en-US" sz="1800" dirty="0" smtClean="0"/>
              <a:t>determined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 smtClean="0"/>
              <a:t>Positions and velocities are </a:t>
            </a:r>
            <a:r>
              <a:rPr lang="en-GB" altLang="en-US" sz="1800" dirty="0"/>
              <a:t>written down to a circular buffer on </a:t>
            </a:r>
            <a:r>
              <a:rPr lang="en-GB" altLang="en-US" sz="1800" dirty="0" smtClean="0"/>
              <a:t>the PMAC</a:t>
            </a:r>
            <a:endParaRPr lang="en-GB" altLang="en-US" sz="1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MOCRAF-2013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792" y="366184"/>
            <a:ext cx="4032448" cy="1524000"/>
          </a:xfrm>
        </p:spPr>
        <p:txBody>
          <a:bodyPr/>
          <a:lstStyle/>
          <a:p>
            <a:r>
              <a:rPr lang="en-GB" altLang="en-US" dirty="0" smtClean="0"/>
              <a:t>MCS/PMAC Interface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The FOLLOW command was implemented, at the PMAC level, with a motion program, running in PVT (Position-Velocity-Time) mode.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The motion program continually reads one half of a circular buffer filled with position and velocity demands while EPICS writes new positions and velocities to the other half of the buffer. 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The buffer itself is located in Dual Ported Ram, </a:t>
            </a:r>
            <a:r>
              <a:rPr lang="en-GB" altLang="en-US" dirty="0" err="1" smtClean="0"/>
              <a:t>onboard</a:t>
            </a:r>
            <a:r>
              <a:rPr lang="en-GB" altLang="en-US" dirty="0" smtClean="0"/>
              <a:t> PMAC, and is filled over the VME backplane, from EPICS records configured to use PMAC DPRAM device support.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784" y="366184"/>
            <a:ext cx="4104456" cy="1181480"/>
          </a:xfrm>
        </p:spPr>
        <p:txBody>
          <a:bodyPr/>
          <a:lstStyle/>
          <a:p>
            <a:r>
              <a:rPr lang="en-GB" altLang="en-US" dirty="0" smtClean="0"/>
              <a:t>PMAC and Time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656" y="1691680"/>
            <a:ext cx="6248400" cy="6796087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One interesting challenge was how to start the telescope moving at the correct time of day, given there is no notion of absolute time in PMAC.</a:t>
            </a:r>
          </a:p>
          <a:p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This was done via a hardware signal from the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Bancomm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time card, triggering the motion program at an exact time of day.</a:t>
            </a:r>
          </a:p>
          <a:p>
            <a:pPr lvl="1"/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Delay of a few hundred µs</a:t>
            </a:r>
          </a:p>
          <a:p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The other issue was making sure we keep the two PMAC’s (one for azimuth, one for elevation) in sync, over a long period of time. Since they ran off different crystal oscillators, the chances are they would drift.</a:t>
            </a:r>
          </a:p>
          <a:p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This was achieved by synchronizing the PMAC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timebases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with a 1 MHz output clock provided by the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Bancomm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VME card.</a:t>
            </a:r>
            <a:r>
              <a:rPr lang="en-GB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784" y="366184"/>
            <a:ext cx="4104456" cy="1109472"/>
          </a:xfrm>
        </p:spPr>
        <p:txBody>
          <a:bodyPr>
            <a:noAutofit/>
          </a:bodyPr>
          <a:lstStyle/>
          <a:p>
            <a:r>
              <a:rPr lang="en-GB" altLang="en-US" sz="4000" b="1" dirty="0" smtClean="0">
                <a:cs typeface="Times New Roman" panose="02020603050405020304" pitchFamily="18" charset="0"/>
              </a:rPr>
              <a:t>Upgrading the current system?</a:t>
            </a:r>
            <a:endParaRPr lang="en-US" altLang="en-US" sz="4000" b="1" dirty="0" smtClean="0"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87513"/>
            <a:ext cx="6248400" cy="6629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Since the Gemini design (mid-90’s), a great deal of development has occurred in both EPICS software and PMAC hardware.</a:t>
            </a:r>
          </a:p>
          <a:p>
            <a:pPr>
              <a:lnSpc>
                <a:spcPct val="90000"/>
              </a:lnSpc>
            </a:pP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EPICS Software: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ASYN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Work on the Motor Record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New model(s) of ASYN based device/driver support for  motor controllers.</a:t>
            </a:r>
          </a:p>
          <a:p>
            <a:pPr marL="381000" indent="-381000">
              <a:lnSpc>
                <a:spcPct val="90000"/>
              </a:lnSpc>
            </a:pP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PMAC Controllers: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Ethernet based rather than VME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Power-PMAC Linux based controller</a:t>
            </a:r>
          </a:p>
          <a:p>
            <a:pPr marL="381000" indent="-381000">
              <a:lnSpc>
                <a:spcPct val="90000"/>
              </a:lnSpc>
            </a:pP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 smtClean="0">
                <a:latin typeface="Times New Roman" pitchFamily="18" charset="0"/>
                <a:cs typeface="Times New Roman" pitchFamily="18" charset="0"/>
              </a:rPr>
              <a:t>Plenty of scope for upgrades!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Could we just run the whole TCS on a Power-PMAC? 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Still some custom DSP code to take care of</a:t>
            </a:r>
          </a:p>
          <a:p>
            <a:pPr marL="781050" lvl="1" indent="-381000">
              <a:lnSpc>
                <a:spcPct val="90000"/>
              </a:lnSpc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Interface to the time-of-day?</a:t>
            </a:r>
          </a:p>
          <a:p>
            <a:pPr marL="381000" indent="-381000">
              <a:lnSpc>
                <a:spcPct val="90000"/>
              </a:lnSpc>
              <a:buFont typeface="Monotype Sorts" pitchFamily="2" charset="2"/>
              <a:buNone/>
            </a:pP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90000"/>
              </a:lnSpc>
            </a:pPr>
            <a:endParaRPr lang="en-GB" alt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84" y="366184"/>
            <a:ext cx="4104456" cy="1524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Acknowledgements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My old colleagues on this project:</a:t>
            </a:r>
          </a:p>
          <a:p>
            <a:endParaRPr lang="en-GB" dirty="0" smtClean="0"/>
          </a:p>
          <a:p>
            <a:r>
              <a:rPr lang="en-GB" dirty="0" smtClean="0"/>
              <a:t>John Wilkes, Senior Servo Engineer (now at </a:t>
            </a:r>
            <a:r>
              <a:rPr lang="en-GB" dirty="0" err="1" smtClean="0"/>
              <a:t>Renishaw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Chris Carter, now a servo engineer with TMT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5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12776" y="323528"/>
            <a:ext cx="4176464" cy="1037464"/>
          </a:xfrm>
        </p:spPr>
        <p:txBody>
          <a:bodyPr>
            <a:normAutofit fontScale="90000"/>
          </a:bodyPr>
          <a:lstStyle/>
          <a:p>
            <a:r>
              <a:rPr lang="en-GB" altLang="en-US" b="1" i="0" dirty="0" smtClean="0">
                <a:latin typeface="Times New Roman" pitchFamily="18" charset="0"/>
                <a:cs typeface="Times New Roman" pitchFamily="18" charset="0"/>
              </a:rPr>
              <a:t>Motion Control at Observatories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Mount Axes (altitude and azimuth)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 </a:t>
            </a:r>
            <a:r>
              <a:rPr lang="en-GB" dirty="0" err="1" smtClean="0"/>
              <a:t>Cassegrain</a:t>
            </a:r>
            <a:r>
              <a:rPr lang="en-GB" dirty="0" smtClean="0"/>
              <a:t> Rotator (for Alt-</a:t>
            </a:r>
            <a:r>
              <a:rPr lang="en-GB" dirty="0" err="1" smtClean="0"/>
              <a:t>Az</a:t>
            </a:r>
            <a:r>
              <a:rPr lang="en-GB" dirty="0" smtClean="0"/>
              <a:t> mounts)</a:t>
            </a:r>
          </a:p>
          <a:p>
            <a:pPr lvl="1">
              <a:defRPr/>
            </a:pPr>
            <a:r>
              <a:rPr lang="en-GB" dirty="0" smtClean="0"/>
              <a:t>De-rotates the sky field in the image plane.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Acquisition and </a:t>
            </a:r>
            <a:r>
              <a:rPr lang="en-GB" dirty="0" smtClean="0"/>
              <a:t>Guidance Units</a:t>
            </a:r>
            <a:endParaRPr lang="en-GB" sz="2000" dirty="0" smtClean="0"/>
          </a:p>
          <a:p>
            <a:pPr lvl="1">
              <a:defRPr/>
            </a:pPr>
            <a:r>
              <a:rPr lang="en-GB" dirty="0" smtClean="0"/>
              <a:t>Probe arms, tertiary mirror.</a:t>
            </a:r>
          </a:p>
          <a:p>
            <a:pPr lvl="1">
              <a:defRPr/>
            </a:pPr>
            <a:r>
              <a:rPr lang="en-GB" dirty="0" smtClean="0"/>
              <a:t>Provides </a:t>
            </a:r>
            <a:r>
              <a:rPr lang="en-GB" dirty="0" smtClean="0">
                <a:ea typeface="+mn-ea"/>
                <a:cs typeface="+mn-cs"/>
              </a:rPr>
              <a:t>wave front sensing data to preserve guiding, primary mirror figure, and overall collimation. </a:t>
            </a:r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Instruments </a:t>
            </a:r>
          </a:p>
          <a:p>
            <a:pPr lvl="1">
              <a:defRPr/>
            </a:pPr>
            <a:r>
              <a:rPr lang="en-GB" dirty="0" smtClean="0"/>
              <a:t>Optical  bench components: Lenses, Mirrors, Filter slides, beam-splitters etc.</a:t>
            </a:r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Laser Guide Star stability</a:t>
            </a:r>
          </a:p>
          <a:p>
            <a:pPr lvl="1">
              <a:defRPr/>
            </a:pPr>
            <a:r>
              <a:rPr lang="en-GB" dirty="0" smtClean="0"/>
              <a:t>Movement of optical components along the  laser propagation </a:t>
            </a:r>
            <a:r>
              <a:rPr lang="en-GB" dirty="0" smtClean="0"/>
              <a:t>path.</a:t>
            </a:r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MOCRAF-2013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84784" y="179512"/>
            <a:ext cx="4104456" cy="1524000"/>
          </a:xfrm>
        </p:spPr>
        <p:txBody>
          <a:bodyPr>
            <a:normAutofit/>
          </a:bodyPr>
          <a:lstStyle/>
          <a:p>
            <a:r>
              <a:rPr lang="en-GB" altLang="en-US" sz="3200" dirty="0" smtClean="0"/>
              <a:t>Gemini North &amp; South</a:t>
            </a:r>
            <a:endParaRPr lang="en-GB" altLang="en-US" sz="3200" dirty="0" smtClean="0"/>
          </a:p>
        </p:txBody>
      </p:sp>
      <p:pic>
        <p:nvPicPr>
          <p:cNvPr id="20483" name="Content Placeholder 3" descr="GeminiShootingS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793" y="1475656"/>
            <a:ext cx="6096000" cy="324167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9" y="4788024"/>
            <a:ext cx="6048672" cy="37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84784" y="107504"/>
            <a:ext cx="4176464" cy="1524000"/>
          </a:xfrm>
        </p:spPr>
        <p:txBody>
          <a:bodyPr/>
          <a:lstStyle/>
          <a:p>
            <a:r>
              <a:rPr lang="en-GB" altLang="en-US" b="1" i="0" dirty="0" smtClean="0">
                <a:latin typeface="Times New Roman" pitchFamily="18" charset="0"/>
                <a:cs typeface="Times New Roman" pitchFamily="18" charset="0"/>
              </a:rPr>
              <a:t>Gemini Observatory</a:t>
            </a:r>
          </a:p>
        </p:txBody>
      </p:sp>
      <p:pic>
        <p:nvPicPr>
          <p:cNvPr id="7171" name="Content Placeholder 3" descr="GeminiSuns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692275"/>
            <a:ext cx="6248400" cy="3933825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04813" y="5864225"/>
            <a:ext cx="6119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/>
              <a:t> Twin 8m Optical/IR Telescopes</a:t>
            </a:r>
          </a:p>
          <a:p>
            <a:pPr lvl="1">
              <a:buFont typeface="Arial" charset="0"/>
              <a:buChar char="•"/>
            </a:pPr>
            <a:r>
              <a:rPr lang="en-GB" altLang="en-US"/>
              <a:t> Summit of Mauna Kea, Hawaii</a:t>
            </a:r>
          </a:p>
          <a:p>
            <a:pPr lvl="1">
              <a:buFont typeface="Arial" charset="0"/>
              <a:buChar char="•"/>
            </a:pPr>
            <a:r>
              <a:rPr lang="en-GB" altLang="en-US"/>
              <a:t> Cerro Pachon, Chile</a:t>
            </a:r>
          </a:p>
          <a:p>
            <a:pPr lvl="1">
              <a:buFont typeface="Arial" charset="0"/>
              <a:buChar char="•"/>
            </a:pPr>
            <a:r>
              <a:rPr lang="en-GB" altLang="en-US"/>
              <a:t> Commissioned 1998 - 2002</a:t>
            </a:r>
          </a:p>
          <a:p>
            <a:pPr lvl="1">
              <a:buFont typeface="Arial" charset="0"/>
              <a:buChar char="•"/>
            </a:pPr>
            <a:endParaRPr lang="en-GB" altLang="en-US"/>
          </a:p>
          <a:p>
            <a:pPr>
              <a:buFont typeface="Arial" charset="0"/>
              <a:buChar char="•"/>
            </a:pPr>
            <a:r>
              <a:rPr lang="en-GB" altLang="en-US"/>
              <a:t> Controlled with EPICS</a:t>
            </a:r>
          </a:p>
          <a:p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792" y="366184"/>
            <a:ext cx="4032448" cy="1524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Gemini Control System Perspective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93409"/>
              </p:ext>
            </p:extLst>
          </p:nvPr>
        </p:nvGraphicFramePr>
        <p:xfrm>
          <a:off x="404664" y="2195736"/>
          <a:ext cx="6048672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4" imgW="5359908" imgH="4073652" progId="Word.Picture.8">
                  <p:embed/>
                </p:oleObj>
              </mc:Choice>
              <mc:Fallback>
                <p:oleObj name="Picture" r:id="rId4" imgW="5359908" imgH="407365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64" y="2195736"/>
                        <a:ext cx="6048672" cy="51125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81421" y="7596336"/>
            <a:ext cx="504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/>
              <a:t>VME </a:t>
            </a:r>
            <a:r>
              <a:rPr lang="en-GB" altLang="en-US" dirty="0" err="1"/>
              <a:t>VxWorks</a:t>
            </a:r>
            <a:r>
              <a:rPr lang="en-GB" altLang="en-US" dirty="0"/>
              <a:t> based systems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784" y="366184"/>
            <a:ext cx="4104456" cy="1524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MCS Context Diagram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0717"/>
              </p:ext>
            </p:extLst>
          </p:nvPr>
        </p:nvGraphicFramePr>
        <p:xfrm>
          <a:off x="476672" y="2267744"/>
          <a:ext cx="5722938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icture" r:id="rId4" imgW="5722227" imgH="4663288" progId="Word.Picture.8">
                  <p:embed/>
                </p:oleObj>
              </mc:Choice>
              <mc:Fallback>
                <p:oleObj name="Picture" r:id="rId4" imgW="5722227" imgH="46632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72" y="2267744"/>
                        <a:ext cx="5722938" cy="49685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56792" y="366184"/>
            <a:ext cx="4032448" cy="1253488"/>
          </a:xfrm>
        </p:spPr>
        <p:txBody>
          <a:bodyPr/>
          <a:lstStyle/>
          <a:p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Gemini Mount</a:t>
            </a:r>
          </a:p>
        </p:txBody>
      </p:sp>
      <p:pic>
        <p:nvPicPr>
          <p:cNvPr id="9219" name="Content Placeholder 3" descr="GeminiMou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1275" y="1731963"/>
            <a:ext cx="4235450" cy="6350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56792" y="366184"/>
            <a:ext cx="4104456" cy="1524000"/>
          </a:xfrm>
        </p:spPr>
        <p:txBody>
          <a:bodyPr/>
          <a:lstStyle/>
          <a:p>
            <a:r>
              <a:rPr lang="en-GB" altLang="en-US" dirty="0" smtClean="0"/>
              <a:t>Drive Subsystem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 smtClean="0"/>
              <a:t>Friction type drive system</a:t>
            </a:r>
          </a:p>
          <a:p>
            <a:r>
              <a:rPr lang="en-GB" altLang="en-US" sz="2800" dirty="0" smtClean="0"/>
              <a:t>8 Azimuth motors, 4 elevation motors </a:t>
            </a:r>
          </a:p>
          <a:p>
            <a:pPr lvl="1"/>
            <a:r>
              <a:rPr lang="en-GB" altLang="en-US" dirty="0" smtClean="0"/>
              <a:t>arranged in pairs</a:t>
            </a:r>
          </a:p>
          <a:p>
            <a:pPr lvl="1"/>
            <a:r>
              <a:rPr lang="en-GB" altLang="en-US" dirty="0" smtClean="0"/>
              <a:t>Hydraulically pre-loaded against drive track</a:t>
            </a:r>
          </a:p>
          <a:p>
            <a:pPr lvl="1"/>
            <a:r>
              <a:rPr lang="en-GB" dirty="0"/>
              <a:t>2.68 HP (2 kilo-Watt) Brushless DC </a:t>
            </a:r>
            <a:r>
              <a:rPr lang="en-GB" dirty="0" smtClean="0"/>
              <a:t>motors</a:t>
            </a:r>
          </a:p>
          <a:p>
            <a:r>
              <a:rPr lang="en-GB" sz="2800" dirty="0" smtClean="0"/>
              <a:t>8/4 </a:t>
            </a:r>
            <a:r>
              <a:rPr lang="en-GB" sz="2800" dirty="0" err="1" smtClean="0"/>
              <a:t>Tacho’s</a:t>
            </a:r>
            <a:endParaRPr lang="en-GB" sz="2800" dirty="0" smtClean="0"/>
          </a:p>
          <a:p>
            <a:r>
              <a:rPr lang="en-GB" sz="2800" dirty="0" smtClean="0"/>
              <a:t>8/4 FST-2 Amplifiers (</a:t>
            </a:r>
            <a:r>
              <a:rPr lang="en-GB" sz="2800" dirty="0" err="1" smtClean="0"/>
              <a:t>Kollmorgen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Maximum slew rate:</a:t>
            </a:r>
          </a:p>
          <a:p>
            <a:pPr lvl="1"/>
            <a:r>
              <a:rPr lang="en-GB" sz="2400" dirty="0" smtClean="0"/>
              <a:t>2 </a:t>
            </a:r>
            <a:r>
              <a:rPr lang="en-GB" sz="2400" dirty="0" err="1" smtClean="0"/>
              <a:t>deg</a:t>
            </a:r>
            <a:r>
              <a:rPr lang="en-GB" sz="2400" dirty="0" smtClean="0"/>
              <a:t>/s in Azimuth</a:t>
            </a:r>
          </a:p>
          <a:p>
            <a:pPr lvl="1"/>
            <a:r>
              <a:rPr lang="en-GB" sz="2400" dirty="0" smtClean="0"/>
              <a:t>0.75 </a:t>
            </a:r>
            <a:r>
              <a:rPr lang="en-GB" sz="2400" dirty="0" err="1" smtClean="0"/>
              <a:t>deg</a:t>
            </a:r>
            <a:r>
              <a:rPr lang="en-GB" sz="2400" dirty="0" smtClean="0"/>
              <a:t>/s in Elevation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84" y="366184"/>
            <a:ext cx="4104456" cy="1524000"/>
          </a:xfrm>
        </p:spPr>
        <p:txBody>
          <a:bodyPr/>
          <a:lstStyle/>
          <a:p>
            <a:r>
              <a:rPr lang="en-GB" dirty="0" smtClean="0"/>
              <a:t>Encoder subsystem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en-US" dirty="0" err="1"/>
              <a:t>Heidenhain</a:t>
            </a:r>
            <a:r>
              <a:rPr lang="en-GB" altLang="en-US" dirty="0"/>
              <a:t> </a:t>
            </a:r>
            <a:r>
              <a:rPr lang="en-GB" altLang="en-US" dirty="0" smtClean="0"/>
              <a:t>LIDA Tape </a:t>
            </a:r>
            <a:r>
              <a:rPr lang="en-GB" altLang="en-US" dirty="0"/>
              <a:t>Encoder</a:t>
            </a:r>
          </a:p>
          <a:p>
            <a:pPr lvl="1"/>
            <a:r>
              <a:rPr lang="en-GB" altLang="en-US" dirty="0"/>
              <a:t>Distance encoded reference marks 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Compensation electronics (IK320)</a:t>
            </a:r>
          </a:p>
          <a:p>
            <a:pPr lvl="1"/>
            <a:r>
              <a:rPr lang="en-GB" altLang="en-US" dirty="0" smtClean="0"/>
              <a:t>40 µm pitch (5 </a:t>
            </a:r>
            <a:r>
              <a:rPr lang="en-GB" altLang="en-US" dirty="0" err="1" smtClean="0"/>
              <a:t>milli-arcseconds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4/2 read-heads</a:t>
            </a:r>
          </a:p>
          <a:p>
            <a:pPr lvl="1"/>
            <a:r>
              <a:rPr lang="en-GB" altLang="en-US" dirty="0" smtClean="0"/>
              <a:t>Azimuth 9.6m diameter full circle</a:t>
            </a:r>
          </a:p>
          <a:p>
            <a:pPr lvl="1"/>
            <a:r>
              <a:rPr lang="en-GB" altLang="en-US" dirty="0" smtClean="0"/>
              <a:t>Elevation 8m diameter fraction of circle</a:t>
            </a:r>
            <a:endParaRPr lang="en-GB" altLang="en-US" dirty="0"/>
          </a:p>
          <a:p>
            <a:r>
              <a:rPr lang="en-GB" altLang="en-US" dirty="0" smtClean="0"/>
              <a:t>Translation sensors for elevation</a:t>
            </a:r>
          </a:p>
          <a:p>
            <a:pPr lvl="1"/>
            <a:r>
              <a:rPr lang="en-GB" altLang="en-US" dirty="0" smtClean="0"/>
              <a:t>Analogue signals</a:t>
            </a:r>
          </a:p>
          <a:p>
            <a:r>
              <a:rPr lang="en-GB" altLang="en-US" dirty="0" smtClean="0"/>
              <a:t>One Friction Driven Encoder per axis</a:t>
            </a:r>
          </a:p>
          <a:p>
            <a:pPr lvl="1"/>
            <a:r>
              <a:rPr lang="en-GB" altLang="en-US" dirty="0" smtClean="0"/>
              <a:t>2 MHz pulse stream</a:t>
            </a:r>
          </a:p>
          <a:p>
            <a:r>
              <a:rPr lang="en-GB" altLang="en-US" dirty="0" smtClean="0"/>
              <a:t>Elevation tilt switch (direction for homing)</a:t>
            </a:r>
          </a:p>
          <a:p>
            <a:r>
              <a:rPr lang="en-GB" altLang="en-US" dirty="0" smtClean="0"/>
              <a:t>Two </a:t>
            </a:r>
            <a:r>
              <a:rPr lang="en-GB" altLang="en-US" dirty="0" err="1" smtClean="0"/>
              <a:t>Azmiuth</a:t>
            </a:r>
            <a:r>
              <a:rPr lang="en-GB" altLang="en-US" dirty="0" smtClean="0"/>
              <a:t> topple brackets to resolve azimuth position ambiguity at start-up </a:t>
            </a:r>
          </a:p>
          <a:p>
            <a:pPr marL="0" indent="0">
              <a:buNone/>
            </a:pPr>
            <a:r>
              <a:rPr lang="en-GB" altLang="en-US" dirty="0"/>
              <a:t> </a:t>
            </a:r>
            <a:r>
              <a:rPr lang="en-GB" altLang="en-US" dirty="0" smtClean="0"/>
              <a:t>   (-270° to +270°)</a:t>
            </a:r>
          </a:p>
          <a:p>
            <a:r>
              <a:rPr lang="en-GB" altLang="en-US" dirty="0" smtClean="0"/>
              <a:t>Tracking stability:  10 </a:t>
            </a:r>
            <a:r>
              <a:rPr lang="en-GB" altLang="en-US" dirty="0" err="1" smtClean="0"/>
              <a:t>milli-arcseconds</a:t>
            </a:r>
            <a:r>
              <a:rPr lang="en-GB" altLang="en-US" dirty="0" smtClean="0"/>
              <a:t> RMS (closed-loop)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800" y="107504"/>
            <a:ext cx="3960440" cy="1524000"/>
          </a:xfrm>
        </p:spPr>
        <p:txBody>
          <a:bodyPr/>
          <a:lstStyle/>
          <a:p>
            <a:r>
              <a:rPr lang="en-GB" altLang="en-US" dirty="0" smtClean="0"/>
              <a:t>Main Axes </a:t>
            </a:r>
            <a:br>
              <a:rPr lang="en-GB" altLang="en-US" dirty="0" smtClean="0"/>
            </a:br>
            <a:r>
              <a:rPr lang="en-GB" altLang="en-US" dirty="0" smtClean="0"/>
              <a:t>servo control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Uses two VME PMAC 2 controllers</a:t>
            </a:r>
          </a:p>
          <a:p>
            <a:pPr lvl="1"/>
            <a:r>
              <a:rPr lang="en-GB" altLang="en-US" dirty="0" smtClean="0"/>
              <a:t>With on-board DPRAM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419872"/>
            <a:ext cx="6264275" cy="49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MOCRAF-2013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2FEB-5D72-4B6D-A7CD-D12321A269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1279</Words>
  <Application>Microsoft Office PowerPoint</Application>
  <PresentationFormat>On-screen Show (4:3)</PresentationFormat>
  <Paragraphs>221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Picture</vt:lpstr>
      <vt:lpstr> Motion Control at Astronomical Observatories: The Design of the Gemini Mount Control System</vt:lpstr>
      <vt:lpstr>Motion Control at Observatories</vt:lpstr>
      <vt:lpstr>Gemini Observatory</vt:lpstr>
      <vt:lpstr>Gemini Control System Perspective</vt:lpstr>
      <vt:lpstr>MCS Context Diagram</vt:lpstr>
      <vt:lpstr>Gemini Mount</vt:lpstr>
      <vt:lpstr>Drive Subsystem</vt:lpstr>
      <vt:lpstr>Encoder subsystem</vt:lpstr>
      <vt:lpstr>Main Axes  servo control</vt:lpstr>
      <vt:lpstr>Control Loops</vt:lpstr>
      <vt:lpstr>Interfacing the Heidenhain Tape Encoder to PMAC</vt:lpstr>
      <vt:lpstr>User written DSP56000 code</vt:lpstr>
      <vt:lpstr>Purpose of the Mount Control System Software</vt:lpstr>
      <vt:lpstr>Gemini, EPICS &amp; PMAC</vt:lpstr>
      <vt:lpstr>TCS/MCS Interface</vt:lpstr>
      <vt:lpstr>MCS/PMAC Interface</vt:lpstr>
      <vt:lpstr>PMAC and Time</vt:lpstr>
      <vt:lpstr>Upgrading the current system?</vt:lpstr>
      <vt:lpstr>Acknowledgements</vt:lpstr>
      <vt:lpstr>Gemini North &amp; South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Motion Control at Astronomical Observatories: The Design of the Gemini Mount Control System</dc:title>
  <dc:creator>Andy</dc:creator>
  <cp:lastModifiedBy>Andy</cp:lastModifiedBy>
  <cp:revision>23</cp:revision>
  <dcterms:created xsi:type="dcterms:W3CDTF">2013-10-01T18:15:10Z</dcterms:created>
  <dcterms:modified xsi:type="dcterms:W3CDTF">2013-10-01T23:09:41Z</dcterms:modified>
</cp:coreProperties>
</file>