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83" r:id="rId2"/>
    <p:sldId id="403" r:id="rId3"/>
    <p:sldId id="400" r:id="rId4"/>
    <p:sldId id="404" r:id="rId5"/>
    <p:sldId id="401" r:id="rId6"/>
    <p:sldId id="408" r:id="rId7"/>
    <p:sldId id="389" r:id="rId8"/>
    <p:sldId id="395" r:id="rId9"/>
    <p:sldId id="405" r:id="rId10"/>
    <p:sldId id="385" r:id="rId11"/>
    <p:sldId id="386" r:id="rId12"/>
    <p:sldId id="388" r:id="rId13"/>
    <p:sldId id="387" r:id="rId14"/>
    <p:sldId id="406" r:id="rId15"/>
    <p:sldId id="392" r:id="rId16"/>
    <p:sldId id="396" r:id="rId17"/>
    <p:sldId id="398" r:id="rId18"/>
    <p:sldId id="409" r:id="rId19"/>
    <p:sldId id="391" r:id="rId20"/>
    <p:sldId id="39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CCFF"/>
    <a:srgbClr val="FF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78733" autoAdjust="0"/>
  </p:normalViewPr>
  <p:slideViewPr>
    <p:cSldViewPr>
      <p:cViewPr varScale="1">
        <p:scale>
          <a:sx n="99" d="100"/>
          <a:sy n="99" d="100"/>
        </p:scale>
        <p:origin x="20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E511A6-F514-4D41-80D6-23F4E4589F42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608F10-242E-4CD7-8BDD-30A0E3D7B6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847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Colleagues</a:t>
            </a:r>
            <a:r>
              <a:rPr lang="en-GB" baseline="0" dirty="0" smtClean="0"/>
              <a:t> . Todays reading comes from the Diamond book of motion control. Chapters 1 to 3  beginning at verse 1 </a:t>
            </a:r>
          </a:p>
          <a:p>
            <a:r>
              <a:rPr lang="en-GB" baseline="0" dirty="0" smtClean="0"/>
              <a:t>In </a:t>
            </a:r>
            <a:r>
              <a:rPr lang="en-GB" baseline="0" dirty="0" smtClean="0"/>
              <a:t>the beginning was darkness;   and in January 2007  there was light.</a:t>
            </a:r>
          </a:p>
          <a:p>
            <a:r>
              <a:rPr lang="en-GB" baseline="0" dirty="0" smtClean="0"/>
              <a:t>Light for users on phase 1 beamlines I06 I16 I03 I15 and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021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Precision motion does’</a:t>
            </a:r>
            <a:r>
              <a:rPr lang="en-GB" baseline="0" dirty="0" smtClean="0"/>
              <a:t> </a:t>
            </a:r>
            <a:r>
              <a:rPr lang="en-GB" dirty="0" smtClean="0"/>
              <a:t>not just mean</a:t>
            </a:r>
            <a:r>
              <a:rPr lang="en-GB" baseline="0" dirty="0" smtClean="0"/>
              <a:t> slow motion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19 required a fast chopper for hard x rays</a:t>
            </a:r>
          </a:p>
          <a:p>
            <a:endParaRPr lang="en-GB" baseline="0" dirty="0" smtClean="0"/>
          </a:p>
          <a:p>
            <a:r>
              <a:rPr lang="en-GB" baseline="0" dirty="0" smtClean="0"/>
              <a:t>Chopper frequency needed to be 10 KHz.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With adjustable slot width and jitter less than 5% of slot size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01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could not be done in standard  hardware </a:t>
            </a:r>
          </a:p>
          <a:p>
            <a:r>
              <a:rPr lang="en-GB" baseline="0" dirty="0" smtClean="0"/>
              <a:t>But other Delta Tau products allowed us to keep the EPICS interfaces standard.</a:t>
            </a:r>
          </a:p>
          <a:p>
            <a:r>
              <a:rPr lang="en-GB" baseline="0" dirty="0" smtClean="0"/>
              <a:t>We see for the first time a digital link between controller and amplifier.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3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of our first monochromators was a plain grating monochromator.</a:t>
            </a:r>
          </a:p>
          <a:p>
            <a:endParaRPr lang="en-GB" dirty="0" smtClean="0"/>
          </a:p>
          <a:p>
            <a:r>
              <a:rPr lang="en-GB" dirty="0" smtClean="0"/>
              <a:t>A novel method was developed to reduce standstill jitter and reduce</a:t>
            </a:r>
            <a:r>
              <a:rPr lang="en-GB" baseline="0" dirty="0" smtClean="0"/>
              <a:t> settling times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Diamonds ‘shop floor’ is not as stable as their custom metrology suite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82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fast servo loop using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piezo responds much faster than the highly geared stepper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Piezo requires analogue output, which was not a requirement for the standard phase 2 motion controller.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achieve this the MACRO ring was reintroduced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42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current methodology for doing super precise motion is to used stacked stages</a:t>
            </a:r>
          </a:p>
          <a:p>
            <a:endParaRPr lang="en-GB" dirty="0" smtClean="0"/>
          </a:p>
          <a:p>
            <a:r>
              <a:rPr lang="en-GB" dirty="0" smtClean="0"/>
              <a:t>A traditional coarse motor stage carrying a short range high precision stage.</a:t>
            </a:r>
          </a:p>
          <a:p>
            <a:endParaRPr lang="en-GB" dirty="0" smtClean="0"/>
          </a:p>
          <a:p>
            <a:r>
              <a:rPr lang="en-GB" dirty="0" smtClean="0"/>
              <a:t>( not that new  it was in all the phase 1 </a:t>
            </a:r>
            <a:r>
              <a:rPr lang="en-GB" dirty="0" err="1" smtClean="0"/>
              <a:t>monos</a:t>
            </a:r>
            <a:r>
              <a:rPr lang="en-GB" dirty="0" smtClean="0"/>
              <a:t>- just open loop!)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834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Currently the coarse stage is a highly geared stepper motor stage.</a:t>
            </a:r>
          </a:p>
          <a:p>
            <a:endParaRPr lang="en-GB" dirty="0" smtClean="0"/>
          </a:p>
          <a:p>
            <a:r>
              <a:rPr lang="en-GB" dirty="0" smtClean="0"/>
              <a:t>This brings with it vibration</a:t>
            </a:r>
            <a:r>
              <a:rPr lang="en-GB" baseline="0" dirty="0" smtClean="0"/>
              <a:t> AND heat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Controlling towards the </a:t>
            </a:r>
            <a:r>
              <a:rPr lang="en-GB" baseline="0" dirty="0" err="1" smtClean="0"/>
              <a:t>nanometer</a:t>
            </a:r>
            <a:r>
              <a:rPr lang="en-GB" baseline="0" dirty="0" smtClean="0"/>
              <a:t> also falls foul of friction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862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fine stages are based on piezo stack actuators</a:t>
            </a:r>
            <a:r>
              <a:rPr lang="en-GB" baseline="0" dirty="0" smtClean="0"/>
              <a:t> in flexure based assemblies.</a:t>
            </a:r>
          </a:p>
          <a:p>
            <a:r>
              <a:rPr lang="en-GB" baseline="0" dirty="0" smtClean="0"/>
              <a:t>They are  specifically designed for microscope applications.</a:t>
            </a:r>
          </a:p>
          <a:p>
            <a:r>
              <a:rPr lang="en-GB" baseline="0" dirty="0" smtClean="0"/>
              <a:t>Providing them with an analogue demand is non standard for our set up.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752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few more slides until your applause.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Our feedback challenge is the compromise between resolution and speed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Especially as our </a:t>
            </a:r>
            <a:r>
              <a:rPr lang="en-GB" baseline="0" dirty="0" smtClean="0"/>
              <a:t>encoder installations </a:t>
            </a:r>
            <a:r>
              <a:rPr lang="en-GB" baseline="0" dirty="0" smtClean="0"/>
              <a:t>typically max out at around 6MHz.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758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Getting the analogue required a MACRO accessory.</a:t>
            </a:r>
          </a:p>
          <a:p>
            <a:r>
              <a:rPr lang="en-GB" dirty="0" smtClean="0"/>
              <a:t>The Piezo amplifier has its</a:t>
            </a:r>
            <a:r>
              <a:rPr lang="en-GB" baseline="0" dirty="0" smtClean="0"/>
              <a:t> own closed loop system </a:t>
            </a:r>
          </a:p>
          <a:p>
            <a:r>
              <a:rPr lang="en-GB" baseline="0" dirty="0" smtClean="0"/>
              <a:t>This should give better stability but is something else to learn how to tune.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999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will we develop precision motion going</a:t>
            </a:r>
            <a:r>
              <a:rPr lang="en-GB" baseline="0" dirty="0" smtClean="0"/>
              <a:t> forward.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will </a:t>
            </a:r>
            <a:r>
              <a:rPr lang="en-GB" baseline="0" dirty="0" smtClean="0"/>
              <a:t>require multidisciplinary teams in order to address </a:t>
            </a:r>
            <a:r>
              <a:rPr lang="en-GB" baseline="0" dirty="0" smtClean="0"/>
              <a:t>the points in this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95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And the light</a:t>
            </a:r>
            <a:r>
              <a:rPr lang="en-GB" baseline="0" dirty="0" smtClean="0"/>
              <a:t> was the brightest light ever shone before</a:t>
            </a:r>
          </a:p>
          <a:p>
            <a:r>
              <a:rPr lang="en-GB" baseline="0" dirty="0" smtClean="0"/>
              <a:t>And the beam was small, smaller than a human hair</a:t>
            </a:r>
          </a:p>
          <a:p>
            <a:r>
              <a:rPr lang="en-GB" baseline="0" dirty="0" smtClean="0"/>
              <a:t>And the detectors were slow. </a:t>
            </a:r>
          </a:p>
          <a:p>
            <a:r>
              <a:rPr lang="en-GB" baseline="0" dirty="0" smtClean="0"/>
              <a:t>So the </a:t>
            </a:r>
            <a:r>
              <a:rPr lang="en-GB" baseline="0" dirty="0" smtClean="0"/>
              <a:t>CEO </a:t>
            </a:r>
            <a:r>
              <a:rPr lang="en-GB" baseline="0" dirty="0" smtClean="0"/>
              <a:t>was happy. For nothing would ever use all his light.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923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Mapping is very resource hungry, in</a:t>
            </a:r>
            <a:r>
              <a:rPr lang="en-GB" baseline="0" dirty="0" smtClean="0"/>
              <a:t> both memory and communication overhead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Already we have consulted widely with engineering, science and controls on the requirements 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For our next generation Motion controller.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64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</a:t>
            </a:r>
            <a:r>
              <a:rPr lang="en-GB" dirty="0" smtClean="0"/>
              <a:t>he said </a:t>
            </a:r>
            <a:r>
              <a:rPr lang="en-GB" dirty="0" smtClean="0"/>
              <a:t>unto his motion followers that</a:t>
            </a:r>
            <a:r>
              <a:rPr lang="en-GB" baseline="0" dirty="0" smtClean="0"/>
              <a:t> 10% is good</a:t>
            </a:r>
          </a:p>
          <a:p>
            <a:r>
              <a:rPr lang="en-GB" baseline="0" dirty="0" smtClean="0"/>
              <a:t>Thou shalt maintain a step accuracy finer than 10% of the beam size.</a:t>
            </a:r>
          </a:p>
          <a:p>
            <a:r>
              <a:rPr lang="en-GB" baseline="0" dirty="0" smtClean="0"/>
              <a:t>Thou shalt move and settle in under 0.5 seconds and remain stable while the image is taken.</a:t>
            </a:r>
          </a:p>
          <a:p>
            <a:r>
              <a:rPr lang="en-GB" baseline="0" dirty="0" smtClean="0"/>
              <a:t>Go forth an be still. The step scan will be supreme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17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whilst the motors</a:t>
            </a:r>
            <a:r>
              <a:rPr lang="en-GB" baseline="0" dirty="0" smtClean="0"/>
              <a:t> were standing still, detectors got faster </a:t>
            </a:r>
          </a:p>
          <a:p>
            <a:r>
              <a:rPr lang="en-GB" baseline="0" dirty="0" smtClean="0"/>
              <a:t>And the demand for finer spatial resolution meant beam sizes became smaller</a:t>
            </a:r>
          </a:p>
          <a:p>
            <a:r>
              <a:rPr lang="en-GB" baseline="0" dirty="0" smtClean="0"/>
              <a:t>And the </a:t>
            </a:r>
            <a:r>
              <a:rPr lang="en-GB" baseline="0" dirty="0" smtClean="0"/>
              <a:t>lords of science </a:t>
            </a:r>
            <a:r>
              <a:rPr lang="en-GB" baseline="0" dirty="0" smtClean="0"/>
              <a:t>maintained that 10% was still the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4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And </a:t>
            </a:r>
            <a:r>
              <a:rPr lang="en-GB" baseline="0" dirty="0" smtClean="0"/>
              <a:t>men of science said </a:t>
            </a:r>
            <a:r>
              <a:rPr lang="en-GB" baseline="0" dirty="0" smtClean="0"/>
              <a:t>achieve finer resolution but go faster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</a:t>
            </a:r>
            <a:r>
              <a:rPr lang="en-GB" baseline="0" dirty="0" smtClean="0"/>
              <a:t>gearbox </a:t>
            </a:r>
            <a:r>
              <a:rPr lang="en-GB" baseline="0" dirty="0" smtClean="0"/>
              <a:t>disappeared and the direct drive system was born.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And lo from the humble MX goniometer the </a:t>
            </a:r>
            <a:r>
              <a:rPr lang="en-GB" baseline="0" dirty="0" smtClean="0"/>
              <a:t>air </a:t>
            </a:r>
            <a:r>
              <a:rPr lang="en-GB" baseline="0" dirty="0" smtClean="0"/>
              <a:t>bearing monochromator came into being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On I09 I20 and I23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87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in phase 3 the beams</a:t>
            </a:r>
            <a:r>
              <a:rPr lang="en-GB" baseline="0" dirty="0" smtClean="0"/>
              <a:t> get even smaller and the detectors get even faster.</a:t>
            </a:r>
          </a:p>
          <a:p>
            <a:r>
              <a:rPr lang="en-GB" baseline="0" dirty="0" smtClean="0"/>
              <a:t>And it was said that I24 could make step scans at over 200 Hz</a:t>
            </a:r>
          </a:p>
          <a:p>
            <a:r>
              <a:rPr lang="en-GB" baseline="0" dirty="0" smtClean="0"/>
              <a:t>But even that was not fast enough for the imaging beamlines</a:t>
            </a:r>
          </a:p>
          <a:p>
            <a:r>
              <a:rPr lang="en-GB" baseline="0" dirty="0" smtClean="0"/>
              <a:t>And Lo! Standing still was no longer an option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58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 the end of phase 3 the </a:t>
            </a:r>
            <a:r>
              <a:rPr lang="en-GB" dirty="0" smtClean="0"/>
              <a:t>lords of science  </a:t>
            </a:r>
            <a:r>
              <a:rPr lang="en-GB" dirty="0" smtClean="0"/>
              <a:t>stood and</a:t>
            </a:r>
            <a:r>
              <a:rPr lang="en-GB" baseline="0" dirty="0" smtClean="0"/>
              <a:t> looked back on all </a:t>
            </a:r>
            <a:r>
              <a:rPr lang="en-GB" baseline="0" dirty="0" smtClean="0"/>
              <a:t>they </a:t>
            </a:r>
            <a:r>
              <a:rPr lang="en-GB" baseline="0" dirty="0" smtClean="0"/>
              <a:t>had done and said</a:t>
            </a:r>
          </a:p>
          <a:p>
            <a:r>
              <a:rPr lang="en-GB" baseline="0" dirty="0" smtClean="0"/>
              <a:t>This is not enough , we need smaller , faster and smoother.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78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Looking back into the dim and distant past we can still discover traces of the phase 1 motion controller</a:t>
            </a:r>
          </a:p>
          <a:p>
            <a:endParaRPr lang="en-GB" dirty="0" smtClean="0"/>
          </a:p>
          <a:p>
            <a:r>
              <a:rPr lang="en-GB" dirty="0" smtClean="0"/>
              <a:t>A 32 axis controller </a:t>
            </a:r>
            <a:r>
              <a:rPr lang="en-GB" baseline="0" dirty="0" smtClean="0"/>
              <a:t> linked to 2 off 16 axes break out units in turn linking to amplifier crates and handling encoder feedback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783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Modern beamlines since 2010 have become used to the geoBrick</a:t>
            </a:r>
          </a:p>
          <a:p>
            <a:endParaRPr lang="en-GB" dirty="0" smtClean="0"/>
          </a:p>
          <a:p>
            <a:r>
              <a:rPr lang="en-GB" dirty="0" smtClean="0"/>
              <a:t>An 8</a:t>
            </a:r>
            <a:r>
              <a:rPr lang="en-GB" baseline="0" dirty="0" smtClean="0"/>
              <a:t> axis controller with 8  on board amplifiers ( stepper or servo) 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Digital Encoder feedback and options for absolute or analogue , as well as step direction output.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08F10-242E-4CD7-8BDD-30A0E3D7B60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A3CF8-BF37-4127-BFDF-E7CC5EEA1582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2C14D-D40B-468A-8C7C-DB6EC216B6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8203-9864-4C02-BED5-80152EA3FCF1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91FD-38C4-4400-96D8-D382213A0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327F8-801C-4D4E-AA6B-1F845E070107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9E93-35A4-4FEF-9C64-1B8BCC6DEB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E79A8-2B1E-4872-A9E8-D0AFB0FDD87A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B0E8D-923F-4C0B-BE24-53F8B0ECF8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AA6F8-72D8-4ED9-8FE4-E62D383F60E4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D115-704D-4F5D-81D5-B72AE2728F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E54C-F1E4-40AC-B7BD-321AF7C69F15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1644-230E-4062-BB98-98E20841D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DF8F-D459-4E8F-B43C-2C73983924E7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95882-CD81-42D9-A71B-BA2998B592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863C3-5C46-4F1E-9690-7CC576CC27FF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2493-5342-4C37-8263-58C6FA2B06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2F3B-7F7D-44AA-BF5C-85209067B9C6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3A53-88AF-4755-B91E-5CB996B4E6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C268-5966-4F21-AFE3-21257FC1FC47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8DEC-DE2E-4133-BB0E-F17A760C77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43B0-5F10-471C-A92A-BB3F6A83FB5A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4624-E939-43A8-A52F-FDF24BD081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2A5AF23-7749-46DC-82F1-690F93A5F591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A046EAE-A8C4-4B14-8387-84B3AC46F0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67413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 the beginning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19672" y="2636912"/>
            <a:ext cx="6400800" cy="576064"/>
          </a:xfrm>
        </p:spPr>
        <p:txBody>
          <a:bodyPr/>
          <a:lstStyle/>
          <a:p>
            <a:r>
              <a:rPr lang="en-GB" dirty="0" smtClean="0"/>
              <a:t>There was darkness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16632"/>
            <a:ext cx="889248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4800" dirty="0" smtClean="0"/>
          </a:p>
          <a:p>
            <a:endParaRPr lang="en-GB" sz="4800" dirty="0"/>
          </a:p>
          <a:p>
            <a:endParaRPr lang="en-GB" sz="4800" dirty="0" smtClean="0"/>
          </a:p>
          <a:p>
            <a:endParaRPr lang="en-GB" sz="4800" dirty="0"/>
          </a:p>
          <a:p>
            <a:r>
              <a:rPr lang="en-GB" sz="4800" dirty="0" smtClean="0"/>
              <a:t>January 2007; there was Light</a:t>
            </a:r>
          </a:p>
          <a:p>
            <a:endParaRPr lang="en-GB" sz="4800" dirty="0"/>
          </a:p>
          <a:p>
            <a:endParaRPr lang="en-GB" sz="4800" dirty="0" smtClean="0"/>
          </a:p>
          <a:p>
            <a:endParaRPr lang="en-GB" sz="4800" dirty="0"/>
          </a:p>
          <a:p>
            <a:endParaRPr lang="en-GB" sz="4800" dirty="0"/>
          </a:p>
        </p:txBody>
      </p:sp>
    </p:spTree>
    <p:custDataLst>
      <p:tags r:id="rId1"/>
    </p:custData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I19 fast chopper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322794"/>
            <a:ext cx="3456384" cy="64752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20 slot disc</a:t>
            </a:r>
          </a:p>
          <a:p>
            <a:pPr marL="0" indent="0">
              <a:buNone/>
            </a:pPr>
            <a:r>
              <a:rPr lang="en-GB" dirty="0" smtClean="0"/>
              <a:t>2.45mm wide</a:t>
            </a:r>
          </a:p>
          <a:p>
            <a:pPr marL="0" indent="0">
              <a:buNone/>
            </a:pPr>
            <a:r>
              <a:rPr lang="en-GB" dirty="0" smtClean="0"/>
              <a:t>30000 rpm</a:t>
            </a:r>
          </a:p>
          <a:p>
            <a:pPr marL="0" indent="0">
              <a:buNone/>
            </a:pPr>
            <a:r>
              <a:rPr lang="en-GB" dirty="0" smtClean="0"/>
              <a:t>Desired Jitter 1.25us</a:t>
            </a:r>
          </a:p>
          <a:p>
            <a:pPr marL="0" indent="0">
              <a:buNone/>
            </a:pPr>
            <a:r>
              <a:rPr lang="en-GB" dirty="0" smtClean="0"/>
              <a:t>Measured Jitter 0.35us</a:t>
            </a:r>
          </a:p>
          <a:p>
            <a:pPr marL="0" indent="0">
              <a:buNone/>
            </a:pPr>
            <a:r>
              <a:rPr lang="en-GB" dirty="0" smtClean="0"/>
              <a:t>Equivalent to less than 1/3 encoder count.</a:t>
            </a:r>
            <a:endParaRPr lang="en-GB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2193" y="1268760"/>
            <a:ext cx="3331097" cy="41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I19 fast chopper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1484784"/>
            <a:ext cx="4896544" cy="1861666"/>
          </a:xfrm>
        </p:spPr>
        <p:txBody>
          <a:bodyPr/>
          <a:lstStyle/>
          <a:p>
            <a:r>
              <a:rPr lang="en-GB" dirty="0" smtClean="0"/>
              <a:t>2 pole brushless servo motor </a:t>
            </a:r>
          </a:p>
          <a:p>
            <a:r>
              <a:rPr lang="en-GB" dirty="0" smtClean="0"/>
              <a:t>UMAC 3U TPMAC control card</a:t>
            </a:r>
          </a:p>
          <a:p>
            <a:r>
              <a:rPr lang="en-GB" dirty="0" smtClean="0"/>
              <a:t>ACC24 direct PWM axis interface card </a:t>
            </a:r>
          </a:p>
          <a:p>
            <a:r>
              <a:rPr lang="en-GB" dirty="0" smtClean="0"/>
              <a:t>PWM input servo amplifier.</a:t>
            </a:r>
          </a:p>
          <a:p>
            <a:endParaRPr lang="en-GB" dirty="0"/>
          </a:p>
          <a:p>
            <a:r>
              <a:rPr lang="en-GB" dirty="0" smtClean="0"/>
              <a:t>Digital link between amplifier and controller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95" y="1369256"/>
            <a:ext cx="3370758" cy="39543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</a:t>
            </a:r>
            <a:r>
              <a:rPr lang="en-GB" dirty="0" smtClean="0"/>
              <a:t>lane </a:t>
            </a:r>
            <a:r>
              <a:rPr lang="en-GB" u="sng" dirty="0" smtClean="0"/>
              <a:t>G</a:t>
            </a:r>
            <a:r>
              <a:rPr lang="en-GB" dirty="0" smtClean="0"/>
              <a:t>rating </a:t>
            </a:r>
            <a:r>
              <a:rPr lang="en-GB" u="sng" dirty="0" smtClean="0"/>
              <a:t>M</a:t>
            </a:r>
            <a:r>
              <a:rPr lang="en-GB" dirty="0" smtClean="0"/>
              <a:t>onochromator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313" y="1293094"/>
            <a:ext cx="4103687" cy="4525962"/>
          </a:xfrm>
        </p:spPr>
        <p:txBody>
          <a:bodyPr/>
          <a:lstStyle/>
          <a:p>
            <a:r>
              <a:rPr lang="en-GB" sz="2000" dirty="0" smtClean="0"/>
              <a:t>Encoder resolution 5nR</a:t>
            </a:r>
          </a:p>
          <a:p>
            <a:r>
              <a:rPr lang="en-GB" sz="2000" dirty="0" smtClean="0"/>
              <a:t>Microstep resolution 0.5 </a:t>
            </a:r>
            <a:r>
              <a:rPr lang="en-GB" sz="2000" dirty="0" err="1" smtClean="0"/>
              <a:t>nR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Standstill jitter +/- 30 counts at Diamond</a:t>
            </a:r>
          </a:p>
          <a:p>
            <a:endParaRPr lang="en-GB" sz="2000" dirty="0" smtClean="0"/>
          </a:p>
          <a:p>
            <a:r>
              <a:rPr lang="en-GB" sz="2000" dirty="0" smtClean="0"/>
              <a:t>Standstill jitter reduced from 7 counts p2p to 2 counts p2p</a:t>
            </a:r>
          </a:p>
          <a:p>
            <a:endParaRPr lang="en-GB" sz="2000" dirty="0" smtClean="0"/>
          </a:p>
          <a:p>
            <a:r>
              <a:rPr lang="en-GB" sz="2000" dirty="0" smtClean="0"/>
              <a:t>Settling reduced from 1 second to 0.1 second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117" y="1293094"/>
            <a:ext cx="4392488" cy="46223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</a:t>
            </a:r>
            <a:r>
              <a:rPr lang="en-GB" dirty="0" smtClean="0"/>
              <a:t>lane </a:t>
            </a:r>
            <a:r>
              <a:rPr lang="en-GB" u="sng" dirty="0" smtClean="0"/>
              <a:t>G</a:t>
            </a:r>
            <a:r>
              <a:rPr lang="en-GB" dirty="0" smtClean="0"/>
              <a:t>rating </a:t>
            </a:r>
            <a:r>
              <a:rPr lang="en-GB" u="sng" dirty="0" smtClean="0"/>
              <a:t>M</a:t>
            </a:r>
            <a:r>
              <a:rPr lang="en-GB" dirty="0" smtClean="0"/>
              <a:t>onochromator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1600" y="1484784"/>
            <a:ext cx="7347133" cy="45259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I08 SXM ( again)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16" y="1679567"/>
            <a:ext cx="8705843" cy="2944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4717916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396" name="AutoShape 4" descr="data:image/jpeg;base64,/9j/4AAQSkZJRgABAQAAAQABAAD/2wCEAAkGBhQSERQUExQVFRUWFxgaGBgYFxcZHRcXGBwXGhgcHRoXHiYfGBsjHBcaHy8gIycpLCwsFx4xNTAqNSYrLCkBCQoKDgwOGg8PFywcHBwsLCwsLCksKSwpLCkpLCwpLCksKSwsLCwsLCwsLCwpLCwsKSwsLCwsKSksLCwsLCwsLP/AABEIALcBEwMBIgACEQEDEQH/xAAcAAABBQEBAQAAAAAAAAAAAAAEAAECAwUGBwj/xABHEAABAgMFBAYIBAMGBgMBAAABAhEAAyEEEjFBUQUiYXETgZGhwfAGMkJScrHR4QcUI5JiovEzU4KywtIVNGNzo+Ikg5Ml/8QAFwEBAQEBAAAAAAAAAAAAAAAAAAECA//EABsRAQEBAAMBAQAAAAAAAAAAAAABESExQQJR/9oADAMBAAIRAxEAPwDpliMvb9oKJC7pY3TXSmMayhWOc9KJgWlV0jclKCh/ETTuHfBEtmyuiQno6i7VOu7iOPzjc2HYEJeZeTM6QqKVAMUpJDpINQQoGMbZqt1Hw/6YXoYSZk/TpD3gRr0ddLXdmOP7tfXVEeXemE1xI+JXeoGPQdsTylKykkKTJmKocPUZxmI829KTSVzPzEZHR2Be4OUXqXAViVuDlBF6NB1GIyF7witS4glVRACbZX/8uT8CvnHPem2CeX1ja2or/wCTJ+FUYnpkaI86xmqayIm3UrmhbrSlV5YVvAgMQVYhs405UZtk2lMnb8xRJISOQSAABkPvGklbcToPNOuCJERSpelfl2xNSXx7Bh1nPuhjFVSUa1+XZCIiRiuYsAOSANSWiIYwzxGwrM8kSheCcVEhKBxKlkACAba5FTg5xoAxdw1Rkeb5RFWT9pJTx7hV+tqcIz5+0Fq4VwNK+6fdL51wMVWkVyw0y4j2k6jEAExC82o68vZdQF5SHevOAiftvfJXuqrRQaquFGPY1K1IfJQ9pJwdsBDFWeDZ4kDj7ya0ORUNIkmSaUZqY+rTL3kZYawEeDPmz8y6FZg4kPlCCuIrQFqLwotOSjiSxwHOJS5V7dAKzmlAJunMgiqR2BhBAkmrqQh8W31HqRu9qoCgSizEFswaEalKjWr8KROSm8pk3pkwFxcSSrrCXJABapiV+UPZK6s8wkgH4EMB/iKolM2hMULgoMejACQQcGQgBJJygLhY1J9YypXB76v2y3APxFMdZ/wSQnY82ddUqYVpImKCSbt66EJSlR6J2UpySaDg3EyVPm9cw13hTSO+AfYMzQqQXxqlc0gdcTRwAuKUkF2BZQwoKBmxbSmEHbRnSWSJaGSkByWJJo+AFHwjV9GtjpUqZaFoTMTKWkdGp2UpTl1N7ACa1i38RbXZ5nRmUhEuaZf6qZaAhAa7dugEu9a6NGojBn20LNL1ABvcBz1eKIos59b4vrFrxmqm8KIXoUB7tNQbqiMgeqOQRJvWaeo1Uq+SeVO5o7e1T7koJas6YEvohG8rrJYRzezpIMm0jRNo7r0bRTsn2M93L4Ys9DVNMtP/AHU94gfYnqyzokHujUstpC5lqUtkJFxKiCzgJqet21h6Nfalqly0qM31DLI+IksBzrHnfpPZQpclJWmWCpTrU7JFC5ugnsEHTpyrZNCiVdCg0cl1EfPnAn4hSrvR/Er/AExAZZTuiLlKgayndHKLlqAqSwjQYxX0gvNj4RTMnFWDgd5+g7+UNJFREAu0j+vK5KjH9Ljup642Npf28nkv5Rj+lgoiM1WlaFbskDokgSJO4gVS4UTeVdF5RxetCKw0vCMzZuz5qJaFLQoBaUqST7ScEkcN1hyjSJCQ6iBz+kaRMxBamxgSdtHJI7fp505BGYSpLl6hqg55Za9/8MTQRarYq4soG8nBw9eXygY2NDJM0qmLzci696l0MwDEDBVdMIedNIIAYO+THFQ9qmldWyVQUpKiWq9K7wqwxzGXEcUxFenfh36FWa02b8xNClgLULt65LASEl1MyjVRzAxpHE+lipYt9oTJu9EFqudGU3QAkDdu0UHo2ReM9M5dwSzMVcBvdHeUoXizkpwvEOCWqwNDFEynDianBnpTrcRdFU8EkY9wbCvBWehYiKEoGAdRGSA7HPgARiOesWzAAzgqJ95mfRhR8aEHCIKnk0GGQAyfEDhgQwaukQOJbVN1Ar/EQCXObD90MVoGIKmLEqqAeQZLcwcYpWcXxGL1AfF9UHHUUERKm4NStbvA+8iuL4ntC6balEMTdAFQB6h1u0SU1Acf1rIqxGNWfT2kEs7aVr3RJb+Fusopr7SK6mp7VdyZs20/iSaOBiQ5r3BNNcCCcHA3VClFn1XfE/1iJwarCpSTVODrS+I0DHxh1LJZyVUYOTdUKU/hUedBEUcHYEVGKCGxbFA5wBEleZIIozYswa9hvax10nar7KmyEs10EuTSYhalUyDoUOyOOlpIdwH1Db3EtgTpDqtxQlYSQApLKFN4UxfOJQWjaEyUSqWsofEjA8waHHOM+eFKClKclQxL1i6WvfQF+oFOklKajiSQ44vBe1dphaQEFF1GCQVEnUktdfrzgM2y+1zHjFpMQly1bxKSkEhqUOOBzhEwolChVhRB7PtXaJXOQMAgqSOJABJ7flGdYLQ0mdxE4drwXb5LTz/3VDtSDAez5Dy5w06Xxjoi/YYuoQ6WoHBq1MK4xhWizzJ1onIvKTJK0qU3tEJS6flXKNn0fDyJXFKflAVnUjp5yahd5JVoUXEXeVb0BoS5YSAEhgNPCMv08liYZAUtKAZigVqdkg3XJarDhGuDGL6bLCegUUCYBN9Quy/V3TdqxwpWsKFJWAkZ0p5OEQWSS56tB51iNmSSBRjpp2wUmUBxgqlMp4vlywCIkEExOdKZakoBXcO8qjBmvltA5ataUDwGTtUfryeS/lFO17HLMiZNmXiJYQAlKgl1TFM5JSrdABwFSRXGL9rf28j/AB/5YF27a0iRMlKN0TAllM7KlqChTjURmimdaSlKiQpKgJaQb6V7qUpCQTcTloPk8Z8xWbucy/iPPCCUJQpCkJvAulgUkqIYE4E0fXSIGSlGLD4jeP7EU7VQAoQTQB+rz5pmTCCK1LlwSBvnWrUHM+Aa2baQaMVcDQftTQ9b6QOuepwDQOKCgHZ19nAuDzJgukkeqCSHvZqegLPU5wyETJiQpIASSQ6i7erVgyW3hiTm8NNmAAhnvE4s1H0wyfgz4GKJtrJzHA40y6mHY+kMGz6P7DnTSbkiZaq4JCggFn3jLZIxwvA6wFtSQqXMVJmJuLQshSXdlVLEgkN15R2HoV+JEixWMyZkubMmdKtTApCWUEAOSXcXcknEHOOO29tT8za5s+4UCYtSrrvdBycgEilQ2N06wwZs7BOGGrjKlcRhvatrFT8HrmSCcQxDsVDvYmLFqFA4cDIVyyGXD6Q3RU9U194hNMsWNMoCkqzfi/zUAcRmpOVIcIOQIbruv2XkdeJi661byU50BPPG6O+IEozKlVapYPjgkOKfxQFd1swlsKuUnR/aTwfHveVLveoFLz3Ek3S70IDga1iQtAHqoSDxAe9o63IMNMtalYqJGTkkDgb1ATlFFpsyquJaHxvLSS+t1N5QPUIkZSaXppPBCP8AVMIP8sBhXE4/tVoWxTxhf1I0/jBJryhgOQqVlLKsnXMUqvKXcHa8dpY9mSRsa0TlypYWSm6pMtG6kLuhApeClKSolRJokDhHByDyyZs8KnjHoNjX/wDxJyTUKQkljUXJ05hydjE0cAuYgqDpIY71XvMeVO+C7btFJa4gBKa1AJJGvDgGHCNb0T2chS501QStUoyylCheSoqUQSpLG8kMKcYJ/EHaEiaZQSkJnXD0hSlKEFLC4QEgN1+EMiOcm7TC5YQAQEsXJzOLcIGMUSDVX+GLCYWLDvCiIUIUTB65ItipxStWJmElvhiWzJhuTvimDu+8CbKLol8F/wCkwTs40nD+NfyjSF6PrHQySHZks8CyQrp55pcvIq9bxloemjAV4wRsKXdkyhWiRiGPZAsm7+Znbxvbm69LtwbzNi9Mcoo0YzPTG0GX+XmBN8onhQS5F4i6QN2tWalaxoTFxVtucQqzhKApQnBV7fvIupDEXVAAPVy+AiWqEsaVKS927qKhjpvV7awTZrOVBagg3UEAqNA5LUGJBqxzaBkqWourXOmBqwzgiVaVELSlSlAkXhUJJQLyQSzuLztTEcIaM61T1Ko/UMOwRbaLUSuqazVuQVJDMUn1cWSUu/ADMw06aEuA/VuD+U3j1q6ovmJQqYpRTeCEykoZwEtJSWGiQolTa8yYgz9sBp1n5zP8sV7YCU2SfMupUtPRpTeSlQSFr3iAoEXmAD4gEtjFm2j+rZviX/lgLbtpIlGXcUtMzFKXd0EKSaYtX7QoFWr9JZSsqS6asA9EjEAYYdUAE0Dee76840RNK0qBQAFXS4UwDDO/nSByEp9z+aZ9BABEPhXl9vDq1hKlkMTQDUgcerq8KkTLUNVnrCB/IAWgfpmNEhJ5V7TXyBAQmsag61CXzJypR/nqYpVNS+p4qHyQ5yGWUXzGIW6hVxi7VL4+anJoeXakISEgAga3jXdBLBh7HeRpARschUwsgANyQAPiWQB1gRTaJbcS7MS4PCjJ8I9J/D/0GkW6ymdN6UkTVIuy1IQGSmWam6VE72uXExxHpRZkyLbaJMsEIlzVIS5JLB2qeWP8KoDImTiEgAtTJLaVuj5Y14RSVEvjxD+NOo5gGLJuCce7Hn733ilPVk1A2fNgcRozZwCWGfDspxPwn2hlSIn7VrxunGmb8hCNPnl1lqV94coYj6aitWOLpOL5YRQ3jRjR8N1WDK46Q4OfeRjXBVMchD3DoeujjQ4V0OkIyzwyxavPFiBgYCXSP7z4bxBY6FITDEaPQvm6TStANyIjn86ppQ4V4wlTk+8H6uyr0iCyUOGNX97CsdZYLepVgnS3IaUtJBAwvGYhWrO4jlJMsn1ELVnupKh1MMIvmyJ6EqUETkbqnJSpO7nizhsomWhIta5S+kRMVLNWUhRSa0NQXqDA82WsupQUXBF5Tlzo5iF9lhyQkFwLzFPcpj1Qbb7cVgC8lkg3U779pQkUclovIAlYq5J8Id4sTZ1i8spZJAY5HyxipSotDvCiMKA9W2T/AGaGo0yvGhgvZ4rNp7auunfFGykNKS/95QM5z7OuCZTJMzFLqq1T9jEFWxmTJQ4KWSKYnh2wHKUTaZwCaESzepjda7g/HGDNngmXupOAoquGJrSggGSo/mpu+wuy3RSpZW9jlhh7UBp3AIC9IrUQmWlMu+VTU1BmOkBNaIUAcfacUgpSoG2vPYS0iXfKpiHLzHCbrGiFJcVcu4pEqqDMWpRocS7AjPPXrMaFntC0JmpZATMCXOBF1QLhsXAArGcbYtStK5DjxrBdluBE10KvkpKCxIcqHSOThugNlSADmoQCbyn4P9H8IVpsrraWi+mUQSqoYBlLIBJ3Q5YuHLUrAkyUcykc1JHjE7ROYEAXhMUHqwbdON0iikgu+ISMzAV7aX+pZ/jV/lhtpWgostpKSQoygHBYsZsm8H0IoYhtkMuz/wDcPyiraMmapJ6K6GQsrKyAgSwBeKr1GwbN2asQZolAylKuXTdQccakPTFwAYEvUHnxb5QXJnkpUFLDXUu4fAqwupG7hn9mK0jAp6pXipRigEnz586QykknA9nX14n5Z0LVaBqv+QfIQOu0DQnmtXh36QRCekk4E1OY1pXwyipcovkOZb5ch3e7F0xHrBtWpz1d6w8mzpuC8pl4kgpb1UsGSh3BvB7xy5loaRtGbLTcRPWhLvdTMWEvrdSoDIZYchA65jm8SpR5Eu/Hs/bxMauzdlLWVGXKm2gBnEtM5V18LxSKYGj/ACjP2hJUla0FBlqdihQIKBizKDggEY8IAUjDdplUDueIk4+rxcku/UYgoUDN1UFfA4PljFRGPi47aZ5jgNYC5S/4h2fUiKzNGqj+0fWIHzh9MdeERfzzyxzyOUUWdMnIKPNWmPqpEIzxlLT/AOQ9xUxioq4/ds8cRhxhFL5dg54Ux1ii8WhWSZY/+uX2uUmJHaM4YLUnglV3/K3ZFQLaNjin5CtNISi+tS+f7sqeeUCVbJivWmLUOK1H5mO49CbFZxYrZOmpQqYZU1Mt2JSJYQpRSCGJJWkPRgCzu0cCTr21rxjsvR7/AJRT1BTbKai5JpE+uMWOVtExzdIFCC/k4QZa9q30gJSAE1emIvHxjS9G7JLUZq1JEyYlMvo0GrlWKmzZgMPaeDPTifJMqSRLSJhKwZiAEhaE0/s2BSQaOcY3JwzvLmv+IlUu4zMASXNS+LYZ48BApVEJJ9b4R4Q0TFid6FESYUMV7FYD+mPj1bXIVMXSVMpbKCaiqQTpFOz/AOzLe/k2pglCmWveaoqUgaZRgBWIpMupUQ2LB+GOT4wIhvzS9wklEvfb1RvuCeND/hjR2eSUm6oKNcmAqXxDcoEIV+ZXvhujlulnKi80AgtQCr63hpFgLUIA9IrZ0coMkqUpaACFKTdpUslr3I0jQJgL0itYlygbilEqlgXVqQxxd01NAQzjHhCimbbTeIYCpzWf8yjBFlsyFGbeW12WpQCgliUgC6lzUl31pFc23bxFxIb4stXJLwRZLOqYVtcN1JXoQhI3iXxqRhAZE+cQSAoipwp8ovSrpFAzApaUS0BObUUoB23QVuSfiNWh51qY1QMTnp1RG0SBM6NKUJUsgKIUzC8pkgFnwDqwxbUiAPbRrIP/AFB8ojtNzZ54GJl4aspBNM8H6oltxTiSf+snsLt3RVbbLfSSZnRJQFLKwCVBKUmgAIdSibuIFa4GABs1nWJCrwP9mg1SQwdTDqw1MABVB9vo/wA4IsKQEFQSSLiS/wCmkkOqpcGvXlE/zqT7/wD4/wDbFAKj58/1iMyY/wDXy3hBi7UnVf8A4/8AbFK7Qn+P+T/bFRTaFNwqdeHbz6s4omL4/wAx459tefuxeqbUjR8W55AeeqHlSlKl3wwD4Eh8Cp2d2oa4PEtk7HXfh16eSLBLnInpnK6RaFAy7tAkKBe8tLYk9Sh7Mc16WbWRabdOnS7wRMWCm+16gSmrE1cHPF4ElyFKVdSHOlPmS0UWhCkkghiksaZ9sXRTOOD97eW1GjxW7OcPOJY14600iSl0Dkjq58YgqYPePYOfvQwQJ8vWnXljxwiN7y+uXrZ90TKh7yuwf7oi495X7R/viiJVx8jPHEd8Xy5gz4Uz5devDsqZPvq/aMv8cPcT76v2f+8WwQJ5Y5NTgOBzh38hsaYUwiV1P94r9n/tDiWn+9P7FeBhgpUO3qbqYYR1WwLQk2Scl95KbQSOE1CUg9qMveEc50CKfrdqF07oukyrjql2gBV1Y3RNBIKS6XCWqHGLRLNDgqltMCikhmUkqBBbIjwMVW2VMO+u8Xo6i5wwqYrUliCrCj4sMM3BflBu0LQpSGcpTi11Qc1apJY1POERnSva+EfMRF4vTZ1AFRFCmh5XXfQ1zgd40p3hQn8vCgPYNkeopPurOT+0YPTRajhh6xvDL5wFZE7s3D1+zeeCUJ/VXVLEJYtnnypHPFUyGuqvFJDqe42Sj8ozrSpP5xLguZW6dN5V5+6NSxLJvtcSUqUHHsl6A3vGAZ9/80lmKTJ3zXALo3Wc4QGEQJt+2iVIKrqlH9MC7MVLIJJq6Q+AIYNjjBShAm3bX0VnUq6pRuoACVqQQoqLG8mtNAzvjCilVtDsZYwHM0FTecv1xfJBJUyVDdxSTVJe8CxoAwdxV4FFoSSApGQ1fAYuX74Lsk8oUooVdJllJvChTMdNOO7lg41goGcEElyxzr/6+MQmG6ApIBDBLlQALEk1D5KqGw5wrVZlYhm7PnSHRMAMoTA6EpwNBWa6s8wEucWbQQQLt4bkqrtOQPmD8ojbljopiSQL6FJS5AF4hwCTQOzPC26f0kH/AKsvxh59nlqSozElSEpUtSQbpXcQspTeFUglnIqztCjK2bLSJRALky63RMIKqjG61eyBSlQDEENz8fCLbEoKQFJIDIJusTdIrdBWSSGIzhIthaoPMKUB3uIqBFGITFcO4fIDzrSC12gHG91hJ8IpVdyI/aR46wFU5bZYnhw81+URFrUMGHJmwI06uTw8wA0oeWdBqNC0U0OZPYfljEHb/h56Mo2h+Y6Zc5PRdGU9GUJLrM5ybyTp2qMZv4gejKLFaUykLmLCpaZhMwpvOVTE+ywPqCvGMCx7SmyCTJmzJROJQtaCWJIcgh+vU6w20trzrQsLnTVTVBN0Faio3QSQHLlnJPONAKb5x8+Wivzn9evrbKJTD57fPfEAnHCn1GFK8tXgGPnyc/CkRbz5HZEgKHh9eqle2IP5865aRQm8t9u2G7POXLjCby327YkVDTJscS764NFFhQkjL+mJNeyKgOvlnxFcoV4tl+0P1ZxIN5z5UoIgiU/1rXtjv/QObJk2e1TZiApa5c5CHegRLSpTEYFV8AnQEUevALV5H2jsvRxTWNZ0/Nk//nJjP1xlWOUtM4ndOFDkDhr1wRa9plSLrMMTV3OuA48o1vRJKTOUlr05UtIkgs14te9YetdwZjjBPpxtArlyhMYzXUCouFlDBrwfAFwKO2ZysRzQ2ipUvo2DAOTmS4bljljTSBYaUfW+HxEReNC0BGYL8CIeKoUTB7LZqdL8XiIK6VpiqgUGIfv1gCyrczufgILv7+gu6UjKo2YFJmbjBSlEjnm9KwBtFKPzUpyQTLX0eNV3kUNPdKjVsIMs4ZS2BS6iQ+ZpXClYFtc9pqCHJCFi+FUIKpZa6Q59XF+yAKWSKKDQLty1iXZ1Kule4kBlqQQb5Y3k1poG5wam2hdFM/ceWh4QHtieJUlarpU0ssAsoL3gAbyahiXpplC9ANM5NApF0sKh3wGLuT3wds61XFksFgJULhLNeCkoVUEUIcYYGM2XOCkovJKTdBBqT1uSTzg6xBAWOkqgJIvJDkKAN3CrXmfGAzrWpSS9RhUUyGkQmSr6EAMqYsqNQGABCUijEqKnqSzMGziU22EHIilOrX6xCZMNwTEApum6FEEJvHfYKSzK3Scqcogq9IVnoahimYgZZFqNlELbbUoQu96pSpKmZwlaVJcAnLHi0Lb3/LO4NUGmGIw4RfZ5jKvgAlCVrS4BF5CFqSWNCxY10hRjbNtIMsAAECWpIJVh6uLIYYg44RQbMoDUahj8obZ61TEha3UpSV714kqYpqeLv2xWmcc2PE49orBEFRBddPkNMz1d3GCDaAcX6975174qUEn3Typ3F8oCKlgF/F8vPadYez2oJRcBN0sSCTUstizgP+rp4vXPD69f2pFKknyfHHM9+sM/RqWHZypl5aJM2alLX7iFqCQbzOUMzgcMD159uCXUySkPQGpGuMdh+G/pvJ2f0yZyZrTTLIVLuum4FioUpJL38jlhGV+IW3Jdqty50lSlIUmUAVAgkpQkFwc3BwyB4RcHNKLZDsb6Pz64rJHu9hP35c4lMPnt88nis+cfHzgYoRKeI6x9oah9o9Y+hMI+fHBh16wz+fI7BFDiXopPePmBCFnVkAeSgeqhMQCfPyzz7omlCc31+1WrAJchYxQrndI+YpFQX1Hhlyi4Syn1VEcQSO8ZxI22bgVk8FG93LeAHUrD5Vp2x1Ho9bAbNPl4KSicWGJExABLcLgdsjHPi3nNEpXOWlL9csJPfFqJ6S4EoJUymUhc0EFjkpSn5UiWaFaEoABd3YMW4B8aCHt+zFoSJhYpNHD0NdeIIfhA8yWQQWfB3Yu4GTNwrBFuvlIvuE4CiWcfDn1QiAZftfD9IUEoshCL7pYpYB6uLuWeVRqIFJiqeFDPCij1qynemjzgO2DQreT8Of004xRbLP0Vqno6xlQiHv7yMMPLnIcIwJSpm+qqmzKs6B200iFpUq8jfuBl3Zd4VJuuSCbxoAHbshkr31MSrDGgFBhwEDW2Ym8lwtat51jABsXUL1TygopZJQwAxDvo2HIY6wPtOZ+iu6olpcy6qowIukEseIevXFrqKMWF5NeJBbnSB7VPQlKjdK0BE2hNwrSBR7rlBLVYnnnCjP2MJi5STNBBIdCi7rTgFOfWBINecadhsgVOlpUQh93pMAHrV6MSAOuMnZ8xSJcvd6MlADKBAUxOJNQf4uQaDU2u84wUMUnH7jiKQFNqWgkuG4+fvDKWlKZbkFAMwneAcHo6OSwJDjHLhSFqkPhThlFaEBMrA31LKXvMAlKXNMFXioVODcXiCvb8wKkTCGYlwzsxU4ZyaNxiBWunRJvrJCUpxvle7dpqFEdcLbwKZMxBIJTQlNQSCMOEWbIm/qy+PiCPGAyLKtSNwhMspvgpTcV7o9ZIN40q6soqXJ0L939eoxHYVmVcTQgEK9agyNL33iqWsgY9WPdBDLTwiBI8+evyYt/MDMdn0PhDEA4N55wEQkAg8Bk2XPhhDSLMSKkP9zpvUDZZ8KxmJ8MtOcRvefPnDWAtTZ1EsM9SAOskgDrMU2iQUEhQAIxwzY4ihGGcdn+G/o1Kty7QmaZv6aEKQZaglSSVEEsQQWbTOMz079HRYbR0QmqmBUtKwpSQCAVLSxqQWuY0d8IuDmJhJ85dUQSr5Hv864UiavHy/wBYrKvOf25c4sERnm/nLsiPnzjjkNYmWOXnviJA18frFDP55+J5UMIFuHh8qwrh5+dIjhqPPD6RRJxxccB84j2/XjnhCfz9TSEo/wBdeTjDWsBFXnSPQvwwnypKZ81aApRC5aQR7NwlYBZ0lV5IvaXhnHnyj/TSOs9GJv6ChoZ56uiQevCM/XRHMzyorusThu1LltBjF+0VTUhKJksy8CLyVJKqUO9Uxp+im0BLtK3KUGZLMtMxVBLKru8/s0BSVZAwd6b210SULVfmJvZpLB6MU1KeBwo0VHMJtZKLpCWSKFg4rri1YHiUv2vhHhEYqnYamFDQoYPoH0qsiSETRid1VcmLcOuOZCjuYt/Llic46+3ywuzrAqU1w0ji1KF1BLZ+sr/SIxRJc3fLqKsKAMBwFA/3hrUmbuslKEhVRdGJSpkusuKOaGIT52//AGgyolLNU8B5aBbYmU6SQtRBF3c1BvE71GwevKIq4EXDvNUMMcXr1eMKfaUJUDcJQAs3VLLqSA4BUkBnbFOD0igTBcU4L07Kv4Q820C+lRQLrk3ApWASd28SVB2x4lsoUBSVqMtF+X0ZIJBN9zXMzCVHmYdSSSlJxBLDNzhdVkeGBeKJa1KlpKpXRXiSHv8AY8wlR5k5xZJnqSUvikuNRdqCNa5QRZMnqQ4XUAteAZviHsnjhCXOdLUOJDhxUMadnZnFW1rctU5c0teWSTdwJUXIYvSuECIV7jA5oPqn4T7J4RRPaiiZS3Lkip6xFVmkqmXEILKWUBJdmJIYvk2MK1reUqjUhtk2kIXJWqgSqWo8gUk9wiAJFwTFBKzOAUoXym5exrdckAs4c9kRUkH1ezzWHsUlKSby3aYaI3mBCsVPdq2RMUqIej8ICK0+fPnrxgV4efP34xb0+ofz3wxQDgYCKanGlKO/nnE7PKvJJJAUG3SDUEkOCHusz7zY0eKZhYffnCE8g151y5fbhDsWSJ6kKCkKUhQwUhRSRyKSCKcc4s2vtidaVJXPmKmrSkICixN0EkVzLqVUueMF7F2VNtKldBJM1UtN9SQxN1wmgUXVUgMHzgDaUu6tYuGW3sKCgUmjghRKhV8TFQJM8Tj9seURSH1z48+BOsSvij07D3ZQui0ry+mMBX9KccBxIDeEQPb57h4iJEefr9KwxHk+PnSKI+ef0HXD9IdXHce2kMe3znp24wx+ff8Abriql0ozSOeHyp3Q4CcipPf3hvlDXTj9KdhiJHDqz8IIn+XfBST1sf5mJjoPR209GiaiYCklCyi86QXSbyQVMHLAjWucc43n6Rp7K2ZPmib0KVkIQtUxiwCGLlVW6s8niXpQtonpbcAvZs+HWfkIe0bOu3VBQIUWbMaHQg+ERngJAIOY0phWmXGCLdZWTfJvAkhwoljk4L45F6tCVGegety8REYLVZAlF68HUButUB8eVM2PY8CNFU0KFCij6NsCSCXFCI5Pa9m6NZThVwLrljx0jaQsgiB/SySSlEwci3aPGJRgWmbvDfQcKBLZmp4ZdURtUuYWa57JUbqSycsMCqmNYa1TajeQXGDMos3YBhhFNsRLYX0qopNACq8t+BDACtTlGFVy1KuqAYhg9HYA91S0KdPdUtRAu3hupASGCboG6MSBU41fGIy0uFsbtK1Z6hvA9UW22+TKMy/ihrzh0eqi6/ssMRFRmALUi8qSJIWpRSGVgWYPMJWUszEkxKRaChaVEOUKSa5XS9dUuAIZ1qSVKkokhayUgA4HCqyVkcSYrKjm7gs/14ZPxiQW7Rtd6atVwJStSlXMgCXAB4CIyShEparqVlSkJSVPuDeUpgPaN0B9CW1ie158tU1fRpKZZLpBxRQOOQLjqiqxSlATDeQkIAU6quapSEhi6jeONBUkhgYCG1QReBWF7iS4DDeSFMBgwdqUpSkZko/pD4R8oOtEx0mpUWNTn3mmkAWf+yHw+EQZljnLClISaKIcAO90uOI6o01IfHGLfR5cxCLQzoEwJTfbQlSUioe8Q2eAOUVyJyS4W4UMjGqgaZLbz588YqPnyPPdB0wjKB1y9Kee6IqCSSoVNQBjhjDS5JWFFKSyfWbIOkP2qAfVUMoMOrh56oeXPbFvJBr2CA3fQn0q/wCHzlLMvpUTEXFAKukC8lQKSxDgpwNGesL8QPSGXbLX00kruGVLDLDEFLuCxL5MxjGEsEjeAen+UdftHqxiFssxQopJCs7yXZjnvAHtEXQKofM5ee2K/Pnh9otXUaxAK88/HzlFiJdOc97nXvxHUc4QUk6jnUfUdhitRx89usRPn7xRcbMS5G8M7tesjEdbRT55+ecNoez68IuFsPtgL+LH9wZXaSICkiEOvxP9OUEASzgSg6KF5P7kh/5euEuxLAdryc1JIUBzIe71tAUjyNI7r0Q2yqz2K0CXQrTOKl8kAIHFjePAkGOEBjqdmlrBPOiF97iM/XixjWLZM2etQkoKrqbymIASmgck0AcgdcLbOzJ0g3JwYgAgOCGODFNCI0NgW0SZiulviXMTdUU40YpLFrwCgHGjtVoj6XbURNUgIVeCQRQEJFSd0KqBhQ4N2JyjEFpWUlJUSkMwyHLTE9sUmJIHrchETG1NDxNN3MF+cKG0e+/kTiSAH5wXabIFyigVp35YiFCgOGtbs4usKEtVwzJ5AZtV4rtE1V0XSkkil+8bib1aCj0OvrQoUc70A7w3r74FmbH6YxK3WRSUyysNfuKSXclBVdGGHqnGFCgoNUxawtfRy5SFTCEhAAwfMkqOblRigrJH8QoOPAwoUSdIK2zZEJmXUKKklCFIJDUWkKY9rdUBWaYGUhRYOk4PQEuwzxdnGGMKFFonbbR0gBqyZYQH0QCMiWq5biYy7IHlgcGhQoAja1qXOtc68Sbsy4hOSUJ3UpT7oAADCBFqxSsPWhzHXChRPRCY6MapyOfWIkYUKKK1CKlIh4UQdd+F0yR+amSrQEKE+V0aErRfSpd+WpqA3SySxybGG/En0blWOfLTJvJTNllV1RvBJClJZJNbtHqSeMKFG84HGEMPHh5yiPnk8KFE8ESNP6coipPd3fUwoUaEfPPj4wn/AK/TyIaFALz5P9YeWspIKSQdQSDxYisKFAEi33vXSlfE7qud5LXj8QVGtZdsy02aZKSVJJqAsAg7yXTeSK5mqUjGFChZozZs5SlAHEEZ4jSlGiO0JaAxTjUEV7eGVIeFGYA29bqiEPCjcDQoUKA//9k="/>
          <p:cNvSpPr>
            <a:spLocks noChangeAspect="1" noChangeArrowheads="1"/>
          </p:cNvSpPr>
          <p:nvPr/>
        </p:nvSpPr>
        <p:spPr bwMode="auto">
          <a:xfrm>
            <a:off x="155575" y="-2819400"/>
            <a:ext cx="8820150" cy="587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Coarse Stage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4031679" cy="3311822"/>
          </a:xfrm>
        </p:spPr>
        <p:txBody>
          <a:bodyPr/>
          <a:lstStyle/>
          <a:p>
            <a:r>
              <a:rPr lang="en-GB" dirty="0" smtClean="0"/>
              <a:t>Stepper driven stage</a:t>
            </a:r>
          </a:p>
          <a:p>
            <a:r>
              <a:rPr lang="en-GB" dirty="0" smtClean="0"/>
              <a:t>40000 microsteps per rev</a:t>
            </a:r>
          </a:p>
          <a:p>
            <a:r>
              <a:rPr lang="en-GB" dirty="0" smtClean="0"/>
              <a:t>200:1 gearbox </a:t>
            </a:r>
          </a:p>
          <a:p>
            <a:r>
              <a:rPr lang="en-GB" dirty="0" smtClean="0"/>
              <a:t>1mm pitch screw</a:t>
            </a:r>
          </a:p>
          <a:p>
            <a:r>
              <a:rPr lang="en-GB" dirty="0" smtClean="0"/>
              <a:t>8 microsteps per nm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88322" y="3443506"/>
            <a:ext cx="432048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Vibration from motor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Vibration from controller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Non linear friction effects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microstepping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67" y="1191567"/>
            <a:ext cx="4286250" cy="27717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stage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Piezo stack actuators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2</a:t>
            </a:r>
            <a:r>
              <a:rPr lang="en-GB" sz="2400" dirty="0" smtClean="0"/>
              <a:t>00 x 200 x 20 um travel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Cap sensor feedback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Quoted 0.3nm resolution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933056"/>
            <a:ext cx="432048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Analogue position demand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Separate amplifier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Internal tuning / set up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50" y="1333524"/>
            <a:ext cx="4111749" cy="28124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47676"/>
            <a:ext cx="3096344" cy="3096344"/>
          </a:xfrm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Not this kind of feedback ---&gt;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Interferometer IDS3010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2 heads – count the difference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Absolute encoding </a:t>
            </a:r>
            <a:r>
              <a:rPr lang="en-GB" sz="2400" dirty="0" err="1" smtClean="0"/>
              <a:t>BissC</a:t>
            </a:r>
            <a:r>
              <a:rPr lang="en-GB" sz="2400" dirty="0" smtClean="0"/>
              <a:t>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Programmable resolution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451705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Custom feedback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Complicated wiring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Loss of signal 20 second reset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 Layout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76864" cy="525567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338892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Standard product in custom configuration or Custom product with standard software interface</a:t>
            </a:r>
          </a:p>
          <a:p>
            <a:endParaRPr lang="en-GB" dirty="0"/>
          </a:p>
          <a:p>
            <a:r>
              <a:rPr lang="en-GB" dirty="0" smtClean="0"/>
              <a:t>Depth of analogue output to control piezos 16,18, or 24 bit ?</a:t>
            </a:r>
          </a:p>
          <a:p>
            <a:endParaRPr lang="en-GB" dirty="0"/>
          </a:p>
          <a:p>
            <a:r>
              <a:rPr lang="en-GB" dirty="0" smtClean="0"/>
              <a:t>Characterise the response of the piezos</a:t>
            </a:r>
          </a:p>
          <a:p>
            <a:endParaRPr lang="en-GB" dirty="0"/>
          </a:p>
          <a:p>
            <a:r>
              <a:rPr lang="en-GB" dirty="0" smtClean="0"/>
              <a:t>Model :- test:- create custom servo controls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light was bright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SEhUUEBQVFBUUFBQUFBUVFxUUFBQUFBQWFhUUFBQYHCggGBolHBUUITEhJSkrLi4uFx8zODMsNygtLisBCgoKDg0LGhAPGDclHyUyNzc3NjErLjQsMTUuNzc0LzU0MzcrMi83Nzc2KzgtNywtLDQsLDQ3MTQ3LzgsKy43MP/AABEIALQBGAMBIgACEQEDEQH/xAAcAAABBQEBAQAAAAAAAAAAAAACAAEDBQYEBwj/xABCEAACAQIDBQUFBQUHBAMAAAABAgADEQQSIQUGMUFREyJhcYEykaGx8AcUQlJyI4LB4fEkU2KSsrPRJTOi0xUWVP/EABgBAQADAQAAAAAAAAAAAAAAAAABAgME/8QAKhEBAQABAgMECwAAAAAAAAAAAAECETEDIcFRYYHwBBITIiMyQUJxkbH/2gAMAwEAAhEDEQA/ANUBJAIlWGFgOohqIlWGFgIQrRBY4EBwISxxGEAgYYjKJIBAQhARxCgICEBEIYgNaEBHEMCAwEMCOBCAgIQhGAhCA4hCNKzam36NDRjmfki6t/KBbR5lcXtLEFc1V6WBpngahzVT+lOJPhKxadJjmYY3GHrUbsKPpTuDbzBgbk4lBxdR6iJcSh4Op/eEydLEOvsYGgP1VGc/6Yz7Rq//AJMIfVvnlgbIEHhCmL/+yPT9vA6daFUMR5IVE7MBvjhKjZRWNJ/7vEKUI82Onxgai0aQpX0BYWB4MDmU+REngDaNaERGIgDGj2itAYRRERQMasMXgCSCAYMNYAEMQDEIeUEQhAO0IDwjAwwYDgwxBEMCA8cQWMcNrpAkEMQBDUQCEMQVWGBAcQrxgIjAK8jqVQNSYD1LTHbRxdTHV/uuHNqa/wDeflpxW45D4nTzDrxu3KmJc0sFoo9usdABzIPIePPlOnZmyRTF6Ptn2sQwu1+fZhr28zcy4wWyKdJBTQWprqx51G5lj0+uHGwyi1uA6QKjC7vUQ2dx2jni73Zv8x19JaJhlHBQJSV9uutLGuFS+FqFUGtmARGu2vHvHhaX9N7gHqAfeIHFiMeqO6MG7lLtWKrm7pYiwUak6dJWDeCkovUo4mmhsO0qUSEHS54ga9JNjK7UsU9Xs6jqMKuiKWLMKp7q9TrwmaG2KuLqVqeIFejRGS9GnSZnIIJs75bqDa/DXlI1WmNst7PPVt6mBpuLlVII0I5g87iU21N1aVUagHoHAYDyPFfMTQUAAqhRYBRYcLC2gnLtzFtRw9Wols1OmzC+ouBfUSVWHTZ+KwDf2WocvHsKpL0mHgx1X1v5zQ7ub0U8SxpgGhiF9vD1NL+NMniPKXqIHQEgHMoJ6agGZXeXdlXAIzXXVHXSrSP5kbp4cDA2NOqD4EcQeI84RmT3a247sKGLIFcD9lWGiYhRyPRuompRr+BHEdDAKMYoxEBRQSIoGOCyRVgiEIBqIaiAbw1vAMCGFgiSAeEB1WGqxlEkCwEFhhYrQgIA2hAQgIVoCAkgEECSAQHEMCMBHgNI6jQ3MrNo4nKNOJ0HmdBApN7tsMiCnSP7Sqcq24gfib4geZ8Je7s7EXC0RTA77ANWbnc8Kd/n/OZrdPDfesZUxLDNTo92l0bKbKR5tdpuihuNepa3Xn6QDv7o95ijvTiHbsKK0jXqYzF0KbPmFJKWGAJZwDdmsRwtLjdra9Ssa1LEKi1sNUFOp2ZJptmUOjpm1FweBgcmL2RWaltBAFviHLUe8NQaaL3vy6qZpKAIVQeIUA+YGsK8UB7zPbGb+347ywv+200EzmxT/wBQx36cP/oaVy3jbhfJn+OsaW84tt4Vq2HrUkIDVKTopa4UMykC5HK867xXlmIcGhWmita6oqm3C4UA2kjC8a8qtqnGlwMJ92CZQS9btGbNc6BEsLcNb84FJvPsm2ouFJvmHtUn5VFP8OfCXG6+1ziKZFTSvROSsB+MDUOvUEEEHxnFs3aVWu+IwuJWl2tJVJeiS1Nle+lm1Rx0Mp1LYPELUvfJlSp/iose6x/Sze5m6QPQIpFRYcuBGZf0nl6H+ElgCYojFAx14QgFoatAIiGggAyQNAkWSKZGpkqwCEkUwQIYEAgYQMYQwICBhAxgI4EAwYYMACGBAMGPeMBEYENd5it59pEZ8p1SmxH63IpJ8Xv+7NXjalgZgcNavWbMdGxVJfSij1CPUlfhA9D3T2YMPhUQcSAT6C3z+cs440RR0Qe+0irVVQXdgo4XYhR7zAxZ3ZxKP29E0jWp43F16aOWyVKOJCqVZgLq9llxuzsurSNetiSnbYmorstO5RFRAiKCdSbDUy9BBFxqDwI4GKAooooCma2Kf+oYz9NH5GXO19orh6T1ql8qC7WFyBe15Q7u1lfaGMZCGVqeHZSOBDKSCPSVy3jfhS+zzvd1jVRQXqAcTIwzNw7o6nj6Dl6+6W1YzG7pmcDj/P0EzO82Ax9dsuHqU6VHS4zMlV/zBnVSVH6SJpKdMDz5k6n3yQSE6ybKPdbZlTDqyNRw9JNCDRao7O3M1C6gnTncwN5MICAxFwLq/ijixHxmgzDqJybUo56bDqp6cpKqPZvdQLx7MrY9UqAfIke6WEpNi1boAeORk8uBHxY+6XKtcX6wHMeCYoGLElAkOX6/kJKL21gTr9fVo6iAhEkVecCRRJVAka+Px/5kq/XOAQWSBYIXyh2PSA4EcCMGEcOOV4BAR4OY+MfMYBgSQCRI3WSK2sCQRniLQWaBUbZeyMfAzF7lpnYeOJrn3UEI+U2G8Dfs28jMXuDVtUsb93Egm19BUpVFubcroB6wPW8Qx0sL6C/hoJgdvbKY46rVxGEO0KRWmKKpUS+G7veVqLMB3jrmm/XVAfD+Epdq7r4bEP2tSmRUIsalN3pOw6MyEZtAOMDMbgO6YzF0VonD0VSnUFA1BVFGox4XBIUsLkrfSwm9nHsrZNHDJkw6BFvc2uSzHizMdWPiZ2QFFFOfGU3YWRsmurWubcwAYTJrSxpQoy1LFWBUqdcwIsRaYTc2guGxNXDq5DklRm50l79K3jldh+7N3hsEq66sebNqT6zIY3ZLVsbjTTutSmmEq0G/xqtS4v0NrGZZy8q7vRcsNM8LeVm/jy/rZUqAGp1PUyYCV+wdpjE0Q9rMLrUXmlRdGUyxtNJZZrHHxMcsc7jlvCtEI9orSVGU27unQqq9TDYahVrVHa7O7hcxvmY5TqQ3KPuPSWngsiKwZKlRKoJvesujlSNMvC30ZYVN0sOWJQVKWbVlo1Hpo3moNvdaWWGwSUaYp0lCIoNgPiSTxOvGBTbvv3whFtahPW1mtL2gbqPIfKUWxE/bVWH4Ve59FI/3DLyiLKB0A+UA4o5igZGmIZpgyMN1+clUX5fGAa0/GHTWx0PpBA+tYQgScYYEjX64wxAkDw80iBhj60gHbzjhfOCB9WhgQHH1whCCI8A4ayG0NYEsTQRCtAqNsLdD5Tz/AHKxXZY56Z07QNb9SHMPhnnpeMpXBnku8SthsWtVeKsHHjY6j1Fx6wPb8DVDoctiL3FtRZu8Le+FPPtw9vrTxb4VmulSz4cngaVUGpTHoS6fuqJvsU2UkC2Yg2B4X1y3PS8CifehGZ1oUMTiBTdqdR6KKUV19pQXdS5HPKDLHZO06eJpLVotmRr2uCCCpIZWU6gggi08uwAw6Cp/8m+0KGLqO7VkpLWp0mcnjSFBSjgi2pJvNh9nFKqmHdGR0oLVYYXtkWnWNE63qILW7xOpAJ90DWxRooBRCCIYgZnFocHi+3GlDEkLWHJKv4ankec1InNjsGtam1OoLq4IPh0I8QdZU7qYpwGw1c3q0NA356X4G91vhKT3ctO11Z/F4Xr/AHY8r3z6Xw2/TQWguwUEkgAC5J0AA5kwpS7bw1ao6hUD0RZmXOEztyDH8o00l3K79mbRSupalcgMVuRa5ABuPDUSTGvZSfCVm7zOGrhqYRe1ZtGBs1lGQC2otzkG9mNIpinT1eswpqBx73tH3X+EB93Beg7/AN69l/SWJH/iQPSXcr8EgUiiuooIAx5GqwuwHkPmJ3QHJjRjFAyjHwvJKbeFo9oawFrDVY4MINAcCSAQQYQMAlkgEAGQ7Q2hToUzUr1FpoOLMbDwA6nwEDsEiq46kps1RAbXsWW9utuNvGeM7y/aZXrsVwhNCkCRcWNSoOAuT7N+Nhw6zH1KrO2d2LN1YljYX1ufM+8wPZdo/alg6dTs6YetY2aogHZr1sSbufIW8ZLg/tJwjm7FkHQozMR4kaA+Av5zxL7wt9Tr5Xk2YMNL28OUD6F2XvRhMRpSrJfTRr0zc8gGtc+V5dWnzXh8Ox9gBjoddCLcwLT0vczfOopWji2vcgLUc2tbkxt84HpYEcQRCgR1UmE382PnTMOI1m/InBj8KHUg84HieHrEorLftcJdxb2mw5OZwvVqbd8eGbpPdN3NrLjMOtTQuoAcDhcgEOv+FhZgfHwnjW8ezHwlcVKelmzKeV+hHMcreMsN1NuthKiVKC5qFVshpX/7Lm7NhyT+EnM1M+JWB7L4GCYGCxlOvTWrROZG4HgVPNWB4EHS0kPQ/wBYGUq7+4VWKlMVdSQbYasRcGxsQtiPGXmxtp08VRStRJNOpfKSCpNmKnQ+IMpN7Mc1TE4XZ9Niv3nPUxDA2YYakLsiniC57txyv1mnpUwoCqAqqAFAFgANAAOQgEBDUTj2ptFMPSerVNkQXNuJJNgoHUkges5tl7SxFRQz4cJmI7naKaiqeBccjblAtxOLH4+nQK5gxapcDIuZjlHO2vOdhMptvtTzUu17ZcuYipSByrcAEMwFwSOkDswm1UqPlC1VNibvTZV05XPOWAmXwGIBxKDCVKtSnZu3z5jTUZe7YsPavbhNIagAuTYDjfT+kBYisFUsxAUAkk8ABxMx+FxGZmxzqTr2OCpni7toGt4nW/QeEm2jX++5u+KeCpG9aqTbtcupC/4eGvP52GzafbMtdlKU0XLhqZFiqEWNVhyZhy5DxJgdmy8J2VMKTmY3ao35nY3Y+/4WnVHjQGJijGPAzYhCRhoQaBKIYkIeF2kCaEDOY1pwba2yuGoVKzAkU1LWHE8gPeRAq9/97vuKBKVjWqAldQQigjvMPfbynim1dq1cQ5es7OSSRmNwt+Sjgo8BItp7RqYio1auQ1SobsbWsBawA5AaD0nMtEsQBzgEKvjGNW+g6+pml2Lul2mtQ2vymuwm5lAWut/U3MDytFvykucrw0+us9nwu52F/uwevGHity8O4tkA8haB5DS2i1rOQw8gpHkwF/fLDDbVQ6G+uh14jqCRx9fSarav2bAC9FjfkD8phqmBai5WoCpU6+HQwPoLcHEK2ETKxNiRZmzFegF9QLageM0l54/9m+3lp11pMbLVAUHo59m/gTp6+E9fgFBdbx48Ch27shayFWE8rx+AqYOo3dzIwyspvlqLxynp1BGoIBE9vdbyo2vsdaqkMIGK2BtxqV6+FfNwFajUIAq8gKh4JV5B/ZfTg3dPomw9vUMahOHazgWek2lSmeYK8x4ieWbU3aq4d89ElSL2I6HiCOBHgdJUAWcPTY4WsDfMM3YMRw9nvUT5XHgBA94SmRa9ieGvEDpe14d55ls37R8RQAG0aHaJwFdCuo6iqncby7p6zZ7N3wwVdcyVwl+IqjLY9C3s/GA++Ox2xmEqUabAOcroSdCyMGAJHAG1r8rylwWFqdiKNLZ74eoLDtGqAojc37QEl/nNnRdXANNkcdVZWEdcOwJOW9+V1t84DJoACbkAAnqbam0kE5q1bIO+aVMDm9QD4ASj2tvDQQftMUbfloAU83h2rn/SQYFvtPaVOjbtG7x9lFGZ3PRUGpme2zXL3OMbsaOhFBTerUv7PaleF+Si5PnOLDbQr1SRgcOMOjca1TN2j+Jdx2je4eDCXOyNgLTYVKhNWrr324KTxyL+Hz1Y8yYEWz9nvXytXXs6CWNLD8Lkey9UeHJfU3PDRxgYrwHgkxEwSYDkxSMmKBnhHvIc0FnPWB0FoLPOY1D1kFWsesDoqV7Tzb7TtrVDloqbU2F26uQQbE9BpNfi8SRznnG/lTM9M8dGHxEDLqgIJMv93cECVmfovy+vrjNpsClZVPWBrNn4exFpp8Nh7iUGz2BtNNghw0gdGHoTqFCNSFpMG6QOd6MxO/mwA1M1VGqDveKjX69JvWQyHE0gylSLgwPnjD6AEXV0N+mnFSPIz6S2TjRXoUqo4VKaP/mUE/GfPW8GH7Cq6D8NRgP0k3A/j6eM9r+zxydnYYm3sEadA7AfAQNJePeRmK8CS8Ym8G8WsCKthgw1Ez20t2Ee5AtNNfxjQPOH3aqUiTTLLfjlJAPmOB8jK6rsME/tKCE/mVWov76RUe8T1cqIJoL0EDyylstBw7df30qf7lIn4zvp7Nc6CpiT6UP/AFz0NcOvQQxRHQQMPhd2M3EVT+qrk94pKs0Gy93KVI5giK3NgO8fNzdj75eBY8BqVMLwElBgRXgHeK8G8YmARMAmMTBJgItHkTGKBnwRAeRlSfCDlPWAn+uE48QfP4SWsG6zgruRxBPrArdo1dJhd5zmW/Rh8ZrdpVRr/GZfF0891JtfS/T0gZnAUszhepm5pVlpL3iABMdsykVrgHQ30Fr3PnfhLY4WpXqMtTuhLDTgc2oI9IF/gt9KdM6ox8rGabZP2h4d2C2dfEgW+BmR2Lu195qmnTICrbM7BSfJVUAn3zlxWyPu9V0enYrmsTmvoxCki9hcC4F+Bge5YHHrUUMutxp/zOba+21w1I1GF7cp5tutvrUpMaX3WriMlrmkL2UjQkW0nWm2K20e0db0KKv2YRQpqlhYtnZxZfaAtbrrAlq/aVXrHJh8OQx4FtR/ACWOy9t4uk39uQdmxHfUhuzJ5tblODa+6ATDrVpAVWzDMLBjYkAEWF9Nbt4cJ3bHwJqYc96ohANrWK2A6ODcaQMd9pdHLjDb8SK/uNj/AAnr26Ozjh8Fh6Te0tJc3gzd5h6EkTybZeFq47H4U4kqSGLlhoDSw9QoVycO9UQ+jT3A+UATBzxPAgSBoQEiLRX8IEoMeRho4aAZiMjBhAwJI94KxGAYMWaCDHgFFeDeMxgEWjZoJgkwCZpGzRmaAzfWsBFo8D65xQKEkeMAnzjm31/WCR9fRgc9a3jKzFHzlnWErMUo+v6QKDaEoK2h9ZoscglBjFgV+KUCtRH5Rb4C00GEADsWIAYJqdBcZgbk6cCvuMpK2FzNTcHmAfArwmj2ae8IHXg8IgcstQL4q+U28wZ0bcxFAprVWo4Gguaj/C5lrh9n031IUn9K/O05NtUlppZRqxsv/MAvsrw+XtWIsXcueoAAVQfQfEyzOFXD4jEB1YUsS4rq6qzBahULVRgoJW+RWB4d48Oc24uHC0+IuSbnx6TQNTDGxsdeH8YGcp1MKONROP4rXHvlo+PpmmVoK9VipChEbKSRzqEBF8yZafd1HX3mNUqWEDN7vbFFPFoWsxw+DpoWAsDUqOzOVv1KsfJpsDOPZyDvNbUnU9bCw+U62gRsYF4TGATAe8IGADHvAkEUERyYDgwhIs0K8CYGIGRBoQMCS8V4F4s0A80EtGzQS0By8AvEWgEwEzwS8e8a8Ac0Ue8UChjRRQIK0rMUePD3RooFTjJn8bGigcdFyDb601lvg21EUUDV7MqHSSbxYcMqnUFTcEeVucUUDi3Pwtqpys6gnVQe7w6Wm6wmERWLqoDHQkAAtbmxHE+cUUDrqmcdYxRQLHCr3F8r++EwjRQIzAMUUBR4ooDgRZYooD2hBYooD5Y4EaKA9orRooCMFo8UCImKKKAgIxEUUBWi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3394720" cy="2267673"/>
          </a:xfrm>
        </p:spPr>
      </p:pic>
      <p:sp>
        <p:nvSpPr>
          <p:cNvPr id="6" name="TextBox 5"/>
          <p:cNvSpPr txBox="1"/>
          <p:nvPr/>
        </p:nvSpPr>
        <p:spPr>
          <a:xfrm>
            <a:off x="4559221" y="3573016"/>
            <a:ext cx="396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Full Width Half Maximum</a:t>
            </a:r>
          </a:p>
          <a:p>
            <a:r>
              <a:rPr lang="en-GB" dirty="0" smtClean="0"/>
              <a:t>x2-x1 = 100 micron(h) x 50 micron(v)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59220" y="4941168"/>
            <a:ext cx="382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MX data Collection rate 1 frame per second</a:t>
            </a:r>
            <a:endParaRPr lang="en-GB" dirty="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57902" y="1737476"/>
            <a:ext cx="3311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i="0" dirty="0" smtClean="0">
                <a:cs typeface="Arial" panose="020B0604020202020204" pitchFamily="34" charset="0"/>
              </a:rPr>
              <a:t>X-rays from Diamond will be 1,000,000,000,000 times brighter than from </a:t>
            </a:r>
          </a:p>
          <a:p>
            <a:pPr eaLnBrk="1" hangingPunct="1"/>
            <a:r>
              <a:rPr lang="en-GB" altLang="en-US" i="0" dirty="0" smtClean="0">
                <a:cs typeface="Arial" panose="020B0604020202020204" pitchFamily="34" charset="0"/>
              </a:rPr>
              <a:t>an X-ray tube !</a:t>
            </a:r>
            <a:endParaRPr lang="en-GB" altLang="en-US" i="0" dirty="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generation </a:t>
            </a:r>
            <a:r>
              <a:rPr lang="en-GB" dirty="0" smtClean="0"/>
              <a:t>Motion controller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Current controller is stretched to full capacity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Science requirements already demanding greater 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Phase 3 build complete – chance to look again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Consultation is nearly complete to gather requirements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the lord said 10% is good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731043" cy="3224953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131840" y="4941168"/>
            <a:ext cx="5766792" cy="1368152"/>
          </a:xfrm>
        </p:spPr>
        <p:txBody>
          <a:bodyPr/>
          <a:lstStyle/>
          <a:p>
            <a:r>
              <a:rPr lang="en-GB" sz="1800" dirty="0" smtClean="0"/>
              <a:t>10% x 50 micron = +/- 5 micron</a:t>
            </a:r>
          </a:p>
          <a:p>
            <a:r>
              <a:rPr lang="en-GB" sz="1800" dirty="0" smtClean="0"/>
              <a:t>STEP SCANNING</a:t>
            </a:r>
          </a:p>
          <a:p>
            <a:r>
              <a:rPr lang="en-GB" sz="1800" dirty="0" smtClean="0"/>
              <a:t>Move and settle &lt; 0.5seconds</a:t>
            </a:r>
          </a:p>
          <a:p>
            <a:r>
              <a:rPr lang="en-GB" sz="1800" dirty="0" smtClean="0"/>
              <a:t>66% beam utilisation</a:t>
            </a:r>
            <a:endParaRPr lang="en-GB" sz="1800" dirty="0"/>
          </a:p>
        </p:txBody>
      </p:sp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01567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000" dirty="0" smtClean="0"/>
              <a:t>Detector rates increased during phase 2 to 10s even100s Hz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Pilatus area detectors commonplace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Average beam sizes reducing with each new beamline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MX beamlines demand continuous sample rotations</a:t>
            </a:r>
          </a:p>
          <a:p>
            <a:pPr algn="ctr">
              <a:lnSpc>
                <a:spcPct val="150000"/>
              </a:lnSpc>
            </a:pPr>
            <a:endParaRPr lang="en-GB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while the motors were standing still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first the gearbox disappeared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Diamond DD mono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60032" y="2132856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/>
              <a:t>Resolution increases from 1.8uRad to 5nR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Stability required 150nR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Speed range 36000:1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Max scan speed 1° per sec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" y="2132856"/>
            <a:ext cx="4575458" cy="27363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into phase 3 the beams got even smaller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6263927" cy="4525962"/>
          </a:xfrm>
        </p:spPr>
        <p:txBody>
          <a:bodyPr/>
          <a:lstStyle/>
          <a:p>
            <a:pPr algn="r"/>
            <a:r>
              <a:rPr lang="en-GB" sz="2000" dirty="0" smtClean="0"/>
              <a:t>I12 beam sizes down to 30 x 30 microns</a:t>
            </a:r>
          </a:p>
          <a:p>
            <a:pPr algn="r"/>
            <a:r>
              <a:rPr lang="en-GB" sz="2000" dirty="0" smtClean="0"/>
              <a:t>J02 beam sizes down to 20 x20 microns</a:t>
            </a:r>
          </a:p>
          <a:p>
            <a:pPr algn="r"/>
            <a:r>
              <a:rPr lang="en-GB" sz="2000" dirty="0" smtClean="0"/>
              <a:t>I04 beam sizes down to 10 x 5 microns</a:t>
            </a:r>
          </a:p>
          <a:p>
            <a:pPr algn="r"/>
            <a:r>
              <a:rPr lang="en-GB" sz="2000" dirty="0" smtClean="0"/>
              <a:t>I24 </a:t>
            </a:r>
            <a:r>
              <a:rPr lang="en-GB" sz="2000" dirty="0" err="1" smtClean="0"/>
              <a:t>beamsizes</a:t>
            </a:r>
            <a:r>
              <a:rPr lang="en-GB" sz="2000" dirty="0" smtClean="0"/>
              <a:t> down to 5 x 5 microns</a:t>
            </a:r>
          </a:p>
          <a:p>
            <a:pPr algn="r"/>
            <a:r>
              <a:rPr lang="en-GB" sz="2000" dirty="0" smtClean="0"/>
              <a:t>I22 </a:t>
            </a:r>
            <a:r>
              <a:rPr lang="en-GB" sz="2000" dirty="0" err="1" smtClean="0"/>
              <a:t>microfocus</a:t>
            </a:r>
            <a:r>
              <a:rPr lang="en-GB" sz="2000" dirty="0" smtClean="0"/>
              <a:t> 6 x 6 microns</a:t>
            </a:r>
          </a:p>
          <a:p>
            <a:pPr algn="r"/>
            <a:r>
              <a:rPr lang="en-GB" sz="2000" dirty="0" smtClean="0"/>
              <a:t>I18 </a:t>
            </a:r>
            <a:r>
              <a:rPr lang="en-GB" sz="2000" dirty="0" err="1" smtClean="0"/>
              <a:t>beamsizes</a:t>
            </a:r>
            <a:r>
              <a:rPr lang="en-GB" sz="2000" dirty="0" smtClean="0"/>
              <a:t> down to 2 x 2.5 microns</a:t>
            </a:r>
          </a:p>
          <a:p>
            <a:pPr algn="r"/>
            <a:r>
              <a:rPr lang="en-GB" sz="2000" dirty="0" smtClean="0"/>
              <a:t>I05 nano ARPES branch 0.7 x 0.7 microns</a:t>
            </a:r>
          </a:p>
          <a:p>
            <a:pPr algn="r"/>
            <a:r>
              <a:rPr lang="en-GB" sz="2000" dirty="0" smtClean="0"/>
              <a:t>I20 4 bounce mono stability +/- 100nR</a:t>
            </a:r>
          </a:p>
          <a:p>
            <a:pPr algn="r"/>
            <a:r>
              <a:rPr lang="en-GB" sz="2000" dirty="0" smtClean="0"/>
              <a:t>I14 beam sizes down to 50 x 50 nanometres</a:t>
            </a:r>
          </a:p>
          <a:p>
            <a:pPr algn="r"/>
            <a:r>
              <a:rPr lang="en-GB" sz="2000" dirty="0" smtClean="0"/>
              <a:t>I08 </a:t>
            </a:r>
            <a:r>
              <a:rPr lang="en-GB" sz="2000" dirty="0" err="1" smtClean="0"/>
              <a:t>beamsizes</a:t>
            </a:r>
            <a:r>
              <a:rPr lang="en-GB" sz="2000" dirty="0" smtClean="0"/>
              <a:t> down to 20 x 20 nanometres</a:t>
            </a:r>
          </a:p>
          <a:p>
            <a:pPr algn="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</p:txBody>
      </p:sp>
      <p:sp>
        <p:nvSpPr>
          <p:cNvPr id="2" name="Right Triangle 1"/>
          <p:cNvSpPr/>
          <p:nvPr/>
        </p:nvSpPr>
        <p:spPr bwMode="auto">
          <a:xfrm flipH="1" flipV="1">
            <a:off x="7092280" y="1988840"/>
            <a:ext cx="1368152" cy="3672408"/>
          </a:xfrm>
          <a:prstGeom prst="rtTriangle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811797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520" y="1268760"/>
            <a:ext cx="4386343" cy="4525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230028"/>
            <a:ext cx="8229600" cy="1143000"/>
          </a:xfrm>
        </p:spPr>
        <p:txBody>
          <a:bodyPr/>
          <a:lstStyle/>
          <a:p>
            <a:r>
              <a:rPr lang="en-GB" dirty="0" smtClean="0"/>
              <a:t>And the </a:t>
            </a:r>
            <a:r>
              <a:rPr lang="en-GB" dirty="0" smtClean="0"/>
              <a:t>scientists </a:t>
            </a:r>
            <a:r>
              <a:rPr lang="en-GB" dirty="0" smtClean="0"/>
              <a:t>stood back and said..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37863" y="1373028"/>
            <a:ext cx="42546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J08 </a:t>
            </a:r>
            <a:r>
              <a:rPr lang="en-GB" dirty="0" err="1" smtClean="0"/>
              <a:t>endstation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Smaller </a:t>
            </a:r>
            <a:r>
              <a:rPr lang="en-GB" dirty="0" err="1" smtClean="0"/>
              <a:t>beamsizes</a:t>
            </a:r>
            <a:endParaRPr lang="en-GB" dirty="0" smtClean="0"/>
          </a:p>
          <a:p>
            <a:r>
              <a:rPr lang="en-GB" dirty="0" smtClean="0"/>
              <a:t>Continuous </a:t>
            </a:r>
            <a:r>
              <a:rPr lang="en-GB" dirty="0" err="1" smtClean="0"/>
              <a:t>flyscan</a:t>
            </a:r>
            <a:r>
              <a:rPr lang="en-GB" dirty="0" smtClean="0"/>
              <a:t> motion</a:t>
            </a:r>
          </a:p>
          <a:p>
            <a:r>
              <a:rPr lang="en-GB" dirty="0" smtClean="0"/>
              <a:t>Encoder resolution &lt;&lt; 1 nm</a:t>
            </a:r>
          </a:p>
          <a:p>
            <a:r>
              <a:rPr lang="en-GB" dirty="0" smtClean="0"/>
              <a:t>Motion jitter &lt; 5 nm.</a:t>
            </a:r>
          </a:p>
          <a:p>
            <a:endParaRPr lang="en-GB" dirty="0"/>
          </a:p>
          <a:p>
            <a:r>
              <a:rPr lang="en-GB" dirty="0" smtClean="0"/>
              <a:t>Best so  far is 5-10nm on I08</a:t>
            </a:r>
          </a:p>
          <a:p>
            <a:r>
              <a:rPr lang="en-GB" dirty="0" smtClean="0"/>
              <a:t>I14 struggling to meet this spec</a:t>
            </a:r>
          </a:p>
          <a:p>
            <a:r>
              <a:rPr lang="en-GB" dirty="0" smtClean="0"/>
              <a:t>I13 using </a:t>
            </a:r>
            <a:r>
              <a:rPr lang="en-GB" smtClean="0"/>
              <a:t>alternative system</a:t>
            </a:r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Archaeological Evidence</a:t>
            </a:r>
            <a:endParaRPr lang="en-GB" dirty="0"/>
          </a:p>
        </p:txBody>
      </p:sp>
      <p:pic>
        <p:nvPicPr>
          <p:cNvPr id="5" name="Content Placeholder 4" descr="I16-front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2088"/>
            <a:ext cx="226829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31840" y="1662762"/>
            <a:ext cx="5372032" cy="438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altLang="en-US" kern="0" dirty="0" smtClean="0"/>
              <a:t>Motion IOC crate</a:t>
            </a:r>
          </a:p>
          <a:p>
            <a:r>
              <a:rPr lang="en-GB" altLang="en-US" kern="0" dirty="0" smtClean="0"/>
              <a:t>Turbo PMAC2 VME Ultralight ( x3)</a:t>
            </a:r>
          </a:p>
          <a:p>
            <a:r>
              <a:rPr lang="en-GB" altLang="en-US" kern="0" dirty="0" smtClean="0"/>
              <a:t>UMAC MACRO crate 2 x 16 axis expansion cards </a:t>
            </a:r>
          </a:p>
          <a:p>
            <a:r>
              <a:rPr lang="en-GB" altLang="en-US" kern="0" dirty="0" smtClean="0"/>
              <a:t>Amplifier Crates – 8 axis stepper</a:t>
            </a:r>
          </a:p>
          <a:p>
            <a:r>
              <a:rPr lang="en-GB" altLang="en-US" kern="0" dirty="0" smtClean="0"/>
              <a:t>Smart drive D28  - ½  stepping</a:t>
            </a:r>
          </a:p>
          <a:p>
            <a:r>
              <a:rPr lang="en-GB" altLang="en-US" kern="0" dirty="0" smtClean="0"/>
              <a:t>Majority are 16 axes Stoegra crates</a:t>
            </a:r>
          </a:p>
          <a:p>
            <a:r>
              <a:rPr lang="en-GB" altLang="en-US" kern="0" dirty="0"/>
              <a:t>DC power supplies.</a:t>
            </a:r>
          </a:p>
          <a:p>
            <a:endParaRPr lang="en-GB" altLang="en-US" kern="0" dirty="0" smtClean="0"/>
          </a:p>
        </p:txBody>
      </p:sp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Kids on the block</a:t>
            </a:r>
            <a:endParaRPr lang="en-GB" dirty="0"/>
          </a:p>
        </p:txBody>
      </p:sp>
      <p:pic>
        <p:nvPicPr>
          <p:cNvPr id="6" name="Content Placeholder 3" descr="P9150228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8" b="32837"/>
          <a:stretch>
            <a:fillRect/>
          </a:stretch>
        </p:blipFill>
        <p:spPr>
          <a:xfrm>
            <a:off x="3347864" y="5540371"/>
            <a:ext cx="3553691" cy="122328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652" y="1340769"/>
            <a:ext cx="5821144" cy="4176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04" y="1312713"/>
            <a:ext cx="2762132" cy="1730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335969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 0 L 0 0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101123 DLS">
  <a:themeElements>
    <a:clrScheme name="Diamond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mon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amond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101123 DLS</Template>
  <TotalTime>17151</TotalTime>
  <Words>1380</Words>
  <Application>Microsoft Office PowerPoint</Application>
  <PresentationFormat>On-screen Show (4:3)</PresentationFormat>
  <Paragraphs>232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101123 DLS</vt:lpstr>
      <vt:lpstr>In the beginning</vt:lpstr>
      <vt:lpstr>And the light was bright</vt:lpstr>
      <vt:lpstr>And the lord said 10% is good</vt:lpstr>
      <vt:lpstr>And while the motors were standing still</vt:lpstr>
      <vt:lpstr>At first the gearbox disappeared</vt:lpstr>
      <vt:lpstr>And into phase 3 the beams got even smaller</vt:lpstr>
      <vt:lpstr>And the scientists stood back and said..</vt:lpstr>
      <vt:lpstr>Archaeological Evidence</vt:lpstr>
      <vt:lpstr>New Kids on the block</vt:lpstr>
      <vt:lpstr>I19 fast chopper</vt:lpstr>
      <vt:lpstr>I19 fast chopper</vt:lpstr>
      <vt:lpstr>Plane Grating Monochromator</vt:lpstr>
      <vt:lpstr>Plane Grating Monochromator</vt:lpstr>
      <vt:lpstr>I08 SXM ( again) </vt:lpstr>
      <vt:lpstr>Coarse Stage</vt:lpstr>
      <vt:lpstr>Fine stage </vt:lpstr>
      <vt:lpstr>Feedback </vt:lpstr>
      <vt:lpstr>Custom Layout</vt:lpstr>
      <vt:lpstr>Challenges</vt:lpstr>
      <vt:lpstr>3rd generation Motion controller</vt:lpstr>
    </vt:vector>
  </TitlesOfParts>
  <Company>Diamond Light Source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and demonstration of scientific software team developments</dc:title>
  <dc:creator>Alun Ashton, DLS</dc:creator>
  <cp:lastModifiedBy>Nutter, Brian (DLSLtd,RAL,LSCI)</cp:lastModifiedBy>
  <cp:revision>329</cp:revision>
  <dcterms:created xsi:type="dcterms:W3CDTF">2010-12-01T17:12:39Z</dcterms:created>
  <dcterms:modified xsi:type="dcterms:W3CDTF">2019-05-14T08:53:52Z</dcterms:modified>
</cp:coreProperties>
</file>