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3" r:id="rId2"/>
    <p:sldId id="265" r:id="rId3"/>
    <p:sldId id="266" r:id="rId4"/>
    <p:sldId id="267" r:id="rId5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5"/>
    <a:srgbClr val="FF7C80"/>
    <a:srgbClr val="4E5B99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>
        <p:scale>
          <a:sx n="125" d="100"/>
          <a:sy n="125" d="100"/>
        </p:scale>
        <p:origin x="1056" y="690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l 66TH MEETING OF THE ESRF l 30-31 May 2014 l Author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l 66TH MEETING OF THE ESRF l 30-31 May 2014 l Author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66TH MEETING OF THE ESRF l 30-31 May 2014 l Author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66TH MEETING OF THE ESRF l 30-31 May 2014 l Author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 66TH MEETING OF THE ESRF l 30-31 May 2014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 At The ESRF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motion controller at ESRF: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controllers used at the ESRF:</a:t>
            </a:r>
          </a:p>
          <a:p>
            <a:pPr marL="1080000" indent="-36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chemeClr val="tx1"/>
                </a:solidFill>
              </a:rPr>
              <a:t>COTS controllers  - interfaced or not with </a:t>
            </a:r>
            <a:r>
              <a:rPr lang="en-US" sz="1400" b="0" dirty="0" err="1">
                <a:solidFill>
                  <a:schemeClr val="tx1"/>
                </a:solidFill>
              </a:rPr>
              <a:t>IcePAP</a:t>
            </a:r>
            <a:endParaRPr lang="en-US" sz="1400" b="0" dirty="0">
              <a:solidFill>
                <a:schemeClr val="tx1"/>
              </a:solidFill>
            </a:endParaRPr>
          </a:p>
          <a:p>
            <a:pPr marL="1080000" indent="-36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chemeClr val="tx1"/>
                </a:solidFill>
              </a:rPr>
              <a:t>Specified or/and chosen or/and validated by ESRF</a:t>
            </a:r>
          </a:p>
          <a:p>
            <a:pPr marL="1080000" indent="-360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schemeClr val="tx1"/>
                </a:solidFill>
              </a:rPr>
              <a:t>Directly bought by ESRF or, more frequently, procured by the subcontractors in charge of instrument/mechanics design and production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smtClean="0"/>
              <a:t>l MOTION CONTROL AT THE ESRF l 6</a:t>
            </a:r>
            <a:r>
              <a:rPr lang="en-US" baseline="30000" noProof="0" dirty="0" smtClean="0"/>
              <a:t>th</a:t>
            </a:r>
            <a:r>
              <a:rPr lang="en-US" noProof="0" dirty="0" smtClean="0"/>
              <a:t> Oct 2019 l M. </a:t>
            </a:r>
            <a:r>
              <a:rPr lang="en-US" noProof="0" dirty="0" err="1" smtClean="0"/>
              <a:t>Brendike</a:t>
            </a:r>
            <a:endParaRPr lang="en-US" noProof="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65093"/>
              </p:ext>
            </p:extLst>
          </p:nvPr>
        </p:nvGraphicFramePr>
        <p:xfrm>
          <a:off x="780902" y="1178190"/>
          <a:ext cx="2909099" cy="89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7008329" imgH="2135430" progId="Visio.Drawing.11">
                  <p:embed/>
                </p:oleObj>
              </mc:Choice>
              <mc:Fallback>
                <p:oleObj name="Visio" r:id="rId3" imgW="7008329" imgH="2135430" progId="Visio.Drawing.11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02" y="1178190"/>
                        <a:ext cx="2909099" cy="892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Users\janvier\Documents\BSBF_2018\20180125_143651.jpg"/>
          <p:cNvPicPr>
            <a:picLocks noChangeAspect="1" noChangeArrowheads="1"/>
          </p:cNvPicPr>
          <p:nvPr/>
        </p:nvPicPr>
        <p:blipFill>
          <a:blip r:embed="rId5" cstate="print"/>
          <a:srcRect l="-66" t="21323" r="32" b="8197"/>
          <a:stretch>
            <a:fillRect/>
          </a:stretch>
        </p:blipFill>
        <p:spPr bwMode="auto">
          <a:xfrm>
            <a:off x="5292080" y="805272"/>
            <a:ext cx="3433357" cy="1360686"/>
          </a:xfrm>
          <a:prstGeom prst="rect">
            <a:avLst/>
          </a:prstGeom>
          <a:noFill/>
          <a:ln cap="rnd">
            <a:solidFill>
              <a:schemeClr val="tx1"/>
            </a:solidFill>
            <a:rou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491880" y="2218234"/>
            <a:ext cx="2200912" cy="7560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    . 8 axes per crate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    . 1 controller board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     . System up to 128 axes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38685" y="2218234"/>
            <a:ext cx="2569261" cy="8302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. More than 6000 axes installed at the </a:t>
            </a:r>
            <a:r>
              <a:rPr lang="en-US" sz="1200" dirty="0" smtClean="0">
                <a:solidFill>
                  <a:schemeClr val="tx1"/>
                </a:solidFill>
              </a:rPr>
              <a:t>ESRF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. Around 9 000 in total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6587" y="2405634"/>
            <a:ext cx="2664296" cy="5379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. Collaboration with ALBA &amp; MAX IV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 At the ESRF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ESRF in-house developed motion interfaces: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</a:t>
            </a:r>
            <a:r>
              <a:rPr lang="en-US" dirty="0" smtClean="0"/>
              <a:t>ositioning </a:t>
            </a:r>
            <a:r>
              <a:rPr lang="en-US" b="1" dirty="0" smtClean="0"/>
              <a:t>E</a:t>
            </a:r>
            <a:r>
              <a:rPr lang="en-US" dirty="0" smtClean="0"/>
              <a:t>ncoder </a:t>
            </a:r>
            <a:r>
              <a:rPr lang="en-US" b="1" dirty="0" smtClean="0"/>
              <a:t>P</a:t>
            </a:r>
            <a:r>
              <a:rPr lang="en-US" dirty="0" smtClean="0"/>
              <a:t>rocessing </a:t>
            </a:r>
            <a:r>
              <a:rPr lang="en-US" b="1" dirty="0" smtClean="0"/>
              <a:t>U</a:t>
            </a:r>
            <a:r>
              <a:rPr lang="en-US" dirty="0" smtClean="0"/>
              <a:t>nit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Voltage to SSI and SSI to Voltage </a:t>
            </a:r>
            <a:r>
              <a:rPr lang="en-US" sz="1600" dirty="0" smtClean="0"/>
              <a:t>interfaces</a:t>
            </a:r>
            <a:endParaRPr lang="en-GB" sz="1600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IcePAP</a:t>
            </a:r>
            <a:r>
              <a:rPr lang="en-US" sz="1600" dirty="0" smtClean="0"/>
              <a:t> </a:t>
            </a:r>
            <a:r>
              <a:rPr lang="en-US" sz="1600" dirty="0"/>
              <a:t>- Encoder </a:t>
            </a:r>
            <a:r>
              <a:rPr lang="en-US" sz="1600" dirty="0" smtClean="0"/>
              <a:t>interface:</a:t>
            </a:r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Sin-Cos</a:t>
            </a:r>
            <a:endParaRPr lang="en-US" sz="1000" dirty="0" smtClean="0"/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sz="1300" dirty="0" err="1" smtClean="0"/>
              <a:t>EnDAT</a:t>
            </a:r>
            <a:endParaRPr lang="en-US" sz="1300" dirty="0" smtClean="0"/>
          </a:p>
          <a:p>
            <a:pPr marL="1447800" lvl="4" indent="-285750">
              <a:buFont typeface="Arial" panose="020B0604020202020204" pitchFamily="34" charset="0"/>
              <a:buChar char="•"/>
            </a:pPr>
            <a:r>
              <a:rPr lang="en-US" sz="1300" dirty="0" err="1" smtClean="0"/>
              <a:t>Biss</a:t>
            </a:r>
            <a:r>
              <a:rPr lang="en-US" sz="1300" dirty="0" smtClean="0"/>
              <a:t>-C</a:t>
            </a:r>
            <a:endParaRPr lang="en-GB" sz="1300" dirty="0"/>
          </a:p>
          <a:p>
            <a:pPr marL="1447800" lvl="4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Voltage</a:t>
            </a:r>
            <a:r>
              <a:rPr lang="en-US" sz="1600" dirty="0" smtClean="0"/>
              <a:t> </a:t>
            </a:r>
            <a:r>
              <a:rPr lang="en-US" sz="1600" dirty="0"/>
              <a:t>to frequency converters 100 MHz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l MOTION CONTROL AT THE ESRF l 6</a:t>
            </a:r>
            <a:r>
              <a:rPr lang="en-US" baseline="30000" dirty="0"/>
              <a:t>th</a:t>
            </a:r>
            <a:r>
              <a:rPr lang="en-US" dirty="0"/>
              <a:t> Oct 2019 l M. </a:t>
            </a:r>
            <a:r>
              <a:rPr lang="en-US" dirty="0" err="1"/>
              <a:t>Brendike</a:t>
            </a:r>
            <a:endParaRPr lang="en-US" dirty="0"/>
          </a:p>
        </p:txBody>
      </p:sp>
      <p:pic>
        <p:nvPicPr>
          <p:cNvPr id="13" name="Picture 1" descr="T:\Melissa\Photos_Instrumentation_Hino\2018-01-24_PEPU-2.jpg"/>
          <p:cNvPicPr>
            <a:picLocks noChangeAspect="1" noChangeArrowheads="1"/>
          </p:cNvPicPr>
          <p:nvPr/>
        </p:nvPicPr>
        <p:blipFill>
          <a:blip r:embed="rId2" cstate="print"/>
          <a:srcRect l="6667" t="25002" r="3881" b="20827"/>
          <a:stretch>
            <a:fillRect/>
          </a:stretch>
        </p:blipFill>
        <p:spPr bwMode="auto">
          <a:xfrm>
            <a:off x="955505" y="1849388"/>
            <a:ext cx="3531900" cy="85555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-350" t="26783" b="21710"/>
          <a:stretch>
            <a:fillRect/>
          </a:stretch>
        </p:blipFill>
        <p:spPr bwMode="auto">
          <a:xfrm>
            <a:off x="911816" y="3719017"/>
            <a:ext cx="3575589" cy="10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61556"/>
            <a:ext cx="2813720" cy="16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T:\rigal\photos_icescream_series\IMG_1753.JPG"/>
          <p:cNvPicPr>
            <a:picLocks noChangeAspect="1" noChangeArrowheads="1"/>
          </p:cNvPicPr>
          <p:nvPr/>
        </p:nvPicPr>
        <p:blipFill>
          <a:blip r:embed="rId5" cstate="print"/>
          <a:srcRect l="23258" t="18606" r="20342" b="16272"/>
          <a:stretch>
            <a:fillRect/>
          </a:stretch>
        </p:blipFill>
        <p:spPr bwMode="auto">
          <a:xfrm>
            <a:off x="7347012" y="1453009"/>
            <a:ext cx="1455937" cy="1260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1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 At the ESRF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4780904" cy="43319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ESRF solution for real-time applications: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Speedgoat</a:t>
            </a:r>
            <a:r>
              <a:rPr lang="en-US" dirty="0" smtClean="0"/>
              <a:t> Hardware: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Real-time PC programmable from </a:t>
            </a:r>
            <a:r>
              <a:rPr lang="en-US" dirty="0" err="1" smtClean="0"/>
              <a:t>Matlab</a:t>
            </a:r>
            <a:r>
              <a:rPr lang="en-US" dirty="0"/>
              <a:t> </a:t>
            </a:r>
            <a:r>
              <a:rPr lang="en-US" dirty="0" smtClean="0"/>
              <a:t>Simulink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for: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control prototyping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Hardware in the loop tests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data acquisition and online data treatment 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293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l MOTION CONTROL AT THE ESRF l 6</a:t>
            </a:r>
            <a:r>
              <a:rPr lang="en-US" baseline="30000" dirty="0"/>
              <a:t>th</a:t>
            </a:r>
            <a:r>
              <a:rPr lang="en-US" dirty="0"/>
              <a:t> Oct 2019 l M. </a:t>
            </a:r>
            <a:r>
              <a:rPr lang="en-US" dirty="0" err="1"/>
              <a:t>Brendike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5292"/>
            <a:ext cx="2831389" cy="1478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55" y="1821286"/>
            <a:ext cx="3246925" cy="12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202</Words>
  <Application>Microsoft Office PowerPoint</Application>
  <PresentationFormat>On-screen Show (16:10)</PresentationFormat>
  <Paragraphs>61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ITCOfficinaSans LT Book</vt:lpstr>
      <vt:lpstr>Wingdings</vt:lpstr>
      <vt:lpstr>ESRF - default</vt:lpstr>
      <vt:lpstr>Visio</vt:lpstr>
      <vt:lpstr>PowerPoint Presentation</vt:lpstr>
      <vt:lpstr>Motion Control At The ESRF</vt:lpstr>
      <vt:lpstr>Motion Control At the ESRF</vt:lpstr>
      <vt:lpstr>Motion Control At the ESRF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BRENDIKE Maxime</dc:creator>
  <cp:lastModifiedBy>BRENDIKE Maxime</cp:lastModifiedBy>
  <cp:revision>66</cp:revision>
  <dcterms:created xsi:type="dcterms:W3CDTF">2019-10-01T13:11:32Z</dcterms:created>
  <dcterms:modified xsi:type="dcterms:W3CDTF">2019-10-02T16:40:00Z</dcterms:modified>
</cp:coreProperties>
</file>