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61" r:id="rId2"/>
    <p:sldId id="262" r:id="rId3"/>
    <p:sldId id="275" r:id="rId4"/>
    <p:sldId id="257" r:id="rId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5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5FF"/>
    <a:srgbClr val="87DAF8"/>
    <a:srgbClr val="86D9F7"/>
    <a:srgbClr val="FFFFFF"/>
    <a:srgbClr val="E5200B"/>
    <a:srgbClr val="F78787"/>
    <a:srgbClr val="F00000"/>
    <a:srgbClr val="88F6CA"/>
    <a:srgbClr val="005D97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43"/>
  </p:normalViewPr>
  <p:slideViewPr>
    <p:cSldViewPr showGuides="1">
      <p:cViewPr varScale="1">
        <p:scale>
          <a:sx n="101" d="100"/>
          <a:sy n="101" d="100"/>
        </p:scale>
        <p:origin x="208" y="1136"/>
      </p:cViewPr>
      <p:guideLst>
        <p:guide orient="horz" pos="1620"/>
        <p:guide pos="5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617CB-04DF-4B6D-933D-951EE94FCCB5}" type="datetimeFigureOut">
              <a:rPr lang="de-DE" smtClean="0"/>
              <a:pPr/>
              <a:t>06.10.19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CB11D-1DDA-45D4-A979-6B79DB9C80A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3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7" name="Bild 6" descr="Motiv_0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-1"/>
            <a:ext cx="9179454" cy="5163443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95776" y="5308054"/>
            <a:ext cx="2133600" cy="273844"/>
          </a:xfrm>
        </p:spPr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1" descr="HZB_Logo_A4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84" y="0"/>
            <a:ext cx="232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69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otiv_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9" y="0"/>
            <a:ext cx="9180512" cy="5164038"/>
          </a:xfrm>
          <a:prstGeom prst="rect">
            <a:avLst/>
          </a:prstGeom>
        </p:spPr>
      </p:pic>
      <p:pic>
        <p:nvPicPr>
          <p:cNvPr id="3" name="Bild 1" descr="HZB_Logo_A4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84" y="0"/>
            <a:ext cx="232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4" name="Bild 3" descr="Motiv_0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77099" y="5308054"/>
            <a:ext cx="2133600" cy="273844"/>
          </a:xfrm>
        </p:spPr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1" descr="HZB_Logo_A4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84" y="0"/>
            <a:ext cx="232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5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4" name="Bild 3" descr="Motiv_0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948264" y="5236046"/>
            <a:ext cx="2133600" cy="273844"/>
          </a:xfrm>
        </p:spPr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5" name="Bild 1" descr="HZB_Logo_A4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206" y="0"/>
            <a:ext cx="2324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 userDrawn="1"/>
        </p:nvSpPr>
        <p:spPr>
          <a:xfrm>
            <a:off x="1547664" y="4155926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de-DE" sz="3600" b="1" i="0" u="none" strike="noStrike" kern="1200" baseline="30000" dirty="0">
                <a:solidFill>
                  <a:srgbClr val="00589C"/>
                </a:solidFill>
                <a:latin typeface="Arial"/>
                <a:ea typeface="+mn-ea"/>
                <a:cs typeface="Arial"/>
              </a:rPr>
              <a:t>HERZLICH WILLKOMMEN</a:t>
            </a:r>
          </a:p>
          <a:p>
            <a:pPr rtl="0"/>
            <a:r>
              <a:rPr lang="de-DE" sz="2400" b="1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	       </a:t>
            </a:r>
            <a:r>
              <a:rPr lang="de-DE" sz="2400" b="0" i="0" u="none" strike="noStrike" kern="1200" baseline="300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am Helmholtz-Zentrum Berlin</a:t>
            </a:r>
            <a:endParaRPr lang="de-DE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017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oto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815" y="764159"/>
            <a:ext cx="8671689" cy="618828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r>
              <a:rPr lang="de-DE" dirty="0" err="1"/>
              <a:t>askdfaskd</a:t>
            </a:r>
            <a:r>
              <a:rPr lang="de-DE" dirty="0"/>
              <a:t> </a:t>
            </a:r>
            <a:r>
              <a:rPr lang="de-DE" dirty="0" err="1"/>
              <a:t>jdksfj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286375" y="1853568"/>
            <a:ext cx="3538538" cy="3026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/>
              <a:t>Textmasterformate durch Klicken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Foto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6815" y="764100"/>
            <a:ext cx="8671689" cy="618828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/>
              <a:t>Textmasterformate durch Klicken bearbeiten </a:t>
            </a:r>
            <a:r>
              <a:rPr lang="de-DE" dirty="0" err="1"/>
              <a:t>askdfaskd</a:t>
            </a:r>
            <a:r>
              <a:rPr lang="de-DE" dirty="0"/>
              <a:t> </a:t>
            </a:r>
            <a:r>
              <a:rPr lang="de-DE" dirty="0" err="1"/>
              <a:t>jdksfj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89C"/>
                </a:solidFill>
              </a:defRPr>
            </a:lvl1pPr>
          </a:lstStyle>
          <a:p>
            <a:fld id="{CD2BA868-B8BF-4181-985F-6FEB71A74B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1674942" y="3466635"/>
            <a:ext cx="7110433" cy="30264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defRPr sz="1800" b="0" cap="none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buFont typeface="Arial" pitchFamily="34" charset="0"/>
              <a:buChar char="•"/>
              <a:defRPr b="1"/>
            </a:lvl2pPr>
          </a:lstStyle>
          <a:p>
            <a:pPr lvl="0"/>
            <a:r>
              <a:rPr lang="de-DE" dirty="0"/>
              <a:t>Textmasterformate durch Klicken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815" y="764100"/>
            <a:ext cx="8671689" cy="618828"/>
          </a:xfr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>
          <a:xfrm>
            <a:off x="457124" y="1318523"/>
            <a:ext cx="7715276" cy="3146503"/>
          </a:xfrm>
        </p:spPr>
        <p:txBody>
          <a:bodyPr lIns="0" tIns="0" rIns="0" bIns="0">
            <a:spAutoFit/>
          </a:bodyPr>
          <a:lstStyle>
            <a:lvl1pPr marL="0" indent="0" defTabSz="595313">
              <a:tabLst/>
              <a:defRPr sz="1800" b="0" i="0" cap="none" baseline="0">
                <a:solidFill>
                  <a:schemeClr val="tx1"/>
                </a:solidFill>
              </a:defRPr>
            </a:lvl1pPr>
            <a:lvl2pPr marL="1073150" indent="-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2pPr>
            <a:lvl3pPr marL="1073150" indent="-265113" defTabSz="595313">
              <a:lnSpc>
                <a:spcPts val="2400"/>
              </a:lnSpc>
              <a:tabLst/>
              <a:defRPr b="0"/>
            </a:lvl3pPr>
            <a:lvl4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4pPr>
            <a:lvl5pPr marL="808038" indent="265113" defTabSz="595313">
              <a:lnSpc>
                <a:spcPts val="2400"/>
              </a:lnSpc>
              <a:buFont typeface="Arial" pitchFamily="34" charset="0"/>
              <a:buChar char="•"/>
              <a:tabLst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endParaRPr lang="de-DE" dirty="0"/>
          </a:p>
          <a:p>
            <a:pPr lvl="3"/>
            <a:r>
              <a:rPr lang="de-DE" dirty="0"/>
              <a:t>Vierte Ebene</a:t>
            </a:r>
          </a:p>
          <a:p>
            <a:pPr lvl="3"/>
            <a:endParaRPr lang="de-DE" dirty="0"/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BCE8-7CB5-3246-9613-E6BEE5485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407C5-1157-7F49-8E38-4535E159F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95D40-841A-FF44-8DB2-6BAF931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83FC-6705-9F49-AD2F-A20B7E37E600}" type="datetimeFigureOut">
              <a:rPr lang="de-DE" smtClean="0"/>
              <a:t>06.10.19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5EAD-70C3-6846-B553-12406FC69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CF759-3ABC-BB4E-AAF1-CF901623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3F451-6F4B-B944-8E05-5F066A8F2B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403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Zeile_Folie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03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4400" y="190029"/>
            <a:ext cx="8229600" cy="329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HIER STEHT EIN KOLUMNENTITEL IN VERSALIEN 14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750081"/>
            <a:ext cx="8765608" cy="359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96118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D2BA868-B8BF-4181-985F-6FEB71A74B9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62" r:id="rId3"/>
    <p:sldLayoutId id="2147483663" r:id="rId4"/>
    <p:sldLayoutId id="2147483650" r:id="rId5"/>
    <p:sldLayoutId id="2147483660" r:id="rId6"/>
    <p:sldLayoutId id="2147483661" r:id="rId7"/>
    <p:sldLayoutId id="214748366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5156200" indent="-5156200" algn="l" defTabSz="914400" rtl="0" eaLnBrk="1" latinLnBrk="0" hangingPunct="1">
        <a:spcBef>
          <a:spcPct val="20000"/>
        </a:spcBef>
        <a:buFont typeface="Arial" pitchFamily="34" charset="0"/>
        <a:buNone/>
        <a:defRPr sz="2100" b="1" kern="1200" cap="all" baseline="0">
          <a:solidFill>
            <a:srgbClr val="00589C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922963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1169988" algn="l"/>
        </a:tabLst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3248025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0333ECF-68B0-044E-AC74-08096BCC1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9" y="2509112"/>
            <a:ext cx="5157295" cy="1800476"/>
          </a:xfrm>
          <a:prstGeom prst="rect">
            <a:avLst/>
          </a:prstGeom>
        </p:spPr>
      </p:pic>
      <p:sp>
        <p:nvSpPr>
          <p:cNvPr id="6" name="Text Box 26">
            <a:extLst>
              <a:ext uri="{FF2B5EF4-FFF2-40B4-BE49-F238E27FC236}">
                <a16:creationId xmlns:a16="http://schemas.microsoft.com/office/drawing/2014/main" id="{AFD10D5B-9B38-A34A-BF73-E84D5436BF3F}"/>
              </a:ext>
            </a:extLst>
          </p:cNvPr>
          <p:cNvSpPr txBox="1"/>
          <p:nvPr/>
        </p:nvSpPr>
        <p:spPr>
          <a:xfrm>
            <a:off x="966717" y="186194"/>
            <a:ext cx="471584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rIns="34289">
            <a:spAutoFit/>
          </a:bodyPr>
          <a:lstStyle>
            <a:lvl1pPr>
              <a:defRPr sz="21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MOCRAF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 at BESSY, HZB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1064AF-F1C9-9248-90C4-4DCC3D5EF501}"/>
              </a:ext>
            </a:extLst>
          </p:cNvPr>
          <p:cNvGrpSpPr/>
          <p:nvPr/>
        </p:nvGrpSpPr>
        <p:grpSpPr>
          <a:xfrm>
            <a:off x="107504" y="627534"/>
            <a:ext cx="4292844" cy="1754326"/>
            <a:chOff x="107504" y="627534"/>
            <a:chExt cx="4292844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25602CF-96A1-074B-9C84-0ED6ADAB7DF5}"/>
                </a:ext>
              </a:extLst>
            </p:cNvPr>
            <p:cNvSpPr txBox="1"/>
            <p:nvPr/>
          </p:nvSpPr>
          <p:spPr>
            <a:xfrm>
              <a:off x="107504" y="627534"/>
              <a:ext cx="39604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HZB </a:t>
              </a:r>
              <a:r>
                <a:rPr lang="de-DE" dirty="0" err="1"/>
                <a:t>hosted</a:t>
              </a:r>
              <a:r>
                <a:rPr lang="de-DE" dirty="0"/>
                <a:t> a </a:t>
              </a:r>
              <a:r>
                <a:rPr lang="de-DE" dirty="0" err="1"/>
                <a:t>workshop</a:t>
              </a:r>
              <a:r>
                <a:rPr lang="de-DE" dirty="0"/>
                <a:t> </a:t>
              </a:r>
              <a:r>
                <a:rPr lang="de-DE" i="1" dirty="0"/>
                <a:t>Automation in </a:t>
              </a:r>
              <a:r>
                <a:rPr lang="de-DE" i="1" dirty="0" err="1"/>
                <a:t>Beamline</a:t>
              </a:r>
              <a:r>
                <a:rPr lang="de-DE" i="1" dirty="0"/>
                <a:t> Control </a:t>
              </a:r>
              <a:r>
                <a:rPr lang="de-DE" i="1" dirty="0" err="1"/>
                <a:t>and</a:t>
              </a:r>
              <a:r>
                <a:rPr lang="de-DE" i="1" dirty="0"/>
                <a:t> Data </a:t>
              </a:r>
              <a:r>
                <a:rPr lang="de-DE" i="1" dirty="0" err="1"/>
                <a:t>Acquisition</a:t>
              </a:r>
              <a:endParaRPr lang="de-DE" i="1" dirty="0"/>
            </a:p>
            <a:p>
              <a:endParaRPr lang="de-DE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/>
                <a:t>community</a:t>
              </a:r>
              <a:r>
                <a:rPr lang="de-DE" dirty="0"/>
                <a:t> </a:t>
              </a:r>
              <a:r>
                <a:rPr lang="de-DE" dirty="0" err="1"/>
                <a:t>supported</a:t>
              </a:r>
              <a:r>
                <a:rPr lang="de-DE" dirty="0"/>
                <a:t> </a:t>
              </a:r>
              <a:r>
                <a:rPr lang="de-DE" dirty="0" err="1"/>
                <a:t>tools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/>
                <a:t>proven</a:t>
              </a:r>
              <a:r>
                <a:rPr lang="de-DE" dirty="0"/>
                <a:t> </a:t>
              </a:r>
              <a:r>
                <a:rPr lang="de-DE" dirty="0" err="1"/>
                <a:t>outreach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portability</a:t>
              </a:r>
              <a:endParaRPr lang="de-DE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 err="1"/>
                <a:t>new</a:t>
              </a:r>
              <a:r>
                <a:rPr lang="de-DE" dirty="0"/>
                <a:t> </a:t>
              </a:r>
              <a:r>
                <a:rPr lang="de-DE" dirty="0" err="1"/>
                <a:t>trends</a:t>
              </a:r>
              <a:r>
                <a:rPr lang="de-DE" dirty="0"/>
                <a:t> / </a:t>
              </a:r>
              <a:r>
                <a:rPr lang="de-DE" dirty="0" err="1"/>
                <a:t>requirements</a:t>
              </a:r>
              <a:r>
                <a:rPr lang="de-DE" dirty="0"/>
                <a:t> in DAQ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5A4BE5-5164-4742-A1CC-DA4FBEC2B34D}"/>
                </a:ext>
              </a:extLst>
            </p:cNvPr>
            <p:cNvSpPr txBox="1"/>
            <p:nvPr/>
          </p:nvSpPr>
          <p:spPr>
            <a:xfrm>
              <a:off x="136814" y="1173401"/>
              <a:ext cx="42635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/>
                <a:t>https://</a:t>
              </a:r>
              <a:r>
                <a:rPr lang="de-DE" sz="1000" dirty="0" err="1"/>
                <a:t>indico.helmholtz-berlin.de</a:t>
              </a:r>
              <a:r>
                <a:rPr lang="de-DE" sz="1000" dirty="0"/>
                <a:t>/</a:t>
              </a:r>
              <a:r>
                <a:rPr lang="de-DE" sz="1000" dirty="0" err="1"/>
                <a:t>conferenceDisplay.py?confId</a:t>
              </a:r>
              <a:r>
                <a:rPr lang="de-DE" sz="1000" dirty="0"/>
                <a:t>=11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6972F-1A08-AD4C-8A3A-EF5BD46CE9B4}"/>
              </a:ext>
            </a:extLst>
          </p:cNvPr>
          <p:cNvGrpSpPr/>
          <p:nvPr/>
        </p:nvGrpSpPr>
        <p:grpSpPr>
          <a:xfrm>
            <a:off x="1115616" y="627259"/>
            <a:ext cx="7997616" cy="4516241"/>
            <a:chOff x="1115616" y="627259"/>
            <a:chExt cx="7997616" cy="45162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2D1A48-B896-8C4D-B1A4-0C494DDC8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361" y="627259"/>
              <a:ext cx="4614871" cy="45162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0C74E-7D70-E442-ACB9-2CBA757FAC38}"/>
                </a:ext>
              </a:extLst>
            </p:cNvPr>
            <p:cNvSpPr txBox="1"/>
            <p:nvPr/>
          </p:nvSpPr>
          <p:spPr>
            <a:xfrm>
              <a:off x="1115616" y="4803998"/>
              <a:ext cx="3600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For</a:t>
              </a:r>
              <a:r>
                <a:rPr lang="de-DE" sz="1200" dirty="0"/>
                <a:t> a </a:t>
              </a:r>
              <a:r>
                <a:rPr lang="de-DE" sz="1200" dirty="0" err="1"/>
                <a:t>more</a:t>
              </a:r>
              <a:r>
                <a:rPr lang="de-DE" sz="1200" dirty="0"/>
                <a:t> </a:t>
              </a:r>
              <a:r>
                <a:rPr lang="de-DE" sz="1200" dirty="0" err="1"/>
                <a:t>complete</a:t>
              </a:r>
              <a:r>
                <a:rPr lang="de-DE" sz="1200" dirty="0"/>
                <a:t> </a:t>
              </a:r>
              <a:r>
                <a:rPr lang="de-DE" sz="1200" dirty="0" err="1"/>
                <a:t>picture</a:t>
              </a:r>
              <a:r>
                <a:rPr lang="de-DE" sz="1200" dirty="0"/>
                <a:t> </a:t>
              </a:r>
              <a:r>
                <a:rPr lang="de-DE" sz="1200" dirty="0" err="1"/>
                <a:t>see</a:t>
              </a:r>
              <a:r>
                <a:rPr lang="de-DE" sz="1200" dirty="0"/>
                <a:t> </a:t>
              </a:r>
              <a:r>
                <a:rPr lang="de-DE" sz="1200" dirty="0" err="1"/>
                <a:t>the</a:t>
              </a:r>
              <a:r>
                <a:rPr lang="de-DE" sz="1200" dirty="0"/>
                <a:t> </a:t>
              </a:r>
              <a:r>
                <a:rPr lang="de-DE" sz="1200" dirty="0" err="1"/>
                <a:t>proceedings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72296" y="187297"/>
            <a:ext cx="5184080" cy="3566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1400" b="1" i="0" u="none" strike="noStrike" kern="1200" baseline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altLang="de-DE" sz="1800" dirty="0"/>
              <a:t>BESSY Goals Regarding Workshop Items</a:t>
            </a:r>
            <a:endParaRPr lang="en-GB" sz="1800" dirty="0"/>
          </a:p>
        </p:txBody>
      </p:sp>
      <p:sp>
        <p:nvSpPr>
          <p:cNvPr id="4" name="CustomShape 30"/>
          <p:cNvSpPr/>
          <p:nvPr/>
        </p:nvSpPr>
        <p:spPr>
          <a:xfrm>
            <a:off x="611560" y="725043"/>
            <a:ext cx="6840760" cy="42949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“Strategic projects” for BESSY activities in BL control: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Understand the complex handling of multi-optional set-ups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 like two independent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undulators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 and multiple beamlines allowing for two color and polarization combination capabilities (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EMIL BLs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).</a:t>
            </a:r>
          </a:p>
          <a:p>
            <a:pPr marL="216000" indent="-2152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D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evelop a motor control concept allowing </a:t>
            </a:r>
            <a:r>
              <a:rPr lang="en-US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precise and flexible continuous scans with polarization control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, orchestrating </a:t>
            </a:r>
            <a:r>
              <a:rPr lang="en-US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monochromators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 and insertion devices (</a:t>
            </a:r>
            <a:r>
              <a:rPr lang="en-US" b="0" i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fly-scan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).</a:t>
            </a:r>
            <a:endParaRPr lang="en-US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E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nvisage a </a:t>
            </a:r>
            <a:r>
              <a:rPr lang="en-US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good integration of high speed detectors </a:t>
            </a:r>
            <a:r>
              <a:rPr lang="en-US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synchronized to the mechatronic environment of the experiments.</a:t>
            </a:r>
          </a:p>
          <a:p>
            <a:pPr marL="216000" indent="-215280">
              <a:spcBef>
                <a:spcPts val="6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Harmonize beamline development and operation tools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 to an extent, that allows to run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simulation of x-ray generation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 and preparation parallel to the real installation (</a:t>
            </a:r>
            <a:r>
              <a:rPr lang="en-US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digital twin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Liberation Mono;Courier New;Cousine;Nimbus Mono L;DejaVu Sans Mono;Courier"/>
              </a:rPr>
              <a:t>).</a:t>
            </a:r>
          </a:p>
          <a:p>
            <a:pPr marL="72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45000"/>
            </a:pP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12"/>
          <p:cNvSpPr/>
          <p:nvPr/>
        </p:nvSpPr>
        <p:spPr>
          <a:xfrm>
            <a:off x="7696296" y="4083918"/>
            <a:ext cx="963399" cy="802423"/>
          </a:xfrm>
          <a:prstGeom prst="rect">
            <a:avLst/>
          </a:prstGeom>
          <a:solidFill>
            <a:srgbClr val="CCCC0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Beamline + ID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Simulation Software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710799" y="2263911"/>
            <a:ext cx="934393" cy="590007"/>
            <a:chOff x="3657600" y="2890080"/>
            <a:chExt cx="1301040" cy="821520"/>
          </a:xfrm>
        </p:grpSpPr>
        <p:sp>
          <p:nvSpPr>
            <p:cNvPr id="9" name="CustomShape 23"/>
            <p:cNvSpPr/>
            <p:nvPr/>
          </p:nvSpPr>
          <p:spPr>
            <a:xfrm>
              <a:off x="3657600" y="2890080"/>
              <a:ext cx="1301040" cy="82152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CustomShape 24"/>
            <p:cNvSpPr/>
            <p:nvPr/>
          </p:nvSpPr>
          <p:spPr>
            <a:xfrm>
              <a:off x="3769920" y="2917187"/>
              <a:ext cx="1074960" cy="64609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Fly Mode</a:t>
              </a:r>
              <a:endPara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Synchronous</a:t>
              </a:r>
              <a:endPara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7722050" y="3160904"/>
            <a:ext cx="911890" cy="616027"/>
            <a:chOff x="2270880" y="3111840"/>
            <a:chExt cx="1080720" cy="730080"/>
          </a:xfrm>
        </p:grpSpPr>
        <p:sp>
          <p:nvSpPr>
            <p:cNvPr id="12" name="CustomShape 21"/>
            <p:cNvSpPr/>
            <p:nvPr/>
          </p:nvSpPr>
          <p:spPr>
            <a:xfrm>
              <a:off x="2270880" y="3111840"/>
              <a:ext cx="1080720" cy="73008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CustomShape 22"/>
            <p:cNvSpPr/>
            <p:nvPr/>
          </p:nvSpPr>
          <p:spPr>
            <a:xfrm>
              <a:off x="2408040" y="3182949"/>
              <a:ext cx="813599" cy="60137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FPGA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PandA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40" y="1131590"/>
            <a:ext cx="867110" cy="82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48" y="627535"/>
            <a:ext cx="3654692" cy="730938"/>
          </a:xfrm>
          <a:prstGeom prst="rect">
            <a:avLst/>
          </a:prstGeom>
        </p:spPr>
      </p:pic>
      <p:sp>
        <p:nvSpPr>
          <p:cNvPr id="64" name="CustomShape 20"/>
          <p:cNvSpPr/>
          <p:nvPr/>
        </p:nvSpPr>
        <p:spPr>
          <a:xfrm>
            <a:off x="1216486" y="1550859"/>
            <a:ext cx="907242" cy="2946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Beamline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CustomShape 27"/>
          <p:cNvSpPr/>
          <p:nvPr/>
        </p:nvSpPr>
        <p:spPr>
          <a:xfrm>
            <a:off x="73482" y="1550859"/>
            <a:ext cx="1258158" cy="2968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X-ray Source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3419872" y="1550859"/>
            <a:ext cx="1012800" cy="3008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Experiment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4"/>
          <p:cNvSpPr/>
          <p:nvPr/>
        </p:nvSpPr>
        <p:spPr>
          <a:xfrm>
            <a:off x="5549976" y="1550859"/>
            <a:ext cx="2694432" cy="3008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 Management and Analysis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19" name="Gruppieren 118"/>
          <p:cNvGrpSpPr/>
          <p:nvPr/>
        </p:nvGrpSpPr>
        <p:grpSpPr>
          <a:xfrm>
            <a:off x="6843554" y="2812142"/>
            <a:ext cx="1760894" cy="2207880"/>
            <a:chOff x="7139941" y="1637418"/>
            <a:chExt cx="1760894" cy="2207880"/>
          </a:xfrm>
        </p:grpSpPr>
        <p:pic>
          <p:nvPicPr>
            <p:cNvPr id="117" name="Picture 5"/>
            <p:cNvPicPr/>
            <p:nvPr/>
          </p:nvPicPr>
          <p:blipFill>
            <a:blip r:embed="rId3"/>
            <a:stretch/>
          </p:blipFill>
          <p:spPr>
            <a:xfrm>
              <a:off x="7139941" y="1637418"/>
              <a:ext cx="1741320" cy="2207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8" name="CustomShape 5"/>
            <p:cNvSpPr/>
            <p:nvPr/>
          </p:nvSpPr>
          <p:spPr>
            <a:xfrm>
              <a:off x="8240235" y="3284957"/>
              <a:ext cx="660600" cy="366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1800" b="0" strike="noStrike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User</a:t>
              </a:r>
              <a:endPara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72296" y="187297"/>
            <a:ext cx="6436008" cy="3566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1400" b="1" i="0" u="none" strike="noStrike" kern="1200" baseline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altLang="de-DE" sz="1800" dirty="0"/>
              <a:t>“The Big </a:t>
            </a:r>
            <a:r>
              <a:rPr lang="de-DE" sz="1800" i="1" dirty="0"/>
              <a:t>Automation in BL Control </a:t>
            </a:r>
            <a:r>
              <a:rPr lang="de-DE" sz="1800" i="1" dirty="0" err="1"/>
              <a:t>and</a:t>
            </a:r>
            <a:r>
              <a:rPr lang="de-DE" sz="1800" i="1" dirty="0"/>
              <a:t> DAQ </a:t>
            </a:r>
            <a:r>
              <a:rPr lang="en-GB" altLang="de-DE" sz="1800" dirty="0"/>
              <a:t>picture”</a:t>
            </a:r>
            <a:endParaRPr lang="en-GB" sz="1800" dirty="0"/>
          </a:p>
        </p:txBody>
      </p:sp>
      <p:sp>
        <p:nvSpPr>
          <p:cNvPr id="75" name="CustomShape 17"/>
          <p:cNvSpPr/>
          <p:nvPr/>
        </p:nvSpPr>
        <p:spPr>
          <a:xfrm>
            <a:off x="251520" y="1945629"/>
            <a:ext cx="792170" cy="714323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Insertion Device (ID)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hardware 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ustomShape 16"/>
          <p:cNvSpPr/>
          <p:nvPr/>
        </p:nvSpPr>
        <p:spPr>
          <a:xfrm>
            <a:off x="1259632" y="1945628"/>
            <a:ext cx="845840" cy="714323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Beamline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hardware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Grafik 76"/>
          <p:cNvPicPr/>
          <p:nvPr/>
        </p:nvPicPr>
        <p:blipFill>
          <a:blip r:embed="rId4"/>
          <a:stretch/>
        </p:blipFill>
        <p:spPr>
          <a:xfrm>
            <a:off x="146531" y="4045816"/>
            <a:ext cx="1002147" cy="752117"/>
          </a:xfrm>
          <a:prstGeom prst="rect">
            <a:avLst/>
          </a:prstGeom>
          <a:ln>
            <a:noFill/>
          </a:ln>
        </p:spPr>
      </p:pic>
      <p:pic>
        <p:nvPicPr>
          <p:cNvPr id="78" name="Picture 3"/>
          <p:cNvPicPr/>
          <p:nvPr/>
        </p:nvPicPr>
        <p:blipFill>
          <a:blip r:embed="rId5"/>
          <a:stretch/>
        </p:blipFill>
        <p:spPr>
          <a:xfrm>
            <a:off x="1326086" y="3973808"/>
            <a:ext cx="725634" cy="896133"/>
          </a:xfrm>
          <a:prstGeom prst="rect">
            <a:avLst/>
          </a:prstGeom>
          <a:ln>
            <a:noFill/>
          </a:ln>
        </p:spPr>
      </p:pic>
      <p:sp>
        <p:nvSpPr>
          <p:cNvPr id="79" name="CustomShape 20"/>
          <p:cNvSpPr/>
          <p:nvPr/>
        </p:nvSpPr>
        <p:spPr>
          <a:xfrm>
            <a:off x="1216486" y="3645208"/>
            <a:ext cx="907242" cy="2946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Beamline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99" name="Gruppieren 98"/>
          <p:cNvGrpSpPr/>
          <p:nvPr/>
        </p:nvGrpSpPr>
        <p:grpSpPr>
          <a:xfrm>
            <a:off x="163360" y="2643758"/>
            <a:ext cx="1024264" cy="360040"/>
            <a:chOff x="235368" y="2643758"/>
            <a:chExt cx="1024264" cy="360040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35368" y="2715001"/>
              <a:ext cx="808321" cy="288797"/>
              <a:chOff x="126926" y="2714694"/>
              <a:chExt cx="1132706" cy="404694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126926" y="2714694"/>
                <a:ext cx="555854" cy="404694"/>
                <a:chOff x="126926" y="2714694"/>
                <a:chExt cx="555854" cy="404694"/>
              </a:xfrm>
            </p:grpSpPr>
            <p:sp>
              <p:nvSpPr>
                <p:cNvPr id="82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" name="CustomShape 26"/>
                <p:cNvSpPr/>
                <p:nvPr/>
              </p:nvSpPr>
              <p:spPr>
                <a:xfrm>
                  <a:off x="149560" y="2714694"/>
                  <a:ext cx="533220" cy="34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  <p:grpSp>
            <p:nvGrpSpPr>
              <p:cNvPr id="85" name="Gruppieren 84"/>
              <p:cNvGrpSpPr/>
              <p:nvPr/>
            </p:nvGrpSpPr>
            <p:grpSpPr>
              <a:xfrm>
                <a:off x="703778" y="2714695"/>
                <a:ext cx="555854" cy="404693"/>
                <a:chOff x="126926" y="2714695"/>
                <a:chExt cx="555854" cy="404693"/>
              </a:xfrm>
            </p:grpSpPr>
            <p:sp>
              <p:nvSpPr>
                <p:cNvPr id="86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7" name="CustomShape 26"/>
                <p:cNvSpPr/>
                <p:nvPr/>
              </p:nvSpPr>
              <p:spPr>
                <a:xfrm>
                  <a:off x="158513" y="2714695"/>
                  <a:ext cx="503269" cy="40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</p:grpSp>
        <p:sp>
          <p:nvSpPr>
            <p:cNvPr id="98" name="CustomShape 26"/>
            <p:cNvSpPr/>
            <p:nvPr/>
          </p:nvSpPr>
          <p:spPr>
            <a:xfrm>
              <a:off x="1021874" y="2643758"/>
              <a:ext cx="237758" cy="28803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…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1243480" y="2643758"/>
            <a:ext cx="1024264" cy="360040"/>
            <a:chOff x="235368" y="2643758"/>
            <a:chExt cx="1024264" cy="360040"/>
          </a:xfrm>
        </p:grpSpPr>
        <p:grpSp>
          <p:nvGrpSpPr>
            <p:cNvPr id="101" name="Gruppieren 100"/>
            <p:cNvGrpSpPr/>
            <p:nvPr/>
          </p:nvGrpSpPr>
          <p:grpSpPr>
            <a:xfrm>
              <a:off x="235368" y="2715001"/>
              <a:ext cx="808321" cy="288797"/>
              <a:chOff x="126926" y="2714694"/>
              <a:chExt cx="1132706" cy="404694"/>
            </a:xfrm>
          </p:grpSpPr>
          <p:grpSp>
            <p:nvGrpSpPr>
              <p:cNvPr id="103" name="Gruppieren 102"/>
              <p:cNvGrpSpPr/>
              <p:nvPr/>
            </p:nvGrpSpPr>
            <p:grpSpPr>
              <a:xfrm>
                <a:off x="126926" y="2714694"/>
                <a:ext cx="555854" cy="404694"/>
                <a:chOff x="126926" y="2714694"/>
                <a:chExt cx="555854" cy="404694"/>
              </a:xfrm>
            </p:grpSpPr>
            <p:sp>
              <p:nvSpPr>
                <p:cNvPr id="107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" name="CustomShape 26"/>
                <p:cNvSpPr/>
                <p:nvPr/>
              </p:nvSpPr>
              <p:spPr>
                <a:xfrm>
                  <a:off x="149560" y="2714694"/>
                  <a:ext cx="533220" cy="34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  <p:grpSp>
            <p:nvGrpSpPr>
              <p:cNvPr id="104" name="Gruppieren 103"/>
              <p:cNvGrpSpPr/>
              <p:nvPr/>
            </p:nvGrpSpPr>
            <p:grpSpPr>
              <a:xfrm>
                <a:off x="703778" y="2714695"/>
                <a:ext cx="555854" cy="404693"/>
                <a:chOff x="126926" y="2714695"/>
                <a:chExt cx="555854" cy="404693"/>
              </a:xfrm>
            </p:grpSpPr>
            <p:sp>
              <p:nvSpPr>
                <p:cNvPr id="105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" name="CustomShape 26"/>
                <p:cNvSpPr/>
                <p:nvPr/>
              </p:nvSpPr>
              <p:spPr>
                <a:xfrm>
                  <a:off x="158513" y="2714695"/>
                  <a:ext cx="503269" cy="40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</p:grpSp>
        <p:sp>
          <p:nvSpPr>
            <p:cNvPr id="102" name="CustomShape 26"/>
            <p:cNvSpPr/>
            <p:nvPr/>
          </p:nvSpPr>
          <p:spPr>
            <a:xfrm>
              <a:off x="1021874" y="2643758"/>
              <a:ext cx="237758" cy="28803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…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109" name="CustomShape 8"/>
          <p:cNvSpPr/>
          <p:nvPr/>
        </p:nvSpPr>
        <p:spPr>
          <a:xfrm>
            <a:off x="2843808" y="1923788"/>
            <a:ext cx="936104" cy="770028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Experiment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Hardware, Detector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Picture 4"/>
          <p:cNvPicPr/>
          <p:nvPr/>
        </p:nvPicPr>
        <p:blipFill>
          <a:blip r:embed="rId6"/>
          <a:stretch/>
        </p:blipFill>
        <p:spPr>
          <a:xfrm>
            <a:off x="2339752" y="3867894"/>
            <a:ext cx="2016224" cy="1229811"/>
          </a:xfrm>
          <a:prstGeom prst="rect">
            <a:avLst/>
          </a:prstGeom>
          <a:ln>
            <a:noFill/>
          </a:ln>
        </p:spPr>
      </p:pic>
      <p:sp>
        <p:nvSpPr>
          <p:cNvPr id="112" name="CustomShape 28"/>
          <p:cNvSpPr/>
          <p:nvPr/>
        </p:nvSpPr>
        <p:spPr>
          <a:xfrm>
            <a:off x="3923928" y="1923678"/>
            <a:ext cx="1026908" cy="770028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Sample Environment</a:t>
            </a:r>
            <a:endParaRPr lang="en-US" sz="105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ustomShape 11"/>
          <p:cNvSpPr/>
          <p:nvPr/>
        </p:nvSpPr>
        <p:spPr>
          <a:xfrm>
            <a:off x="251520" y="3075806"/>
            <a:ext cx="3672408" cy="453279"/>
          </a:xfrm>
          <a:prstGeom prst="rect">
            <a:avLst/>
          </a:prstGeom>
          <a:solidFill>
            <a:srgbClr val="E6E64C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Experiment flow control: Device, component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9"/>
          <p:cNvSpPr/>
          <p:nvPr/>
        </p:nvSpPr>
        <p:spPr>
          <a:xfrm>
            <a:off x="4067944" y="3075806"/>
            <a:ext cx="1021736" cy="582282"/>
          </a:xfrm>
          <a:prstGeom prst="rect">
            <a:avLst/>
          </a:prstGeom>
          <a:solidFill>
            <a:srgbClr val="E6E64C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DAQ, Area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Detector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5292080" y="2961883"/>
            <a:ext cx="1188682" cy="978019"/>
          </a:xfrm>
          <a:prstGeom prst="rect">
            <a:avLst/>
          </a:prstGeom>
          <a:solidFill>
            <a:srgbClr val="E6E64C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Graphical user interface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" name="Grafik 115"/>
          <p:cNvPicPr/>
          <p:nvPr/>
        </p:nvPicPr>
        <p:blipFill>
          <a:blip r:embed="rId7"/>
          <a:stretch/>
        </p:blipFill>
        <p:spPr>
          <a:xfrm>
            <a:off x="4388519" y="3973808"/>
            <a:ext cx="733295" cy="946462"/>
          </a:xfrm>
          <a:prstGeom prst="rect">
            <a:avLst/>
          </a:prstGeom>
          <a:ln>
            <a:noFill/>
          </a:ln>
        </p:spPr>
      </p:pic>
      <p:sp>
        <p:nvSpPr>
          <p:cNvPr id="120" name="CustomShape 10"/>
          <p:cNvSpPr/>
          <p:nvPr/>
        </p:nvSpPr>
        <p:spPr>
          <a:xfrm>
            <a:off x="5292080" y="1880576"/>
            <a:ext cx="1069759" cy="879971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Live evaluation during the measurement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1"/>
          <p:cNvSpPr/>
          <p:nvPr/>
        </p:nvSpPr>
        <p:spPr>
          <a:xfrm>
            <a:off x="6516134" y="1853348"/>
            <a:ext cx="1137540" cy="934426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Data Storage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740270" y="1920220"/>
            <a:ext cx="1036858" cy="851722"/>
          </a:xfrm>
          <a:prstGeom prst="rect">
            <a:avLst/>
          </a:prstGeom>
          <a:solidFill>
            <a:srgbClr val="E6FFFE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Digital User Office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>
            <a:off x="5657280" y="4011910"/>
            <a:ext cx="1074960" cy="366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Software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4" name="Gruppieren 123"/>
          <p:cNvGrpSpPr/>
          <p:nvPr/>
        </p:nvGrpSpPr>
        <p:grpSpPr>
          <a:xfrm>
            <a:off x="2011736" y="2004848"/>
            <a:ext cx="911890" cy="616027"/>
            <a:chOff x="2270880" y="3111840"/>
            <a:chExt cx="1080720" cy="730080"/>
          </a:xfrm>
        </p:grpSpPr>
        <p:sp>
          <p:nvSpPr>
            <p:cNvPr id="125" name="CustomShape 21"/>
            <p:cNvSpPr/>
            <p:nvPr/>
          </p:nvSpPr>
          <p:spPr>
            <a:xfrm>
              <a:off x="2270880" y="3111840"/>
              <a:ext cx="1080720" cy="73008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22"/>
            <p:cNvSpPr/>
            <p:nvPr/>
          </p:nvSpPr>
          <p:spPr>
            <a:xfrm>
              <a:off x="2408040" y="3182949"/>
              <a:ext cx="813599" cy="60137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FPGA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400" b="0" strike="noStrike" spc="-1" dirty="0" err="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PandA</a:t>
              </a:r>
              <a:endPara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131" name="CustomShape 7"/>
          <p:cNvSpPr/>
          <p:nvPr/>
        </p:nvSpPr>
        <p:spPr>
          <a:xfrm rot="16200000" flipH="1" flipV="1">
            <a:off x="1422185" y="1910741"/>
            <a:ext cx="408564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4"/>
          <p:cNvSpPr/>
          <p:nvPr/>
        </p:nvSpPr>
        <p:spPr>
          <a:xfrm rot="10800000" flipH="1" flipV="1">
            <a:off x="1148678" y="1089959"/>
            <a:ext cx="5388685" cy="49513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8"/>
          <p:cNvSpPr/>
          <p:nvPr/>
        </p:nvSpPr>
        <p:spPr>
          <a:xfrm flipH="1">
            <a:off x="934703" y="1839713"/>
            <a:ext cx="355242" cy="1648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9"/>
          <p:cNvSpPr/>
          <p:nvPr/>
        </p:nvSpPr>
        <p:spPr>
          <a:xfrm rot="7748571" flipH="1" flipV="1">
            <a:off x="2277000" y="1462972"/>
            <a:ext cx="395280" cy="91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5" name="Gruppieren 134"/>
          <p:cNvGrpSpPr/>
          <p:nvPr/>
        </p:nvGrpSpPr>
        <p:grpSpPr>
          <a:xfrm>
            <a:off x="3134484" y="2643758"/>
            <a:ext cx="1024264" cy="360040"/>
            <a:chOff x="235368" y="2643758"/>
            <a:chExt cx="1024264" cy="360040"/>
          </a:xfrm>
        </p:grpSpPr>
        <p:grpSp>
          <p:nvGrpSpPr>
            <p:cNvPr id="136" name="Gruppieren 135"/>
            <p:cNvGrpSpPr/>
            <p:nvPr/>
          </p:nvGrpSpPr>
          <p:grpSpPr>
            <a:xfrm>
              <a:off x="235368" y="2715001"/>
              <a:ext cx="808321" cy="288797"/>
              <a:chOff x="126926" y="2714694"/>
              <a:chExt cx="1132706" cy="404694"/>
            </a:xfrm>
          </p:grpSpPr>
          <p:grpSp>
            <p:nvGrpSpPr>
              <p:cNvPr id="138" name="Gruppieren 137"/>
              <p:cNvGrpSpPr/>
              <p:nvPr/>
            </p:nvGrpSpPr>
            <p:grpSpPr>
              <a:xfrm>
                <a:off x="126926" y="2714694"/>
                <a:ext cx="555854" cy="404694"/>
                <a:chOff x="126926" y="2714694"/>
                <a:chExt cx="555854" cy="404694"/>
              </a:xfrm>
            </p:grpSpPr>
            <p:sp>
              <p:nvSpPr>
                <p:cNvPr id="142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3" name="CustomShape 26"/>
                <p:cNvSpPr/>
                <p:nvPr/>
              </p:nvSpPr>
              <p:spPr>
                <a:xfrm>
                  <a:off x="149560" y="2714694"/>
                  <a:ext cx="533220" cy="345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703778" y="2714695"/>
                <a:ext cx="555854" cy="404693"/>
                <a:chOff x="126926" y="2714695"/>
                <a:chExt cx="555854" cy="404693"/>
              </a:xfrm>
            </p:grpSpPr>
            <p:sp>
              <p:nvSpPr>
                <p:cNvPr id="140" name="CustomShape 25"/>
                <p:cNvSpPr/>
                <p:nvPr/>
              </p:nvSpPr>
              <p:spPr>
                <a:xfrm>
                  <a:off x="126926" y="2751628"/>
                  <a:ext cx="555854" cy="367760"/>
                </a:xfrm>
                <a:prstGeom prst="ellipse">
                  <a:avLst/>
                </a:prstGeom>
                <a:solidFill>
                  <a:srgbClr val="D1C1C6"/>
                </a:solidFill>
                <a:ln>
                  <a:solidFill>
                    <a:srgbClr val="3465A4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1" name="CustomShape 26"/>
                <p:cNvSpPr/>
                <p:nvPr/>
              </p:nvSpPr>
              <p:spPr>
                <a:xfrm>
                  <a:off x="158513" y="2714695"/>
                  <a:ext cx="503269" cy="403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Motor</a:t>
                  </a:r>
                  <a:endParaRPr lang="en-US" sz="700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700" b="0" strike="noStrike" spc="-1" dirty="0">
                      <a:solidFill>
                        <a:srgbClr val="000000"/>
                      </a:solidFill>
                      <a:uFill>
                        <a:solidFill>
                          <a:srgbClr val="FFFFFF"/>
                        </a:solidFill>
                      </a:uFill>
                      <a:latin typeface="Arial"/>
                      <a:ea typeface="ＭＳ Ｐゴシック"/>
                    </a:rPr>
                    <a:t>Encoder</a:t>
                  </a:r>
                  <a:endParaRPr lang="en-US" sz="7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endParaRPr>
                </a:p>
              </p:txBody>
            </p:sp>
          </p:grpSp>
        </p:grpSp>
        <p:sp>
          <p:nvSpPr>
            <p:cNvPr id="137" name="CustomShape 26"/>
            <p:cNvSpPr/>
            <p:nvPr/>
          </p:nvSpPr>
          <p:spPr>
            <a:xfrm>
              <a:off x="1021874" y="2643758"/>
              <a:ext cx="237758" cy="288031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…</a:t>
              </a:r>
              <a:endParaRPr lang="en-US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127" name="Gruppieren 126"/>
          <p:cNvGrpSpPr/>
          <p:nvPr/>
        </p:nvGrpSpPr>
        <p:grpSpPr>
          <a:xfrm>
            <a:off x="1187624" y="1405679"/>
            <a:ext cx="934393" cy="590007"/>
            <a:chOff x="3657600" y="2890080"/>
            <a:chExt cx="1301040" cy="821520"/>
          </a:xfrm>
        </p:grpSpPr>
        <p:sp>
          <p:nvSpPr>
            <p:cNvPr id="128" name="CustomShape 23"/>
            <p:cNvSpPr/>
            <p:nvPr/>
          </p:nvSpPr>
          <p:spPr>
            <a:xfrm>
              <a:off x="3657600" y="2890080"/>
              <a:ext cx="1301040" cy="821520"/>
            </a:xfrm>
            <a:prstGeom prst="ellipse">
              <a:avLst/>
            </a:prstGeom>
            <a:solidFill>
              <a:srgbClr val="99CCF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24"/>
            <p:cNvSpPr/>
            <p:nvPr/>
          </p:nvSpPr>
          <p:spPr>
            <a:xfrm>
              <a:off x="3769920" y="2917187"/>
              <a:ext cx="1074960" cy="646093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Fly Mode</a:t>
              </a:r>
              <a:endPara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200" b="0" strike="noStrike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ＭＳ Ｐゴシック"/>
                </a:rPr>
                <a:t>Synchronous</a:t>
              </a:r>
              <a:endParaRPr lang="en-US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sp>
        <p:nvSpPr>
          <p:cNvPr id="68" name="CustomShape 14"/>
          <p:cNvSpPr/>
          <p:nvPr/>
        </p:nvSpPr>
        <p:spPr>
          <a:xfrm rot="10800000" flipH="1" flipV="1">
            <a:off x="1148678" y="1093986"/>
            <a:ext cx="2343203" cy="46283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360">
            <a:solidFill>
              <a:srgbClr val="4A7EBB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2"/>
          <p:cNvSpPr/>
          <p:nvPr/>
        </p:nvSpPr>
        <p:spPr>
          <a:xfrm>
            <a:off x="251520" y="699542"/>
            <a:ext cx="963399" cy="802423"/>
          </a:xfrm>
          <a:prstGeom prst="rect">
            <a:avLst/>
          </a:prstGeom>
          <a:solidFill>
            <a:srgbClr val="CCCC0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6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Beamline + ID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Simulation Software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918" y="-444927"/>
            <a:ext cx="2422782" cy="4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BA868-B8BF-4181-985F-6FEB71A74B9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72296" y="187297"/>
            <a:ext cx="5184080" cy="35661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lang="de-DE" sz="1400" b="1" i="0" u="none" strike="noStrike" kern="1200" baseline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altLang="de-DE" sz="1800" dirty="0"/>
              <a:t>Workshop Programme</a:t>
            </a:r>
            <a:endParaRPr lang="en-GB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611560" y="843558"/>
            <a:ext cx="12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707416" y="843558"/>
            <a:ext cx="12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Friday</a:t>
            </a:r>
          </a:p>
        </p:txBody>
      </p:sp>
      <p:sp>
        <p:nvSpPr>
          <p:cNvPr id="10" name="CustomShape 11"/>
          <p:cNvSpPr/>
          <p:nvPr/>
        </p:nvSpPr>
        <p:spPr>
          <a:xfrm>
            <a:off x="611560" y="1415869"/>
            <a:ext cx="3816424" cy="453279"/>
          </a:xfrm>
          <a:prstGeom prst="rect">
            <a:avLst/>
          </a:prstGeom>
          <a:solidFill>
            <a:srgbClr val="92D05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Experiment Controls Architecture Options</a:t>
            </a:r>
            <a:endParaRPr lang="en-GB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611560" y="1988909"/>
            <a:ext cx="3816424" cy="453279"/>
          </a:xfrm>
          <a:prstGeom prst="rect">
            <a:avLst/>
          </a:prstGeom>
          <a:solidFill>
            <a:srgbClr val="E6E64C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Software Stacks for Experimental Flow Control and Data Acquisition</a:t>
            </a:r>
            <a:endParaRPr lang="en-GB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11"/>
          <p:cNvSpPr/>
          <p:nvPr/>
        </p:nvSpPr>
        <p:spPr>
          <a:xfrm>
            <a:off x="619430" y="2561949"/>
            <a:ext cx="3808554" cy="453279"/>
          </a:xfrm>
          <a:prstGeom prst="rect">
            <a:avLst/>
          </a:prstGeom>
          <a:solidFill>
            <a:srgbClr val="E6E64C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Software Stacks for Experimental Flow Control and Data Acquisition</a:t>
            </a:r>
            <a:endParaRPr lang="en-GB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stomShape 12"/>
          <p:cNvSpPr/>
          <p:nvPr/>
        </p:nvSpPr>
        <p:spPr>
          <a:xfrm>
            <a:off x="619430" y="3134989"/>
            <a:ext cx="3808554" cy="453279"/>
          </a:xfrm>
          <a:prstGeom prst="rect">
            <a:avLst/>
          </a:prstGeom>
          <a:solidFill>
            <a:srgbClr val="CCCC0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Beamline Simulation and Tuning tools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stomShape 12"/>
          <p:cNvSpPr/>
          <p:nvPr/>
        </p:nvSpPr>
        <p:spPr>
          <a:xfrm>
            <a:off x="611560" y="3708030"/>
            <a:ext cx="3808554" cy="453279"/>
          </a:xfrm>
          <a:prstGeom prst="rect">
            <a:avLst/>
          </a:prstGeom>
          <a:solidFill>
            <a:srgbClr val="00B0F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Workshop Dinner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stomShape 11"/>
          <p:cNvSpPr/>
          <p:nvPr/>
        </p:nvSpPr>
        <p:spPr>
          <a:xfrm>
            <a:off x="4788024" y="1415869"/>
            <a:ext cx="3816424" cy="453279"/>
          </a:xfrm>
          <a:prstGeom prst="rect">
            <a:avLst/>
          </a:prstGeom>
          <a:solidFill>
            <a:srgbClr val="99CCFF"/>
          </a:solidFill>
          <a:ln w="255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Task synchronization methods</a:t>
            </a:r>
            <a:endParaRPr lang="en-GB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stomShape 11"/>
          <p:cNvSpPr/>
          <p:nvPr/>
        </p:nvSpPr>
        <p:spPr>
          <a:xfrm>
            <a:off x="4788024" y="1988909"/>
            <a:ext cx="3816424" cy="453279"/>
          </a:xfrm>
          <a:prstGeom prst="rect">
            <a:avLst/>
          </a:prstGeom>
          <a:solidFill>
            <a:srgbClr val="99CCFF"/>
          </a:solidFill>
          <a:ln w="25560">
            <a:solidFill>
              <a:srgbClr val="3465A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Task synchronization methods</a:t>
            </a:r>
            <a:endParaRPr lang="en-GB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stomShape 11"/>
          <p:cNvSpPr/>
          <p:nvPr/>
        </p:nvSpPr>
        <p:spPr>
          <a:xfrm>
            <a:off x="4795894" y="2561949"/>
            <a:ext cx="3808554" cy="453279"/>
          </a:xfrm>
          <a:prstGeom prst="rect">
            <a:avLst/>
          </a:prstGeom>
          <a:solidFill>
            <a:schemeClr val="bg1">
              <a:lumMod val="75000"/>
            </a:schemeClr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Collaborations, partners</a:t>
            </a:r>
            <a:endParaRPr lang="en-GB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stomShape 12"/>
          <p:cNvSpPr/>
          <p:nvPr/>
        </p:nvSpPr>
        <p:spPr>
          <a:xfrm>
            <a:off x="4795894" y="3708030"/>
            <a:ext cx="3808554" cy="4532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Visit of the BESSY II Experimental Area</a:t>
            </a:r>
            <a:endParaRPr lang="en-GB" sz="1400" b="0" strike="noStrike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stomShape 12"/>
          <p:cNvSpPr/>
          <p:nvPr/>
        </p:nvSpPr>
        <p:spPr>
          <a:xfrm>
            <a:off x="4788024" y="3153197"/>
            <a:ext cx="3808554" cy="453279"/>
          </a:xfrm>
          <a:prstGeom prst="rect">
            <a:avLst/>
          </a:prstGeom>
          <a:solidFill>
            <a:srgbClr val="00B0F0"/>
          </a:solidFill>
          <a:ln w="25560">
            <a:solidFill>
              <a:srgbClr val="C050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Workshop Discussion/Close-out</a:t>
            </a:r>
            <a:endParaRPr lang="en-GB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3960" y="4362658"/>
            <a:ext cx="70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Further workshops planned…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cooperations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most welcome!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ZB_PowerPoint IM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324</Words>
  <Application>Microsoft Macintosh PowerPoint</Application>
  <PresentationFormat>On-screen Show (16:9)</PresentationFormat>
  <Paragraphs>81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ＭＳ Ｐゴシック</vt:lpstr>
      <vt:lpstr>Arial</vt:lpstr>
      <vt:lpstr>Calibri</vt:lpstr>
      <vt:lpstr>DejaVu Sans</vt:lpstr>
      <vt:lpstr>Liberation Mono;Courier New;Cousine;Nimbus Mono L;DejaVu Sans Mono;Courier</vt:lpstr>
      <vt:lpstr>Wingdings</vt:lpstr>
      <vt:lpstr>HZB_PowerPoint IMAGE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Viefhaus, Jens</dc:creator>
  <cp:lastModifiedBy>Roland Müller</cp:lastModifiedBy>
  <cp:revision>190</cp:revision>
  <dcterms:created xsi:type="dcterms:W3CDTF">2009-04-16T12:28:49Z</dcterms:created>
  <dcterms:modified xsi:type="dcterms:W3CDTF">2019-10-06T10:23:19Z</dcterms:modified>
</cp:coreProperties>
</file>