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9" r:id="rId2"/>
  </p:sldMasterIdLst>
  <p:notesMasterIdLst>
    <p:notesMasterId r:id="rId18"/>
  </p:notesMasterIdLst>
  <p:handoutMasterIdLst>
    <p:handoutMasterId r:id="rId19"/>
  </p:handoutMasterIdLst>
  <p:sldIdLst>
    <p:sldId id="309" r:id="rId3"/>
    <p:sldId id="295" r:id="rId4"/>
    <p:sldId id="319" r:id="rId5"/>
    <p:sldId id="317" r:id="rId6"/>
    <p:sldId id="303" r:id="rId7"/>
    <p:sldId id="320" r:id="rId8"/>
    <p:sldId id="321" r:id="rId9"/>
    <p:sldId id="324" r:id="rId10"/>
    <p:sldId id="323" r:id="rId11"/>
    <p:sldId id="325" r:id="rId12"/>
    <p:sldId id="326" r:id="rId13"/>
    <p:sldId id="322" r:id="rId14"/>
    <p:sldId id="327" r:id="rId15"/>
    <p:sldId id="328" r:id="rId16"/>
    <p:sldId id="329" r:id="rId17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ile, Volker (BL5)" initials="SV(" lastIdx="6" clrIdx="0">
    <p:extLst/>
  </p:cmAuthor>
  <p:cmAuthor id="2" name="Ruprecht, Robert (ANKA)" initials="R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5A6EB4"/>
    <a:srgbClr val="FA8214"/>
    <a:srgbClr val="FF3300"/>
    <a:srgbClr val="00CC99"/>
    <a:srgbClr val="50AAE6"/>
    <a:srgbClr val="A00078"/>
    <a:srgbClr val="A01E28"/>
    <a:srgbClr val="A08232"/>
    <a:srgbClr val="DCA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01" autoAdjust="0"/>
    <p:restoredTop sz="89165" autoAdjust="0"/>
  </p:normalViewPr>
  <p:slideViewPr>
    <p:cSldViewPr>
      <p:cViewPr>
        <p:scale>
          <a:sx n="75" d="100"/>
          <a:sy n="75" d="100"/>
        </p:scale>
        <p:origin x="-1522" y="-648"/>
      </p:cViewPr>
      <p:guideLst>
        <p:guide orient="horz" pos="2160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1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28574" y="508396"/>
            <a:ext cx="2734805" cy="30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 dirty="0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36576" y="9406179"/>
            <a:ext cx="3076262" cy="8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altLang="de-DE" sz="800" dirty="0"/>
              <a:t>KIT – Die Forschungsuniversität in der </a:t>
            </a:r>
            <a:r>
              <a:rPr lang="de-DE" altLang="de-DE" sz="800" dirty="0" smtClean="0"/>
              <a:t>Helmholtz-Gemeinschaft</a:t>
            </a:r>
            <a:endParaRPr lang="de-DE" altLang="de-DE" sz="800" dirty="0"/>
          </a:p>
        </p:txBody>
      </p:sp>
      <p:pic>
        <p:nvPicPr>
          <p:cNvPr id="6148" name="Picture 11" descr="KIT-Logo-rgb_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4" y="205083"/>
            <a:ext cx="999196" cy="50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94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 dirty="0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67A72A-DB5D-4F56-8EC2-CA1C05C6F544}" type="slidenum">
              <a:rPr lang="de-DE"/>
              <a:pPr>
                <a:defRPr/>
              </a:pPr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488943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67A72A-DB5D-4F56-8EC2-CA1C05C6F544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8789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jpe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II_rahmen_neu_ti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89" y="-68262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96875" y="6597650"/>
            <a:ext cx="3670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800" dirty="0" smtClean="0"/>
              <a:t>KIT – Die Forschungsuniversität in der Helmholtz-Gemeinschaft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dirty="0" smtClean="0">
                <a:solidFill>
                  <a:schemeClr val="bg1"/>
                </a:solidFill>
              </a:rPr>
              <a:t>Institut für Beschleunigerphysik und</a:t>
            </a:r>
            <a:r>
              <a:rPr lang="de-DE" altLang="de-DE" sz="1000" baseline="0" dirty="0" smtClean="0">
                <a:solidFill>
                  <a:schemeClr val="bg1"/>
                </a:solidFill>
              </a:rPr>
              <a:t> Technologie (IBPT)</a:t>
            </a:r>
            <a:endParaRPr lang="de-DE" altLang="de-DE" sz="1000" dirty="0" smtClean="0">
              <a:solidFill>
                <a:schemeClr val="bg1"/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600" b="1" dirty="0" smtClean="0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9" name="Picture 11" descr="KIT-Logo-rgb_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6381750"/>
            <a:ext cx="4699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\\ankaserv.anka.kit.edu\anka\Groups\Flute\Images\Gun-Laser (Coherent Astrella)\20141211_153607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36"/>
          <a:stretch/>
        </p:blipFill>
        <p:spPr bwMode="auto">
          <a:xfrm>
            <a:off x="4520015" y="3717032"/>
            <a:ext cx="4345116" cy="2433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DSC_3060.jpeg"/>
          <p:cNvPicPr>
            <a:picLocks noChangeAspect="1"/>
          </p:cNvPicPr>
          <p:nvPr userDrawn="1"/>
        </p:nvPicPr>
        <p:blipFill rotWithShape="1">
          <a:blip r:embed="rId6">
            <a:extLst/>
          </a:blip>
          <a:srcRect l="11692" t="26921" r="25942" b="17031"/>
          <a:stretch/>
        </p:blipFill>
        <p:spPr>
          <a:xfrm>
            <a:off x="251520" y="3717032"/>
            <a:ext cx="4077107" cy="2433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8878258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54996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93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53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825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681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7363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8132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849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33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349483" y="6445250"/>
            <a:ext cx="128121" cy="121511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tabLst>
                <a:tab pos="910796" algn="l"/>
                <a:tab pos="1830521" algn="l"/>
                <a:tab pos="2741317" algn="l"/>
                <a:tab pos="3661042" algn="l"/>
                <a:tab pos="4571837" algn="l"/>
                <a:tab pos="5482633" algn="l"/>
                <a:tab pos="6402358" algn="l"/>
                <a:tab pos="7313154" algn="l"/>
                <a:tab pos="8232879" algn="l"/>
                <a:tab pos="9143675" algn="l"/>
                <a:tab pos="10054471" algn="l"/>
              </a:tabLst>
            </a:lvl1pPr>
          </a:lstStyle>
          <a:p>
            <a:endParaRPr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4251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20075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366566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33330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49484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182668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385303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9" descr="II_rahmen_neu_tite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D:\Talks and Papers\201711 Longitudinal Workshop PSI\Picture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00" y="3690000"/>
            <a:ext cx="4460019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875" y="6546249"/>
            <a:ext cx="367030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800" dirty="0">
                <a:solidFill>
                  <a:srgbClr val="000000"/>
                </a:solidFill>
              </a:rPr>
              <a:t>KIT – </a:t>
            </a:r>
            <a:r>
              <a:rPr lang="en-US" altLang="de-DE" sz="800" dirty="0" smtClean="0">
                <a:solidFill>
                  <a:srgbClr val="000000"/>
                </a:solidFill>
              </a:rPr>
              <a:t> The Research University in the </a:t>
            </a:r>
            <a:r>
              <a:rPr lang="en-US" altLang="de-DE" sz="800" dirty="0">
                <a:solidFill>
                  <a:srgbClr val="000000"/>
                </a:solidFill>
              </a:rPr>
              <a:t>Helmholtz Association</a:t>
            </a:r>
            <a:r>
              <a:rPr lang="de-DE" altLang="de-DE" sz="800" dirty="0">
                <a:solidFill>
                  <a:srgbClr val="000000"/>
                </a:solidFill>
              </a:rPr>
              <a:t> </a:t>
            </a:r>
            <a:endParaRPr lang="en-US" altLang="de-DE" sz="800" dirty="0">
              <a:solidFill>
                <a:srgbClr val="000000"/>
              </a:solidFill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de-DE" sz="1000" dirty="0" smtClean="0">
                <a:solidFill>
                  <a:srgbClr val="FFFFFF"/>
                </a:solidFill>
              </a:rPr>
              <a:t>Institute for Beam Physics and Technology (IBPT)</a:t>
            </a:r>
            <a:endParaRPr lang="de-DE" altLang="de-DE" sz="1000" dirty="0">
              <a:solidFill>
                <a:srgbClr val="FFFFFF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rgbClr val="FFFFFF"/>
                </a:solidFill>
              </a:rPr>
              <a:t>www.kit.edu</a:t>
            </a:r>
          </a:p>
        </p:txBody>
      </p:sp>
      <p:pic>
        <p:nvPicPr>
          <p:cNvPr id="26640" name="Picture 13" descr="KIT-Logo-rgb_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00" y="6382800"/>
            <a:ext cx="468000" cy="468000"/>
          </a:xfrm>
          <a:prstGeom prst="rect">
            <a:avLst/>
          </a:prstGeom>
        </p:spPr>
      </p:pic>
      <p:pic>
        <p:nvPicPr>
          <p:cNvPr id="19" name="Picture 4" descr="N:\Flute\Images\Bunker\2017-05-18\DSC_2721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93134"/>
            <a:ext cx="4320480" cy="261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7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627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Karlsruhe Institute of Technology (KIT).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altLang="de-DE" sz="900" dirty="0" smtClean="0"/>
              <a:t>Institut</a:t>
            </a:r>
            <a:r>
              <a:rPr lang="de-DE" altLang="de-DE" sz="900" baseline="0" dirty="0" smtClean="0"/>
              <a:t> für Beschleunigerphysik und Technologie (IBPT)</a:t>
            </a:r>
            <a:endParaRPr lang="de-DE" altLang="de-DE" sz="900" dirty="0" smtClean="0"/>
          </a:p>
        </p:txBody>
      </p: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C9A3BCB7-53F7-4CEB-A9D8-3986DC682D22}" type="slidenum">
              <a:rPr lang="de-DE" altLang="de-DE" sz="900" b="1" smtClean="0"/>
              <a:pPr eaLnBrk="1" hangingPunct="1">
                <a:spcBef>
                  <a:spcPct val="50000"/>
                </a:spcBef>
                <a:defRPr/>
              </a:pPr>
              <a:t>‹N°›</a:t>
            </a:fld>
            <a:endParaRPr lang="de-DE" altLang="de-DE" sz="900" b="1" dirty="0" smtClean="0"/>
          </a:p>
        </p:txBody>
      </p:sp>
      <p:pic>
        <p:nvPicPr>
          <p:cNvPr id="1031" name="Picture 13" descr="KIT-Logo-rgb_d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0763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502721D-4FB2-44E6-8ECB-01285A512724}" type="datetime1">
              <a:rPr lang="de-DE" altLang="de-DE" sz="900" smtClean="0"/>
              <a:pPr eaLnBrk="1" hangingPunct="1">
                <a:defRPr/>
              </a:pPr>
              <a:t>16.11.2018</a:t>
            </a:fld>
            <a:endParaRPr lang="de-DE" altLang="de-DE" sz="900" dirty="0" smtClean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de-DE" altLang="de-DE" dirty="0" smtClean="0"/>
              <a:t>Prof. Dr. Anke-Susanne Müller</a:t>
            </a:r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4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4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4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4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611559" y="6443709"/>
            <a:ext cx="1049209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de-DE" sz="900" dirty="0" smtClean="0">
                <a:solidFill>
                  <a:srgbClr val="000000"/>
                </a:solidFill>
              </a:rPr>
              <a:t>22-24.11.2017</a:t>
            </a:r>
            <a:endParaRPr lang="en-US" altLang="de-DE" sz="900" dirty="0">
              <a:solidFill>
                <a:srgbClr val="000000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1691407" y="6443709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de-DE" sz="900" dirty="0" smtClean="0">
                <a:solidFill>
                  <a:srgbClr val="000000"/>
                </a:solidFill>
              </a:rPr>
              <a:t>Minjie Yan – Status of FLUTE</a:t>
            </a:r>
            <a:endParaRPr lang="en-US" altLang="de-DE" sz="900" dirty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smtClean="0"/>
              <a:t>Click to add text</a:t>
            </a:r>
          </a:p>
          <a:p>
            <a:pPr lvl="1"/>
            <a:r>
              <a:rPr lang="en-US" altLang="de-DE" dirty="0" smtClean="0"/>
              <a:t>Second level</a:t>
            </a:r>
          </a:p>
          <a:p>
            <a:pPr lvl="2"/>
            <a:r>
              <a:rPr lang="en-US" altLang="de-DE" dirty="0" smtClean="0"/>
              <a:t>Third level</a:t>
            </a:r>
          </a:p>
          <a:p>
            <a:pPr lvl="3"/>
            <a:r>
              <a:rPr lang="en-US" altLang="de-DE" dirty="0" smtClean="0"/>
              <a:t>Fourth level</a:t>
            </a:r>
          </a:p>
          <a:p>
            <a:pPr lvl="4"/>
            <a:r>
              <a:rPr lang="en-US" altLang="de-DE" dirty="0" smtClean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413544" y="6623890"/>
            <a:ext cx="2736850" cy="18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900" dirty="0" smtClean="0">
                <a:solidFill>
                  <a:srgbClr val="000000"/>
                </a:solidFill>
              </a:rPr>
              <a:t>Institute for Beam Physics and Technology (IBPT)</a:t>
            </a:r>
            <a:endParaRPr lang="en-US" altLang="de-DE" sz="900" dirty="0">
              <a:solidFill>
                <a:srgbClr val="000000"/>
              </a:solidFill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A2177219-4D79-4D82-A800-567BDD8316C6}" type="slidenum">
              <a:rPr lang="de-DE" sz="900" b="1">
                <a:solidFill>
                  <a:srgbClr val="000000"/>
                </a:solidFill>
              </a:rPr>
              <a:pPr>
                <a:spcBef>
                  <a:spcPct val="50000"/>
                </a:spcBef>
                <a:defRPr/>
              </a:pPr>
              <a:t>‹N°›</a:t>
            </a:fld>
            <a:endParaRPr lang="de-DE" sz="900" b="1">
              <a:solidFill>
                <a:srgbClr val="000000"/>
              </a:solidFill>
            </a:endParaRPr>
          </a:p>
        </p:txBody>
      </p:sp>
      <p:pic>
        <p:nvPicPr>
          <p:cNvPr id="1037" name="Picture 9" descr="KITlogo_4c_frutig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383" y="6381837"/>
            <a:ext cx="2304256" cy="42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23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20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20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20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20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5.jpeg"/><Relationship Id="rId7" Type="http://schemas.openxmlformats.org/officeDocument/2006/relationships/image" Target="../media/image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6.jpe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58527" y="1628800"/>
            <a:ext cx="838993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Compact </a:t>
            </a:r>
            <a:r>
              <a:rPr lang="en-US" dirty="0">
                <a:solidFill>
                  <a:schemeClr val="tx1"/>
                </a:solidFill>
              </a:rPr>
              <a:t>linear accelerator FLUTE: status update</a:t>
            </a:r>
            <a:endParaRPr lang="en-US" altLang="de-DE" dirty="0">
              <a:solidFill>
                <a:schemeClr val="tx1"/>
              </a:solidFill>
            </a:endParaRPr>
          </a:p>
        </p:txBody>
      </p:sp>
      <p:pic>
        <p:nvPicPr>
          <p:cNvPr id="4" name="logo_FLUT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24128" y="280434"/>
            <a:ext cx="3168352" cy="87454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07504" y="3645024"/>
            <a:ext cx="8928992" cy="2808312"/>
          </a:xfrm>
          <a:prstGeom prst="roundRect">
            <a:avLst>
              <a:gd name="adj" fmla="val 135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717032"/>
            <a:ext cx="3600400" cy="270030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9"/>
            <a:ext cx="38258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52E34B1E-A451-4EF3-959F-FF343CD39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41" y="2348880"/>
            <a:ext cx="7703517" cy="8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sz="1600" b="1" dirty="0" smtClean="0"/>
              <a:t>Anton Malygin</a:t>
            </a:r>
            <a:r>
              <a:rPr lang="de-DE" sz="1600" dirty="0" smtClean="0"/>
              <a:t>, A. </a:t>
            </a:r>
            <a:r>
              <a:rPr lang="de-DE" sz="1600" dirty="0"/>
              <a:t>Bernhard, </a:t>
            </a:r>
            <a:r>
              <a:rPr lang="de-DE" sz="1600" dirty="0" smtClean="0"/>
              <a:t>A. Böhm</a:t>
            </a:r>
            <a:r>
              <a:rPr lang="de-DE" sz="1600" dirty="0"/>
              <a:t>, </a:t>
            </a:r>
            <a:r>
              <a:rPr lang="de-DE" sz="1600" dirty="0" smtClean="0"/>
              <a:t>E. Bründermann</a:t>
            </a:r>
            <a:r>
              <a:rPr lang="de-DE" sz="1600" dirty="0"/>
              <a:t>, </a:t>
            </a:r>
            <a:r>
              <a:rPr lang="de-DE" sz="1600" dirty="0" smtClean="0"/>
              <a:t>S. </a:t>
            </a:r>
            <a:r>
              <a:rPr lang="de-DE" sz="1600" dirty="0" err="1" smtClean="0"/>
              <a:t>Funkner</a:t>
            </a:r>
            <a:r>
              <a:rPr lang="de-DE" sz="1600" dirty="0" smtClean="0"/>
              <a:t>, B</a:t>
            </a:r>
            <a:r>
              <a:rPr lang="de-DE" sz="1600" dirty="0"/>
              <a:t>. </a:t>
            </a:r>
            <a:r>
              <a:rPr lang="de-DE" sz="1600" dirty="0" err="1" smtClean="0"/>
              <a:t>Härer</a:t>
            </a:r>
            <a:r>
              <a:rPr lang="de-DE" sz="1600" dirty="0" smtClean="0"/>
              <a:t>,</a:t>
            </a:r>
            <a:br>
              <a:rPr lang="de-DE" sz="1600" dirty="0" smtClean="0"/>
            </a:br>
            <a:r>
              <a:rPr lang="de-DE" sz="1600" dirty="0" smtClean="0"/>
              <a:t> S. </a:t>
            </a:r>
            <a:r>
              <a:rPr lang="de-DE" sz="1600" dirty="0"/>
              <a:t>Marsching, </a:t>
            </a:r>
            <a:r>
              <a:rPr lang="de-DE" sz="1600" dirty="0" smtClean="0"/>
              <a:t>W. </a:t>
            </a:r>
            <a:r>
              <a:rPr lang="de-DE" sz="1600" dirty="0"/>
              <a:t>Mexner, </a:t>
            </a:r>
            <a:r>
              <a:rPr lang="de-DE" sz="1600" dirty="0" smtClean="0"/>
              <a:t>M. </a:t>
            </a:r>
            <a:r>
              <a:rPr lang="de-DE" sz="1600" dirty="0"/>
              <a:t>J. Nasse, </a:t>
            </a:r>
            <a:r>
              <a:rPr lang="de-DE" sz="1600" dirty="0" smtClean="0"/>
              <a:t>G. </a:t>
            </a:r>
            <a:r>
              <a:rPr lang="de-DE" sz="1600" dirty="0"/>
              <a:t>Niehues, </a:t>
            </a:r>
            <a:r>
              <a:rPr lang="de-DE" sz="1600" dirty="0" smtClean="0"/>
              <a:t>R. Ruprecht</a:t>
            </a:r>
            <a:r>
              <a:rPr lang="de-DE" sz="1600" dirty="0"/>
              <a:t>, </a:t>
            </a:r>
            <a:r>
              <a:rPr lang="de-DE" sz="1600" dirty="0" smtClean="0"/>
              <a:t>T. Schmelzer, </a:t>
            </a:r>
            <a:br>
              <a:rPr lang="de-DE" sz="1600" dirty="0" smtClean="0"/>
            </a:br>
            <a:r>
              <a:rPr lang="de-DE" sz="1600" dirty="0" smtClean="0"/>
              <a:t>M. Schuh, M. Schwarz</a:t>
            </a:r>
            <a:r>
              <a:rPr lang="de-DE" sz="1600" dirty="0"/>
              <a:t>, </a:t>
            </a:r>
            <a:r>
              <a:rPr lang="de-DE" sz="1600" dirty="0" smtClean="0"/>
              <a:t>N. Smale, P. </a:t>
            </a:r>
            <a:r>
              <a:rPr lang="de-DE" sz="1600" dirty="0" err="1"/>
              <a:t>Wesolowski</a:t>
            </a:r>
            <a:r>
              <a:rPr lang="de-DE" sz="1600" dirty="0"/>
              <a:t>, </a:t>
            </a:r>
            <a:r>
              <a:rPr lang="de-DE" sz="1600" dirty="0" smtClean="0"/>
              <a:t>M. </a:t>
            </a:r>
            <a:r>
              <a:rPr lang="de-DE" sz="1600" dirty="0"/>
              <a:t>Yan, </a:t>
            </a:r>
            <a:r>
              <a:rPr lang="de-DE" sz="1600" dirty="0" smtClean="0"/>
              <a:t>A.-S. </a:t>
            </a:r>
            <a:r>
              <a:rPr lang="de-DE" sz="1600" dirty="0"/>
              <a:t>Müller</a:t>
            </a:r>
            <a:endParaRPr lang="de-DE" altLang="de-DE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2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rafik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85" y="1280972"/>
            <a:ext cx="7206238" cy="50536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1287" y="6021288"/>
            <a:ext cx="795089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algn="ctr">
              <a:defRPr sz="1800" b="1">
                <a:latin typeface="+mn-lt"/>
              </a:defRPr>
            </a:lvl1pPr>
          </a:lstStyle>
          <a:p>
            <a:r>
              <a:rPr lang="en-US" dirty="0"/>
              <a:t>RF gun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896" y="4791634"/>
            <a:ext cx="1295226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algn="ctr">
              <a:defRPr sz="1800" b="1">
                <a:latin typeface="+mn-lt"/>
              </a:defRPr>
            </a:lvl1pPr>
          </a:lstStyle>
          <a:p>
            <a:r>
              <a:rPr lang="en-US" dirty="0"/>
              <a:t>Quadrupole</a:t>
            </a:r>
          </a:p>
        </p:txBody>
      </p:sp>
      <p:cxnSp>
        <p:nvCxnSpPr>
          <p:cNvPr id="19" name="Straight Arrow Connector 18"/>
          <p:cNvCxnSpPr>
            <a:stCxn id="12" idx="2"/>
          </p:cNvCxnSpPr>
          <p:nvPr/>
        </p:nvCxnSpPr>
        <p:spPr>
          <a:xfrm>
            <a:off x="1550106" y="1414366"/>
            <a:ext cx="213582" cy="6049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3"/>
          </p:cNvCxnSpPr>
          <p:nvPr/>
        </p:nvCxnSpPr>
        <p:spPr>
          <a:xfrm>
            <a:off x="1979712" y="1137367"/>
            <a:ext cx="553730" cy="14360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259632" y="2019329"/>
            <a:ext cx="6020297" cy="304438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6835" y="1556792"/>
            <a:ext cx="1078821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algn="ctr">
              <a:defRPr sz="1800" b="1">
                <a:latin typeface="+mn-lt"/>
              </a:defRPr>
            </a:lvl1pPr>
          </a:lstStyle>
          <a:p>
            <a:r>
              <a:rPr lang="en-US" sz="2400" dirty="0">
                <a:solidFill>
                  <a:srgbClr val="92D050"/>
                </a:solidFill>
              </a:rPr>
              <a:t>e-beam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339752" y="940742"/>
            <a:ext cx="5217230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17531" y="987211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+mn-lt"/>
              </a:rPr>
              <a:t>~3 m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4" name="Freihandform 43"/>
          <p:cNvSpPr/>
          <p:nvPr/>
        </p:nvSpPr>
        <p:spPr>
          <a:xfrm>
            <a:off x="1870363" y="1059873"/>
            <a:ext cx="3274599" cy="717857"/>
          </a:xfrm>
          <a:custGeom>
            <a:avLst/>
            <a:gdLst>
              <a:gd name="connsiteX0" fmla="*/ 0 w 2712027"/>
              <a:gd name="connsiteY0" fmla="*/ 0 h 883227"/>
              <a:gd name="connsiteX1" fmla="*/ 1153391 w 2712027"/>
              <a:gd name="connsiteY1" fmla="*/ 0 h 883227"/>
              <a:gd name="connsiteX2" fmla="*/ 2712027 w 2712027"/>
              <a:gd name="connsiteY2" fmla="*/ 883227 h 883227"/>
              <a:gd name="connsiteX0" fmla="*/ 0 w 2664535"/>
              <a:gd name="connsiteY0" fmla="*/ 0 h 717857"/>
              <a:gd name="connsiteX1" fmla="*/ 1153391 w 2664535"/>
              <a:gd name="connsiteY1" fmla="*/ 0 h 717857"/>
              <a:gd name="connsiteX2" fmla="*/ 2664535 w 2664535"/>
              <a:gd name="connsiteY2" fmla="*/ 717857 h 717857"/>
              <a:gd name="connsiteX0" fmla="*/ 0 w 2664535"/>
              <a:gd name="connsiteY0" fmla="*/ 0 h 717857"/>
              <a:gd name="connsiteX1" fmla="*/ 1414599 w 2664535"/>
              <a:gd name="connsiteY1" fmla="*/ 9727 h 717857"/>
              <a:gd name="connsiteX2" fmla="*/ 2664535 w 2664535"/>
              <a:gd name="connsiteY2" fmla="*/ 717857 h 717857"/>
              <a:gd name="connsiteX0" fmla="*/ 0 w 2664535"/>
              <a:gd name="connsiteY0" fmla="*/ 0 h 717857"/>
              <a:gd name="connsiteX1" fmla="*/ 1493753 w 2664535"/>
              <a:gd name="connsiteY1" fmla="*/ 9727 h 717857"/>
              <a:gd name="connsiteX2" fmla="*/ 2664535 w 2664535"/>
              <a:gd name="connsiteY2" fmla="*/ 717857 h 71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4535" h="717857">
                <a:moveTo>
                  <a:pt x="0" y="0"/>
                </a:moveTo>
                <a:lnTo>
                  <a:pt x="1493753" y="9727"/>
                </a:lnTo>
                <a:lnTo>
                  <a:pt x="2664535" y="717857"/>
                </a:lnTo>
              </a:path>
            </a:pathLst>
          </a:cu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Arrow Connector 19"/>
          <p:cNvCxnSpPr/>
          <p:nvPr/>
        </p:nvCxnSpPr>
        <p:spPr>
          <a:xfrm flipH="1">
            <a:off x="3688865" y="2332759"/>
            <a:ext cx="172834" cy="59195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19"/>
          <p:cNvCxnSpPr/>
          <p:nvPr/>
        </p:nvCxnSpPr>
        <p:spPr>
          <a:xfrm flipV="1">
            <a:off x="6333555" y="5157192"/>
            <a:ext cx="398685" cy="40898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01094" y="5559576"/>
            <a:ext cx="974626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algn="ctr">
              <a:defRPr sz="1800" b="1">
                <a:latin typeface="+mn-lt"/>
              </a:defRPr>
            </a:lvl1pPr>
          </a:lstStyle>
          <a:p>
            <a:r>
              <a:rPr lang="en-US" dirty="0"/>
              <a:t>Solenoid</a:t>
            </a:r>
          </a:p>
        </p:txBody>
      </p:sp>
      <p:cxnSp>
        <p:nvCxnSpPr>
          <p:cNvPr id="73" name="Straight Arrow Connector 19"/>
          <p:cNvCxnSpPr>
            <a:stCxn id="6" idx="0"/>
          </p:cNvCxnSpPr>
          <p:nvPr/>
        </p:nvCxnSpPr>
        <p:spPr>
          <a:xfrm flipH="1" flipV="1">
            <a:off x="7556982" y="5559576"/>
            <a:ext cx="1850" cy="46171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19"/>
          <p:cNvCxnSpPr/>
          <p:nvPr/>
        </p:nvCxnSpPr>
        <p:spPr>
          <a:xfrm flipV="1">
            <a:off x="3813275" y="4144199"/>
            <a:ext cx="398685" cy="40898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67437" y="4448145"/>
            <a:ext cx="1513235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algn="ctr">
              <a:defRPr sz="1800" b="1">
                <a:latin typeface="+mn-lt"/>
              </a:defRPr>
            </a:lvl1pPr>
          </a:lstStyle>
          <a:p>
            <a:r>
              <a:rPr lang="en-US" dirty="0"/>
              <a:t>SRR chamber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5936" y="1916832"/>
            <a:ext cx="82073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defRPr sz="1600" b="1">
                <a:latin typeface="+mn-lt"/>
              </a:defRPr>
            </a:lvl1pPr>
          </a:lstStyle>
          <a:p>
            <a:pPr algn="ctr"/>
            <a:r>
              <a:rPr lang="en-US" sz="1800" dirty="0" smtClean="0">
                <a:solidFill>
                  <a:schemeClr val="accent2"/>
                </a:solidFill>
              </a:rPr>
              <a:t>Dipole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</a:rPr>
              <a:t>magnet</a:t>
            </a:r>
            <a:endParaRPr lang="en-US" sz="1800" dirty="0">
              <a:solidFill>
                <a:schemeClr val="accent2"/>
              </a:solidFill>
            </a:endParaRPr>
          </a:p>
        </p:txBody>
      </p:sp>
      <p:cxnSp>
        <p:nvCxnSpPr>
          <p:cNvPr id="77" name="Straight Arrow Connector 19"/>
          <p:cNvCxnSpPr/>
          <p:nvPr/>
        </p:nvCxnSpPr>
        <p:spPr>
          <a:xfrm flipH="1">
            <a:off x="4084627" y="2564904"/>
            <a:ext cx="199341" cy="26250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19"/>
          <p:cNvCxnSpPr/>
          <p:nvPr/>
        </p:nvCxnSpPr>
        <p:spPr>
          <a:xfrm flipV="1">
            <a:off x="4497306" y="4221088"/>
            <a:ext cx="398685" cy="57054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ihandform 1"/>
          <p:cNvSpPr/>
          <p:nvPr/>
        </p:nvSpPr>
        <p:spPr>
          <a:xfrm>
            <a:off x="5374569" y="3048000"/>
            <a:ext cx="916694" cy="781897"/>
          </a:xfrm>
          <a:custGeom>
            <a:avLst/>
            <a:gdLst>
              <a:gd name="connsiteX0" fmla="*/ 759619 w 759619"/>
              <a:gd name="connsiteY0" fmla="*/ 0 h 776288"/>
              <a:gd name="connsiteX1" fmla="*/ 500062 w 759619"/>
              <a:gd name="connsiteY1" fmla="*/ 521494 h 776288"/>
              <a:gd name="connsiteX2" fmla="*/ 0 w 759619"/>
              <a:gd name="connsiteY2" fmla="*/ 776288 h 776288"/>
              <a:gd name="connsiteX0" fmla="*/ 916694 w 916694"/>
              <a:gd name="connsiteY0" fmla="*/ 0 h 781897"/>
              <a:gd name="connsiteX1" fmla="*/ 657137 w 916694"/>
              <a:gd name="connsiteY1" fmla="*/ 521494 h 781897"/>
              <a:gd name="connsiteX2" fmla="*/ 0 w 916694"/>
              <a:gd name="connsiteY2" fmla="*/ 781897 h 78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694" h="781897">
                <a:moveTo>
                  <a:pt x="916694" y="0"/>
                </a:moveTo>
                <a:lnTo>
                  <a:pt x="657137" y="521494"/>
                </a:lnTo>
                <a:cubicBezTo>
                  <a:pt x="490450" y="606425"/>
                  <a:pt x="166687" y="696966"/>
                  <a:pt x="0" y="781897"/>
                </a:cubicBezTo>
              </a:path>
            </a:pathLst>
          </a:custGeom>
          <a:ln w="38100">
            <a:solidFill>
              <a:srgbClr val="FA82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Arrow Connector 21"/>
          <p:cNvCxnSpPr/>
          <p:nvPr/>
        </p:nvCxnSpPr>
        <p:spPr>
          <a:xfrm flipH="1" flipV="1">
            <a:off x="2123728" y="3168321"/>
            <a:ext cx="1747648" cy="188671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ihandform 45"/>
          <p:cNvSpPr/>
          <p:nvPr/>
        </p:nvSpPr>
        <p:spPr>
          <a:xfrm>
            <a:off x="6290011" y="3062570"/>
            <a:ext cx="1054892" cy="1371600"/>
          </a:xfrm>
          <a:custGeom>
            <a:avLst/>
            <a:gdLst>
              <a:gd name="connsiteX0" fmla="*/ 759619 w 759619"/>
              <a:gd name="connsiteY0" fmla="*/ 0 h 776288"/>
              <a:gd name="connsiteX1" fmla="*/ 500062 w 759619"/>
              <a:gd name="connsiteY1" fmla="*/ 521494 h 776288"/>
              <a:gd name="connsiteX2" fmla="*/ 0 w 759619"/>
              <a:gd name="connsiteY2" fmla="*/ 776288 h 776288"/>
              <a:gd name="connsiteX0" fmla="*/ 259557 w 742951"/>
              <a:gd name="connsiteY0" fmla="*/ 0 h 1223963"/>
              <a:gd name="connsiteX1" fmla="*/ 0 w 742951"/>
              <a:gd name="connsiteY1" fmla="*/ 521494 h 1223963"/>
              <a:gd name="connsiteX2" fmla="*/ 742951 w 742951"/>
              <a:gd name="connsiteY2" fmla="*/ 1223963 h 1223963"/>
              <a:gd name="connsiteX0" fmla="*/ 0 w 592930"/>
              <a:gd name="connsiteY0" fmla="*/ 0 h 1223963"/>
              <a:gd name="connsiteX1" fmla="*/ 592930 w 592930"/>
              <a:gd name="connsiteY1" fmla="*/ 416719 h 1223963"/>
              <a:gd name="connsiteX2" fmla="*/ 483394 w 592930"/>
              <a:gd name="connsiteY2" fmla="*/ 1223963 h 1223963"/>
              <a:gd name="connsiteX0" fmla="*/ 0 w 835817"/>
              <a:gd name="connsiteY0" fmla="*/ 0 h 1223963"/>
              <a:gd name="connsiteX1" fmla="*/ 835817 w 835817"/>
              <a:gd name="connsiteY1" fmla="*/ 416719 h 1223963"/>
              <a:gd name="connsiteX2" fmla="*/ 726281 w 835817"/>
              <a:gd name="connsiteY2" fmla="*/ 1223963 h 1223963"/>
              <a:gd name="connsiteX0" fmla="*/ 0 w 988217"/>
              <a:gd name="connsiteY0" fmla="*/ 0 h 1223963"/>
              <a:gd name="connsiteX1" fmla="*/ 988217 w 988217"/>
              <a:gd name="connsiteY1" fmla="*/ 497681 h 1223963"/>
              <a:gd name="connsiteX2" fmla="*/ 726281 w 988217"/>
              <a:gd name="connsiteY2" fmla="*/ 1223963 h 1223963"/>
              <a:gd name="connsiteX0" fmla="*/ 0 w 1002504"/>
              <a:gd name="connsiteY0" fmla="*/ 0 h 1223963"/>
              <a:gd name="connsiteX1" fmla="*/ 1002504 w 1002504"/>
              <a:gd name="connsiteY1" fmla="*/ 526256 h 1223963"/>
              <a:gd name="connsiteX2" fmla="*/ 726281 w 1002504"/>
              <a:gd name="connsiteY2" fmla="*/ 1223963 h 1223963"/>
              <a:gd name="connsiteX0" fmla="*/ 0 w 1054892"/>
              <a:gd name="connsiteY0" fmla="*/ 0 h 1223963"/>
              <a:gd name="connsiteX1" fmla="*/ 1054892 w 1054892"/>
              <a:gd name="connsiteY1" fmla="*/ 521494 h 1223963"/>
              <a:gd name="connsiteX2" fmla="*/ 726281 w 1054892"/>
              <a:gd name="connsiteY2" fmla="*/ 1223963 h 1223963"/>
              <a:gd name="connsiteX0" fmla="*/ 0 w 1054892"/>
              <a:gd name="connsiteY0" fmla="*/ 0 h 1371600"/>
              <a:gd name="connsiteX1" fmla="*/ 1054892 w 1054892"/>
              <a:gd name="connsiteY1" fmla="*/ 521494 h 1371600"/>
              <a:gd name="connsiteX2" fmla="*/ 597694 w 1054892"/>
              <a:gd name="connsiteY2" fmla="*/ 1371600 h 1371600"/>
              <a:gd name="connsiteX0" fmla="*/ 0 w 1054892"/>
              <a:gd name="connsiteY0" fmla="*/ 0 h 1371600"/>
              <a:gd name="connsiteX1" fmla="*/ 1054892 w 1054892"/>
              <a:gd name="connsiteY1" fmla="*/ 521494 h 1371600"/>
              <a:gd name="connsiteX2" fmla="*/ 504176 w 1054892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4892" h="1371600">
                <a:moveTo>
                  <a:pt x="0" y="0"/>
                </a:moveTo>
                <a:lnTo>
                  <a:pt x="1054892" y="521494"/>
                </a:lnTo>
                <a:lnTo>
                  <a:pt x="504176" y="1371600"/>
                </a:lnTo>
              </a:path>
            </a:pathLst>
          </a:custGeom>
          <a:ln w="38100">
            <a:solidFill>
              <a:srgbClr val="FA82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501929">
            <a:off x="6441207" y="3079993"/>
            <a:ext cx="795089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algn="ctr">
              <a:defRPr sz="1800" b="1">
                <a:latin typeface="+mn-lt"/>
              </a:defRPr>
            </a:lvl1pPr>
          </a:lstStyle>
          <a:p>
            <a:r>
              <a:rPr lang="en-US" dirty="0" err="1">
                <a:solidFill>
                  <a:srgbClr val="FA8214"/>
                </a:solidFill>
              </a:rPr>
              <a:t>Steerer</a:t>
            </a:r>
            <a:endParaRPr lang="en-US" dirty="0">
              <a:solidFill>
                <a:srgbClr val="FA821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0500" y="860368"/>
            <a:ext cx="859212" cy="5539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algn="ctr">
              <a:defRPr sz="1800" b="1">
                <a:latin typeface="+mn-lt"/>
              </a:defRPr>
            </a:lvl1pPr>
          </a:lstStyle>
          <a:p>
            <a:r>
              <a:rPr lang="en-US" dirty="0"/>
              <a:t>Profile</a:t>
            </a:r>
          </a:p>
          <a:p>
            <a:r>
              <a:rPr lang="en-US" dirty="0"/>
              <a:t>monitor</a:t>
            </a:r>
          </a:p>
        </p:txBody>
      </p:sp>
      <p:cxnSp>
        <p:nvCxnSpPr>
          <p:cNvPr id="52" name="Gerade Verbindung 51"/>
          <p:cNvCxnSpPr/>
          <p:nvPr/>
        </p:nvCxnSpPr>
        <p:spPr>
          <a:xfrm>
            <a:off x="2339752" y="860368"/>
            <a:ext cx="0" cy="1462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/>
          <p:nvPr/>
        </p:nvCxnSpPr>
        <p:spPr>
          <a:xfrm>
            <a:off x="7577534" y="764704"/>
            <a:ext cx="0" cy="249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el 54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 smtClean="0">
                <a:solidFill>
                  <a:schemeClr val="accent1"/>
                </a:solidFill>
              </a:rPr>
              <a:t>Split ring resonator experiment at FLUTE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9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53336"/>
            <a:ext cx="3878312" cy="3603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Dr. Anton Malygin – Compact linear accelerator FLUTE: status update</a:t>
            </a:r>
          </a:p>
        </p:txBody>
      </p:sp>
    </p:spTree>
    <p:extLst>
      <p:ext uri="{BB962C8B-B14F-4D97-AF65-F5344CB8AC3E}">
        <p14:creationId xmlns:p14="http://schemas.microsoft.com/office/powerpoint/2010/main" val="63777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dirty="0" smtClean="0">
                <a:solidFill>
                  <a:schemeClr val="accent1"/>
                </a:solidFill>
              </a:rPr>
              <a:t>Principle of SRR diagnostics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4294967295"/>
          </p:nvPr>
        </p:nvSpPr>
        <p:spPr>
          <a:xfrm>
            <a:off x="251520" y="764704"/>
            <a:ext cx="6642858" cy="2597634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 smtClean="0"/>
              <a:t>„Split ring resonator based THz-driven electron streak camera </a:t>
            </a:r>
            <a:r>
              <a:rPr lang="en-US" sz="2000" b="1" dirty="0" smtClean="0">
                <a:ea typeface="+mn-ea"/>
                <a:cs typeface="+mn-cs"/>
              </a:rPr>
              <a:t>featuring femtosecond resolution“</a:t>
            </a:r>
          </a:p>
          <a:p>
            <a:pPr marL="0" lvl="2" indent="0">
              <a:buNone/>
            </a:pPr>
            <a:r>
              <a:rPr lang="en-US" sz="1200" dirty="0" smtClean="0"/>
              <a:t>J. </a:t>
            </a:r>
            <a:r>
              <a:rPr lang="en-US" sz="1200" dirty="0" err="1" smtClean="0"/>
              <a:t>Fabiańska</a:t>
            </a:r>
            <a:r>
              <a:rPr lang="en-US" sz="1200" dirty="0" smtClean="0"/>
              <a:t>, G. </a:t>
            </a:r>
            <a:r>
              <a:rPr lang="en-US" sz="1200" dirty="0" err="1" smtClean="0"/>
              <a:t>Kassier</a:t>
            </a:r>
            <a:r>
              <a:rPr lang="en-US" sz="1200" dirty="0" smtClean="0"/>
              <a:t>, T. Feurer</a:t>
            </a:r>
            <a:r>
              <a:rPr lang="en-US" altLang="en-US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, Sci. Rep. </a:t>
            </a:r>
            <a:r>
              <a:rPr lang="en-US" sz="1200" dirty="0" smtClean="0">
                <a:ea typeface="Verdana" panose="020B0604030504040204" pitchFamily="34" charset="0"/>
                <a:cs typeface="Verdana" panose="020B0604030504040204" pitchFamily="34" charset="0"/>
              </a:rPr>
              <a:t>4, 5645 (2014)</a:t>
            </a:r>
          </a:p>
          <a:p>
            <a:pPr marL="0" lvl="2" indent="0">
              <a:buNone/>
            </a:pPr>
            <a:r>
              <a:rPr lang="en-US" sz="1200" dirty="0" smtClean="0"/>
              <a:t>M. Yan et al., TUPG56, IBIC 2016, Barcelona, Spain. </a:t>
            </a:r>
          </a:p>
          <a:p>
            <a:r>
              <a:rPr lang="en-US" sz="1800" dirty="0" smtClean="0">
                <a:ea typeface="Cambria Math"/>
                <a:sym typeface="Wingdings" panose="05000000000000000000" pitchFamily="2" charset="2"/>
              </a:rPr>
              <a:t>THz-range =&gt;</a:t>
            </a:r>
            <a:r>
              <a:rPr lang="en-US" sz="1800" dirty="0" smtClean="0">
                <a:solidFill>
                  <a:schemeClr val="accent1"/>
                </a:solidFill>
                <a:ea typeface="Cambria Math"/>
                <a:sym typeface="Wingdings" panose="05000000000000000000" pitchFamily="2" charset="2"/>
              </a:rPr>
              <a:t> </a:t>
            </a:r>
            <a:r>
              <a:rPr lang="en-US" sz="1800" b="1" dirty="0" smtClean="0">
                <a:solidFill>
                  <a:schemeClr val="accent1"/>
                </a:solidFill>
                <a:ea typeface="Cambria Math"/>
                <a:sym typeface="Wingdings" panose="05000000000000000000" pitchFamily="2" charset="2"/>
              </a:rPr>
              <a:t>high frequen</a:t>
            </a:r>
            <a:r>
              <a:rPr lang="en-US" sz="1800" b="1" dirty="0" smtClean="0">
                <a:solidFill>
                  <a:schemeClr val="accent1"/>
                </a:solidFill>
                <a:latin typeface="+mj-lt"/>
                <a:ea typeface="Cambria Math"/>
                <a:sym typeface="Wingdings" panose="05000000000000000000" pitchFamily="2" charset="2"/>
              </a:rPr>
              <a:t>cy </a:t>
            </a:r>
            <a:r>
              <a:rPr lang="en-US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  <a:r>
              <a:rPr lang="en-US" sz="1800" b="1" dirty="0" smtClean="0">
                <a:solidFill>
                  <a:schemeClr val="accent1"/>
                </a:solidFill>
                <a:latin typeface="+mj-lt"/>
                <a:ea typeface="Cambria Math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n-US" sz="1600" dirty="0" smtClean="0">
                <a:latin typeface="+mj-lt"/>
                <a:ea typeface="Cambria Math"/>
                <a:cs typeface="Times New Roman" panose="02020603050405020304" pitchFamily="18" charset="0"/>
                <a:sym typeface="Wingdings" panose="05000000000000000000" pitchFamily="2" charset="2"/>
              </a:rPr>
              <a:t>LiNbO</a:t>
            </a:r>
            <a:r>
              <a:rPr lang="en-US" sz="1600" baseline="-25000" dirty="0" smtClean="0">
                <a:latin typeface="+mj-lt"/>
                <a:ea typeface="Cambria Math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1600" dirty="0" smtClean="0">
                <a:latin typeface="+mj-lt"/>
                <a:ea typeface="Cambria Math"/>
                <a:cs typeface="Times New Roman" panose="02020603050405020304" pitchFamily="18" charset="0"/>
                <a:sym typeface="Wingdings" panose="05000000000000000000" pitchFamily="2" charset="2"/>
              </a:rPr>
              <a:t> crystal =&gt; 35 fs pulse at 800 nm (FLUTE laser) converted to THz pulse</a:t>
            </a:r>
            <a:endParaRPr lang="en-US" sz="1600" dirty="0" smtClean="0">
              <a:latin typeface="+mj-lt"/>
              <a:ea typeface="Cambria Math"/>
              <a:sym typeface="Wingdings" panose="05000000000000000000" pitchFamily="2" charset="2"/>
            </a:endParaRPr>
          </a:p>
          <a:p>
            <a:r>
              <a:rPr lang="en-US" sz="1800" dirty="0" smtClean="0">
                <a:ea typeface="Cambria Math"/>
                <a:sym typeface="Wingdings" panose="05000000000000000000" pitchFamily="2" charset="2"/>
              </a:rPr>
              <a:t>Field enhancement in SRR gap =&gt; </a:t>
            </a:r>
            <a:r>
              <a:rPr lang="en-US" sz="1800" b="1" dirty="0" smtClean="0">
                <a:solidFill>
                  <a:schemeClr val="accent1"/>
                </a:solidFill>
                <a:ea typeface="Cambria Math"/>
                <a:sym typeface="Wingdings" panose="05000000000000000000" pitchFamily="2" charset="2"/>
              </a:rPr>
              <a:t>large “kick” voltage </a:t>
            </a:r>
            <a:r>
              <a:rPr lang="en-US" sz="1800" b="1" i="1" dirty="0" smtClean="0">
                <a:solidFill>
                  <a:schemeClr val="accent1"/>
                </a:solidFill>
                <a:ea typeface="Cambria Math"/>
                <a:sym typeface="Wingdings" panose="05000000000000000000" pitchFamily="2" charset="2"/>
              </a:rPr>
              <a:t>V</a:t>
            </a:r>
          </a:p>
          <a:p>
            <a:pPr lvl="1"/>
            <a:r>
              <a:rPr lang="en-US" sz="1600" dirty="0" smtClean="0">
                <a:ea typeface="Cambria Math"/>
                <a:sym typeface="Wingdings" panose="05000000000000000000" pitchFamily="2" charset="2"/>
              </a:rPr>
              <a:t>Enhancement factor ~100 (at 0.3 THz)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05" y="3356992"/>
            <a:ext cx="5058581" cy="276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Textfeld 81"/>
          <p:cNvSpPr txBox="1">
            <a:spLocks noChangeArrowheads="1"/>
          </p:cNvSpPr>
          <p:nvPr/>
        </p:nvSpPr>
        <p:spPr bwMode="auto">
          <a:xfrm>
            <a:off x="1743800" y="3586548"/>
            <a:ext cx="5870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4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 b="1" dirty="0" smtClean="0">
                <a:solidFill>
                  <a:srgbClr val="009AD0"/>
                </a:solidFill>
              </a:rPr>
              <a:t>THz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 b="1" dirty="0" smtClean="0">
                <a:solidFill>
                  <a:srgbClr val="009AD0"/>
                </a:solidFill>
              </a:rPr>
              <a:t>pulse</a:t>
            </a:r>
            <a:endParaRPr lang="en-US" altLang="de-DE" sz="1200" b="1" dirty="0">
              <a:solidFill>
                <a:srgbClr val="009AD0"/>
              </a:solidFill>
            </a:endParaRPr>
          </a:p>
        </p:txBody>
      </p:sp>
      <p:sp>
        <p:nvSpPr>
          <p:cNvPr id="26" name="Freihandform 1"/>
          <p:cNvSpPr>
            <a:spLocks/>
          </p:cNvSpPr>
          <p:nvPr/>
        </p:nvSpPr>
        <p:spPr bwMode="auto">
          <a:xfrm>
            <a:off x="2285493" y="3646010"/>
            <a:ext cx="213153" cy="579088"/>
          </a:xfrm>
          <a:custGeom>
            <a:avLst/>
            <a:gdLst>
              <a:gd name="T0" fmla="*/ 0 w 1546860"/>
              <a:gd name="T1" fmla="*/ 237149 h 3561550"/>
              <a:gd name="T2" fmla="*/ 11787 w 1546860"/>
              <a:gd name="T3" fmla="*/ 232226 h 3561550"/>
              <a:gd name="T4" fmla="*/ 16501 w 1546860"/>
              <a:gd name="T5" fmla="*/ 228123 h 3561550"/>
              <a:gd name="T6" fmla="*/ 21216 w 1546860"/>
              <a:gd name="T7" fmla="*/ 233867 h 3561550"/>
              <a:gd name="T8" fmla="*/ 26520 w 1546860"/>
              <a:gd name="T9" fmla="*/ 278175 h 3561550"/>
              <a:gd name="T10" fmla="*/ 29467 w 1546860"/>
              <a:gd name="T11" fmla="*/ 311817 h 3561550"/>
              <a:gd name="T12" fmla="*/ 34182 w 1546860"/>
              <a:gd name="T13" fmla="*/ 347920 h 3561550"/>
              <a:gd name="T14" fmla="*/ 48915 w 1546860"/>
              <a:gd name="T15" fmla="*/ 17 h 3561550"/>
              <a:gd name="T16" fmla="*/ 67184 w 1546860"/>
              <a:gd name="T17" fmla="*/ 363510 h 3561550"/>
              <a:gd name="T18" fmla="*/ 76024 w 1546860"/>
              <a:gd name="T19" fmla="*/ 331510 h 3561550"/>
              <a:gd name="T20" fmla="*/ 77203 w 1546860"/>
              <a:gd name="T21" fmla="*/ 292945 h 3561550"/>
              <a:gd name="T22" fmla="*/ 81918 w 1546860"/>
              <a:gd name="T23" fmla="*/ 245354 h 3561550"/>
              <a:gd name="T24" fmla="*/ 86632 w 1546860"/>
              <a:gd name="T25" fmla="*/ 224841 h 3561550"/>
              <a:gd name="T26" fmla="*/ 96062 w 1546860"/>
              <a:gd name="T27" fmla="*/ 232226 h 3561550"/>
              <a:gd name="T28" fmla="*/ 101366 w 1546860"/>
              <a:gd name="T29" fmla="*/ 240431 h 3561550"/>
              <a:gd name="T30" fmla="*/ 109617 w 1546860"/>
              <a:gd name="T31" fmla="*/ 241252 h 3561550"/>
              <a:gd name="T32" fmla="*/ 119635 w 1546860"/>
              <a:gd name="T33" fmla="*/ 240431 h 356155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546860" h="3561550">
                <a:moveTo>
                  <a:pt x="0" y="2202336"/>
                </a:moveTo>
                <a:cubicBezTo>
                  <a:pt x="58420" y="2186461"/>
                  <a:pt x="116840" y="2170586"/>
                  <a:pt x="152400" y="2156616"/>
                </a:cubicBezTo>
                <a:cubicBezTo>
                  <a:pt x="187960" y="2142646"/>
                  <a:pt x="193040" y="2115976"/>
                  <a:pt x="213360" y="2118516"/>
                </a:cubicBezTo>
                <a:cubicBezTo>
                  <a:pt x="233680" y="2121056"/>
                  <a:pt x="252730" y="2094386"/>
                  <a:pt x="274320" y="2171856"/>
                </a:cubicBezTo>
                <a:cubicBezTo>
                  <a:pt x="295910" y="2249326"/>
                  <a:pt x="325120" y="2462686"/>
                  <a:pt x="342900" y="2583336"/>
                </a:cubicBezTo>
                <a:cubicBezTo>
                  <a:pt x="360680" y="2703986"/>
                  <a:pt x="364490" y="2787806"/>
                  <a:pt x="381000" y="2895756"/>
                </a:cubicBezTo>
                <a:cubicBezTo>
                  <a:pt x="397510" y="3003706"/>
                  <a:pt x="400050" y="3713636"/>
                  <a:pt x="441960" y="3231036"/>
                </a:cubicBezTo>
                <a:cubicBezTo>
                  <a:pt x="483870" y="2748436"/>
                  <a:pt x="561340" y="-23974"/>
                  <a:pt x="632460" y="156"/>
                </a:cubicBezTo>
                <a:cubicBezTo>
                  <a:pt x="703580" y="24286"/>
                  <a:pt x="810260" y="2862736"/>
                  <a:pt x="868680" y="3375816"/>
                </a:cubicBezTo>
                <a:cubicBezTo>
                  <a:pt x="927100" y="3888896"/>
                  <a:pt x="961390" y="3187856"/>
                  <a:pt x="982980" y="3078636"/>
                </a:cubicBezTo>
                <a:cubicBezTo>
                  <a:pt x="1004570" y="2969416"/>
                  <a:pt x="985520" y="2853846"/>
                  <a:pt x="998220" y="2720496"/>
                </a:cubicBezTo>
                <a:cubicBezTo>
                  <a:pt x="1010920" y="2587146"/>
                  <a:pt x="1038860" y="2383946"/>
                  <a:pt x="1059180" y="2278536"/>
                </a:cubicBezTo>
                <a:cubicBezTo>
                  <a:pt x="1079500" y="2173126"/>
                  <a:pt x="1089660" y="2108356"/>
                  <a:pt x="1120140" y="2088036"/>
                </a:cubicBezTo>
                <a:cubicBezTo>
                  <a:pt x="1150620" y="2067716"/>
                  <a:pt x="1210310" y="2132486"/>
                  <a:pt x="1242060" y="2156616"/>
                </a:cubicBezTo>
                <a:cubicBezTo>
                  <a:pt x="1273810" y="2180746"/>
                  <a:pt x="1281430" y="2218846"/>
                  <a:pt x="1310640" y="2232816"/>
                </a:cubicBezTo>
                <a:cubicBezTo>
                  <a:pt x="1339850" y="2246786"/>
                  <a:pt x="1377950" y="2240436"/>
                  <a:pt x="1417320" y="2240436"/>
                </a:cubicBezTo>
                <a:cubicBezTo>
                  <a:pt x="1456690" y="2240436"/>
                  <a:pt x="1501775" y="2236626"/>
                  <a:pt x="1546860" y="2232816"/>
                </a:cubicBezTo>
              </a:path>
            </a:pathLst>
          </a:custGeom>
          <a:noFill/>
          <a:ln w="19050" cap="flat" cmpd="sng" algn="ctr">
            <a:solidFill>
              <a:srgbClr val="009AD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 dirty="0"/>
          </a:p>
        </p:txBody>
      </p:sp>
      <p:sp>
        <p:nvSpPr>
          <p:cNvPr id="33" name="Textfeld 81"/>
          <p:cNvSpPr txBox="1">
            <a:spLocks noChangeArrowheads="1"/>
          </p:cNvSpPr>
          <p:nvPr/>
        </p:nvSpPr>
        <p:spPr bwMode="auto">
          <a:xfrm>
            <a:off x="1290091" y="4336298"/>
            <a:ext cx="5870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4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 b="1" dirty="0" smtClean="0">
                <a:solidFill>
                  <a:srgbClr val="CC00CC"/>
                </a:solidFill>
              </a:rPr>
              <a:t>UV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 b="1" dirty="0" smtClean="0">
                <a:solidFill>
                  <a:srgbClr val="CC00CC"/>
                </a:solidFill>
              </a:rPr>
              <a:t>pulse</a:t>
            </a:r>
            <a:endParaRPr lang="en-US" altLang="de-DE" sz="1200" b="1" dirty="0">
              <a:solidFill>
                <a:srgbClr val="CC00CC"/>
              </a:solidFill>
            </a:endParaRPr>
          </a:p>
        </p:txBody>
      </p:sp>
      <p:grpSp>
        <p:nvGrpSpPr>
          <p:cNvPr id="34" name="Gruppieren 15"/>
          <p:cNvGrpSpPr>
            <a:grpSpLocks/>
          </p:cNvGrpSpPr>
          <p:nvPr/>
        </p:nvGrpSpPr>
        <p:grpSpPr bwMode="auto">
          <a:xfrm>
            <a:off x="4247910" y="5005493"/>
            <a:ext cx="1683310" cy="908707"/>
            <a:chOff x="10363512" y="22965637"/>
            <a:chExt cx="4191000" cy="2262446"/>
          </a:xfrm>
        </p:grpSpPr>
        <p:sp>
          <p:nvSpPr>
            <p:cNvPr id="36" name="Rechteck 35"/>
            <p:cNvSpPr/>
            <p:nvPr/>
          </p:nvSpPr>
          <p:spPr bwMode="auto">
            <a:xfrm>
              <a:off x="10363512" y="23038577"/>
              <a:ext cx="4191000" cy="218950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176713">
                <a:defRPr/>
              </a:pPr>
              <a:endParaRPr lang="en-US" sz="1050" dirty="0">
                <a:cs typeface="Arial" pitchFamily="34" charset="0"/>
              </a:endParaRPr>
            </a:p>
          </p:txBody>
        </p:sp>
        <p:sp>
          <p:nvSpPr>
            <p:cNvPr id="37" name="Textfeld 81"/>
            <p:cNvSpPr txBox="1">
              <a:spLocks noChangeArrowheads="1"/>
            </p:cNvSpPr>
            <p:nvPr/>
          </p:nvSpPr>
          <p:spPr bwMode="auto">
            <a:xfrm>
              <a:off x="11395593" y="22965637"/>
              <a:ext cx="2884739" cy="1034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Blip>
                  <a:blip r:embed="rId3"/>
                </a:buBlip>
                <a:defRPr sz="40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Blip>
                  <a:blip r:embed="rId3"/>
                </a:buBlip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Blip>
                  <a:blip r:embed="rId3"/>
                </a:buBlip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Blip>
                  <a:blip r:embed="rId3"/>
                </a:buBlip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Blip>
                  <a:blip r:embed="rId3"/>
                </a:buBlip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de-DE" sz="1050" dirty="0" smtClean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E(t) in SRR gap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de-DE" sz="1050" dirty="0" smtClean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electric field</a:t>
              </a:r>
            </a:p>
          </p:txBody>
        </p:sp>
        <p:cxnSp>
          <p:nvCxnSpPr>
            <p:cNvPr id="38" name="Gerade Verbindung mit Pfeil 37"/>
            <p:cNvCxnSpPr/>
            <p:nvPr/>
          </p:nvCxnSpPr>
          <p:spPr bwMode="auto">
            <a:xfrm>
              <a:off x="10430098" y="24291962"/>
              <a:ext cx="3850236" cy="9987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Freihandform 9"/>
            <p:cNvSpPr>
              <a:spLocks/>
            </p:cNvSpPr>
            <p:nvPr/>
          </p:nvSpPr>
          <p:spPr bwMode="auto">
            <a:xfrm>
              <a:off x="10461624" y="23114000"/>
              <a:ext cx="3216275" cy="1931988"/>
            </a:xfrm>
            <a:custGeom>
              <a:avLst/>
              <a:gdLst>
                <a:gd name="T0" fmla="*/ 0 w 4437380"/>
                <a:gd name="T1" fmla="*/ 450019 h 2664796"/>
                <a:gd name="T2" fmla="*/ 278368 w 4437380"/>
                <a:gd name="T3" fmla="*/ 449317 h 2664796"/>
                <a:gd name="T4" fmla="*/ 302911 w 4437380"/>
                <a:gd name="T5" fmla="*/ 403704 h 2664796"/>
                <a:gd name="T6" fmla="*/ 337969 w 4437380"/>
                <a:gd name="T7" fmla="*/ 642293 h 2664796"/>
                <a:gd name="T8" fmla="*/ 348486 w 4437380"/>
                <a:gd name="T9" fmla="*/ 208 h 2664796"/>
                <a:gd name="T10" fmla="*/ 380040 w 4437380"/>
                <a:gd name="T11" fmla="*/ 719484 h 2664796"/>
                <a:gd name="T12" fmla="*/ 383546 w 4437380"/>
                <a:gd name="T13" fmla="*/ 515981 h 2664796"/>
                <a:gd name="T14" fmla="*/ 408087 w 4437380"/>
                <a:gd name="T15" fmla="*/ 617732 h 2664796"/>
                <a:gd name="T16" fmla="*/ 436135 w 4437380"/>
                <a:gd name="T17" fmla="*/ 315988 h 2664796"/>
                <a:gd name="T18" fmla="*/ 446652 w 4437380"/>
                <a:gd name="T19" fmla="*/ 337040 h 2664796"/>
                <a:gd name="T20" fmla="*/ 464182 w 4437380"/>
                <a:gd name="T21" fmla="*/ 287919 h 2664796"/>
                <a:gd name="T22" fmla="*/ 513264 w 4437380"/>
                <a:gd name="T23" fmla="*/ 554577 h 2664796"/>
                <a:gd name="T24" fmla="*/ 523782 w 4437380"/>
                <a:gd name="T25" fmla="*/ 579138 h 2664796"/>
                <a:gd name="T26" fmla="*/ 569359 w 4437380"/>
                <a:gd name="T27" fmla="*/ 326514 h 2664796"/>
                <a:gd name="T28" fmla="*/ 642983 w 4437380"/>
                <a:gd name="T29" fmla="*/ 561594 h 2664796"/>
                <a:gd name="T30" fmla="*/ 720112 w 4437380"/>
                <a:gd name="T31" fmla="*/ 326514 h 2664796"/>
                <a:gd name="T32" fmla="*/ 772701 w 4437380"/>
                <a:gd name="T33" fmla="*/ 551068 h 2664796"/>
                <a:gd name="T34" fmla="*/ 849831 w 4437380"/>
                <a:gd name="T35" fmla="*/ 351075 h 2664796"/>
                <a:gd name="T36" fmla="*/ 905926 w 4437380"/>
                <a:gd name="T37" fmla="*/ 526507 h 2664796"/>
                <a:gd name="T38" fmla="*/ 976044 w 4437380"/>
                <a:gd name="T39" fmla="*/ 368617 h 2664796"/>
                <a:gd name="T40" fmla="*/ 1049668 w 4437380"/>
                <a:gd name="T41" fmla="*/ 498438 h 2664796"/>
                <a:gd name="T42" fmla="*/ 1095245 w 4437380"/>
                <a:gd name="T43" fmla="*/ 379144 h 2664796"/>
                <a:gd name="T44" fmla="*/ 1175880 w 4437380"/>
                <a:gd name="T45" fmla="*/ 501947 h 2664796"/>
                <a:gd name="T46" fmla="*/ 1224962 w 4437380"/>
                <a:gd name="T47" fmla="*/ 403704 h 26647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437380" h="2664796">
                  <a:moveTo>
                    <a:pt x="0" y="1628893"/>
                  </a:moveTo>
                  <a:cubicBezTo>
                    <a:pt x="336127" y="1628046"/>
                    <a:pt x="825500" y="1654293"/>
                    <a:pt x="1008380" y="1626353"/>
                  </a:cubicBezTo>
                  <a:lnTo>
                    <a:pt x="1097280" y="1461253"/>
                  </a:lnTo>
                  <a:cubicBezTo>
                    <a:pt x="1133263" y="1577670"/>
                    <a:pt x="1196763" y="2568270"/>
                    <a:pt x="1224280" y="2324853"/>
                  </a:cubicBezTo>
                  <a:cubicBezTo>
                    <a:pt x="1251797" y="2081436"/>
                    <a:pt x="1236980" y="-45814"/>
                    <a:pt x="1262380" y="753"/>
                  </a:cubicBezTo>
                  <a:cubicBezTo>
                    <a:pt x="1287780" y="47320"/>
                    <a:pt x="1355513" y="2293103"/>
                    <a:pt x="1376680" y="2604253"/>
                  </a:cubicBezTo>
                  <a:cubicBezTo>
                    <a:pt x="1397847" y="2915403"/>
                    <a:pt x="1372447" y="1929036"/>
                    <a:pt x="1389380" y="1867653"/>
                  </a:cubicBezTo>
                  <a:cubicBezTo>
                    <a:pt x="1406313" y="1806270"/>
                    <a:pt x="1446530" y="2356603"/>
                    <a:pt x="1478280" y="2235953"/>
                  </a:cubicBezTo>
                  <a:cubicBezTo>
                    <a:pt x="1510030" y="2115303"/>
                    <a:pt x="1556597" y="1313086"/>
                    <a:pt x="1579880" y="1143753"/>
                  </a:cubicBezTo>
                  <a:cubicBezTo>
                    <a:pt x="1603163" y="974420"/>
                    <a:pt x="1601047" y="1236886"/>
                    <a:pt x="1617980" y="1219953"/>
                  </a:cubicBezTo>
                  <a:cubicBezTo>
                    <a:pt x="1634913" y="1203020"/>
                    <a:pt x="1641263" y="910920"/>
                    <a:pt x="1681480" y="1042153"/>
                  </a:cubicBezTo>
                  <a:cubicBezTo>
                    <a:pt x="1721697" y="1173386"/>
                    <a:pt x="1823297" y="1831670"/>
                    <a:pt x="1859280" y="2007353"/>
                  </a:cubicBezTo>
                  <a:cubicBezTo>
                    <a:pt x="1895263" y="2183036"/>
                    <a:pt x="1863513" y="2233836"/>
                    <a:pt x="1897380" y="2096253"/>
                  </a:cubicBezTo>
                  <a:cubicBezTo>
                    <a:pt x="1931247" y="1958670"/>
                    <a:pt x="1990513" y="1192436"/>
                    <a:pt x="2062480" y="1181853"/>
                  </a:cubicBezTo>
                  <a:cubicBezTo>
                    <a:pt x="2134447" y="1171270"/>
                    <a:pt x="2238163" y="2032753"/>
                    <a:pt x="2329180" y="2032753"/>
                  </a:cubicBezTo>
                  <a:cubicBezTo>
                    <a:pt x="2420197" y="2032753"/>
                    <a:pt x="2530263" y="1188203"/>
                    <a:pt x="2608580" y="1181853"/>
                  </a:cubicBezTo>
                  <a:cubicBezTo>
                    <a:pt x="2686897" y="1175503"/>
                    <a:pt x="2720763" y="1979836"/>
                    <a:pt x="2799080" y="1994653"/>
                  </a:cubicBezTo>
                  <a:cubicBezTo>
                    <a:pt x="2877397" y="2009470"/>
                    <a:pt x="2998047" y="1285570"/>
                    <a:pt x="3078480" y="1270753"/>
                  </a:cubicBezTo>
                  <a:cubicBezTo>
                    <a:pt x="3158913" y="1255936"/>
                    <a:pt x="3205480" y="1895170"/>
                    <a:pt x="3281680" y="1905753"/>
                  </a:cubicBezTo>
                  <a:cubicBezTo>
                    <a:pt x="3357880" y="1916336"/>
                    <a:pt x="3448897" y="1351186"/>
                    <a:pt x="3535680" y="1334253"/>
                  </a:cubicBezTo>
                  <a:cubicBezTo>
                    <a:pt x="3622463" y="1317320"/>
                    <a:pt x="3730413" y="1797803"/>
                    <a:pt x="3802380" y="1804153"/>
                  </a:cubicBezTo>
                  <a:cubicBezTo>
                    <a:pt x="3874347" y="1810503"/>
                    <a:pt x="3891280" y="1370236"/>
                    <a:pt x="3967480" y="1372353"/>
                  </a:cubicBezTo>
                  <a:cubicBezTo>
                    <a:pt x="4043680" y="1374470"/>
                    <a:pt x="4181263" y="1802036"/>
                    <a:pt x="4259580" y="1816853"/>
                  </a:cubicBezTo>
                  <a:cubicBezTo>
                    <a:pt x="4337897" y="1831670"/>
                    <a:pt x="4387638" y="1646461"/>
                    <a:pt x="4437380" y="1461253"/>
                  </a:cubicBezTo>
                </a:path>
              </a:pathLst>
            </a:cu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 dirty="0"/>
            </a:p>
          </p:txBody>
        </p:sp>
      </p:grpSp>
      <p:sp>
        <p:nvSpPr>
          <p:cNvPr id="40" name="Würfel 39"/>
          <p:cNvSpPr/>
          <p:nvPr/>
        </p:nvSpPr>
        <p:spPr bwMode="auto">
          <a:xfrm flipH="1">
            <a:off x="1069438" y="4313072"/>
            <a:ext cx="190356" cy="242270"/>
          </a:xfrm>
          <a:prstGeom prst="cube">
            <a:avLst>
              <a:gd name="adj" fmla="val 29959"/>
            </a:avLst>
          </a:prstGeom>
          <a:solidFill>
            <a:srgbClr val="CC00CC">
              <a:alpha val="89804"/>
            </a:srgb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4176713">
              <a:defRPr/>
            </a:pPr>
            <a:endParaRPr lang="en-US" sz="1050" dirty="0">
              <a:cs typeface="Arial" pitchFamily="34" charset="0"/>
            </a:endParaRPr>
          </a:p>
        </p:txBody>
      </p:sp>
      <p:cxnSp>
        <p:nvCxnSpPr>
          <p:cNvPr id="42" name="Gerade Verbindung mit Pfeil 73"/>
          <p:cNvCxnSpPr>
            <a:cxnSpLocks noChangeShapeType="1"/>
          </p:cNvCxnSpPr>
          <p:nvPr/>
        </p:nvCxnSpPr>
        <p:spPr bwMode="auto">
          <a:xfrm>
            <a:off x="1178692" y="4437112"/>
            <a:ext cx="321253" cy="608692"/>
          </a:xfrm>
          <a:prstGeom prst="straightConnector1">
            <a:avLst/>
          </a:prstGeom>
          <a:noFill/>
          <a:ln w="19050" algn="ctr">
            <a:solidFill>
              <a:srgbClr val="CC00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Würfel 42"/>
          <p:cNvSpPr/>
          <p:nvPr/>
        </p:nvSpPr>
        <p:spPr bwMode="auto">
          <a:xfrm>
            <a:off x="179512" y="3708872"/>
            <a:ext cx="891997" cy="327222"/>
          </a:xfrm>
          <a:prstGeom prst="cube">
            <a:avLst>
              <a:gd name="adj" fmla="val 37651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4176713">
              <a:defRPr/>
            </a:pPr>
            <a:endParaRPr 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45" name="Gerade Verbindung mit Pfeil 44"/>
          <p:cNvCxnSpPr>
            <a:endCxn id="40" idx="0"/>
          </p:cNvCxnSpPr>
          <p:nvPr/>
        </p:nvCxnSpPr>
        <p:spPr bwMode="auto">
          <a:xfrm>
            <a:off x="995017" y="3867351"/>
            <a:ext cx="141085" cy="4457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Rechteck 2047"/>
          <p:cNvSpPr>
            <a:spLocks noChangeArrowheads="1"/>
          </p:cNvSpPr>
          <p:nvPr/>
        </p:nvSpPr>
        <p:spPr bwMode="auto">
          <a:xfrm>
            <a:off x="251282" y="3429000"/>
            <a:ext cx="8467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76713" eaLnBrk="0" hangingPunct="0">
              <a:spcBef>
                <a:spcPct val="20000"/>
              </a:spcBef>
              <a:buBlip>
                <a:blip r:embed="rId3"/>
              </a:buBlip>
              <a:defRPr sz="4000">
                <a:solidFill>
                  <a:srgbClr val="000000"/>
                </a:solidFill>
                <a:latin typeface="Arial" charset="0"/>
              </a:defRPr>
            </a:lvl1pPr>
            <a:lvl2pPr marL="742950" indent="-285750" defTabSz="4176713" eaLnBrk="0" hangingPunct="0">
              <a:spcBef>
                <a:spcPct val="20000"/>
              </a:spcBef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76713" eaLnBrk="0" hangingPunct="0">
              <a:spcBef>
                <a:spcPct val="20000"/>
              </a:spcBef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76713" eaLnBrk="0" hangingPunct="0">
              <a:spcBef>
                <a:spcPct val="20000"/>
              </a:spcBef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76713" eaLnBrk="0" hangingPunct="0">
              <a:spcBef>
                <a:spcPct val="20000"/>
              </a:spcBef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600" dirty="0" smtClean="0">
                <a:solidFill>
                  <a:schemeClr val="tx1"/>
                </a:solidFill>
              </a:rPr>
              <a:t>fs laser</a:t>
            </a:r>
            <a:endParaRPr lang="en-US" altLang="de-DE" sz="1600" dirty="0">
              <a:solidFill>
                <a:schemeClr val="tx1"/>
              </a:solidFill>
            </a:endParaRPr>
          </a:p>
        </p:txBody>
      </p:sp>
      <p:cxnSp>
        <p:nvCxnSpPr>
          <p:cNvPr id="47" name="Gerade Verbindung 93"/>
          <p:cNvCxnSpPr>
            <a:cxnSpLocks noChangeShapeType="1"/>
          </p:cNvCxnSpPr>
          <p:nvPr/>
        </p:nvCxnSpPr>
        <p:spPr bwMode="auto">
          <a:xfrm flipV="1">
            <a:off x="4968036" y="5408027"/>
            <a:ext cx="73153" cy="260362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Rechteck 43"/>
          <p:cNvSpPr>
            <a:spLocks noChangeArrowheads="1"/>
          </p:cNvSpPr>
          <p:nvPr/>
        </p:nvSpPr>
        <p:spPr bwMode="auto">
          <a:xfrm>
            <a:off x="4826482" y="5867940"/>
            <a:ext cx="532518" cy="2616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defTabSz="4176713">
              <a:defRPr/>
            </a:pPr>
            <a:r>
              <a:rPr lang="en-US" altLang="de-DE" sz="1100" dirty="0">
                <a:solidFill>
                  <a:schemeClr val="accent1"/>
                </a:solidFill>
                <a:cs typeface="Arial" pitchFamily="34" charset="0"/>
              </a:rPr>
              <a:t>&lt;2 </a:t>
            </a:r>
            <a:r>
              <a:rPr lang="en-US" altLang="de-DE" sz="1100" dirty="0" err="1">
                <a:solidFill>
                  <a:schemeClr val="accent1"/>
                </a:solidFill>
                <a:cs typeface="Arial" pitchFamily="34" charset="0"/>
              </a:rPr>
              <a:t>ps</a:t>
            </a:r>
            <a:endParaRPr lang="en-US" altLang="de-DE" sz="11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9" name="Freihandform 48"/>
          <p:cNvSpPr/>
          <p:nvPr/>
        </p:nvSpPr>
        <p:spPr>
          <a:xfrm>
            <a:off x="3569846" y="4901112"/>
            <a:ext cx="947822" cy="473911"/>
          </a:xfrm>
          <a:custGeom>
            <a:avLst/>
            <a:gdLst>
              <a:gd name="connsiteX0" fmla="*/ 0 w 762000"/>
              <a:gd name="connsiteY0" fmla="*/ 0 h 381000"/>
              <a:gd name="connsiteX1" fmla="*/ 361950 w 762000"/>
              <a:gd name="connsiteY1" fmla="*/ 95250 h 381000"/>
              <a:gd name="connsiteX2" fmla="*/ 762000 w 76200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81000">
                <a:moveTo>
                  <a:pt x="0" y="0"/>
                </a:moveTo>
                <a:cubicBezTo>
                  <a:pt x="117475" y="15875"/>
                  <a:pt x="234950" y="31750"/>
                  <a:pt x="361950" y="95250"/>
                </a:cubicBezTo>
                <a:cubicBezTo>
                  <a:pt x="488950" y="158750"/>
                  <a:pt x="625475" y="269875"/>
                  <a:pt x="762000" y="38100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4826482" y="5734071"/>
            <a:ext cx="158431" cy="0"/>
          </a:xfrm>
          <a:prstGeom prst="straightConnector1">
            <a:avLst/>
          </a:prstGeom>
          <a:ln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 flipH="1">
            <a:off x="5047055" y="5734071"/>
            <a:ext cx="158431" cy="0"/>
          </a:xfrm>
          <a:prstGeom prst="straightConnector1">
            <a:avLst/>
          </a:prstGeom>
          <a:ln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4984913" y="5408027"/>
            <a:ext cx="56868" cy="388764"/>
          </a:xfrm>
          <a:prstGeom prst="rect">
            <a:avLst/>
          </a:prstGeom>
          <a:solidFill>
            <a:srgbClr val="00968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4" name="Textfeld 81"/>
          <p:cNvSpPr txBox="1">
            <a:spLocks noChangeArrowheads="1"/>
          </p:cNvSpPr>
          <p:nvPr/>
        </p:nvSpPr>
        <p:spPr bwMode="auto">
          <a:xfrm>
            <a:off x="1353302" y="4118883"/>
            <a:ext cx="6174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40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000" dirty="0" smtClean="0">
                <a:solidFill>
                  <a:srgbClr val="00B0F0"/>
                </a:solidFill>
              </a:rPr>
              <a:t>LiNbO</a:t>
            </a:r>
            <a:r>
              <a:rPr lang="en-US" altLang="de-DE" sz="1000" baseline="-25000" dirty="0" smtClean="0">
                <a:solidFill>
                  <a:srgbClr val="00B0F0"/>
                </a:solidFill>
              </a:rPr>
              <a:t>3</a:t>
            </a:r>
            <a:endParaRPr lang="en-US" altLang="de-DE" sz="1000" baseline="-25000" dirty="0">
              <a:solidFill>
                <a:srgbClr val="00B0F0"/>
              </a:solidFill>
            </a:endParaRPr>
          </a:p>
        </p:txBody>
      </p:sp>
      <p:sp>
        <p:nvSpPr>
          <p:cNvPr id="41" name="TextBox 9"/>
          <p:cNvSpPr txBox="1"/>
          <p:nvPr/>
        </p:nvSpPr>
        <p:spPr>
          <a:xfrm>
            <a:off x="888324" y="4596257"/>
            <a:ext cx="4780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ctr" eaLnBrk="1" hangingPunct="1">
              <a:buFontTx/>
              <a:buNone/>
              <a:defRPr sz="1200" b="1">
                <a:solidFill>
                  <a:srgbClr val="CC00CC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4000"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4000"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4000"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40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40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40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40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4000">
                <a:latin typeface="Arial" charset="0"/>
              </a:defRPr>
            </a:lvl9pPr>
          </a:lstStyle>
          <a:p>
            <a:r>
              <a:rPr lang="en-US" dirty="0"/>
              <a:t>3</a:t>
            </a:r>
            <a:r>
              <a:rPr lang="en-US" dirty="0">
                <a:latin typeface="Symbol" panose="05050102010706020507" pitchFamily="18" charset="2"/>
              </a:rPr>
              <a:t>´n</a:t>
            </a:r>
            <a:r>
              <a:rPr lang="en-US" dirty="0"/>
              <a:t> </a:t>
            </a:r>
          </a:p>
        </p:txBody>
      </p:sp>
      <p:grpSp>
        <p:nvGrpSpPr>
          <p:cNvPr id="59" name="Gruppieren 58"/>
          <p:cNvGrpSpPr/>
          <p:nvPr/>
        </p:nvGrpSpPr>
        <p:grpSpPr>
          <a:xfrm>
            <a:off x="1401859" y="3772373"/>
            <a:ext cx="335972" cy="401851"/>
            <a:chOff x="2570049" y="3645024"/>
            <a:chExt cx="335972" cy="401851"/>
          </a:xfrm>
        </p:grpSpPr>
        <p:sp>
          <p:nvSpPr>
            <p:cNvPr id="23" name="Würfel 9"/>
            <p:cNvSpPr>
              <a:spLocks noChangeArrowheads="1"/>
            </p:cNvSpPr>
            <p:nvPr/>
          </p:nvSpPr>
          <p:spPr bwMode="auto">
            <a:xfrm flipH="1">
              <a:off x="2663356" y="3713676"/>
              <a:ext cx="242665" cy="308344"/>
            </a:xfrm>
            <a:prstGeom prst="cube">
              <a:avLst>
                <a:gd name="adj" fmla="val 29958"/>
              </a:avLst>
            </a:prstGeom>
            <a:solidFill>
              <a:srgbClr val="00B0F0"/>
            </a:solidFill>
            <a:ln w="9525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>
              <a:lvl1pPr defTabSz="4176713" eaLnBrk="0" hangingPunct="0">
                <a:spcBef>
                  <a:spcPct val="20000"/>
                </a:spcBef>
                <a:buBlip>
                  <a:blip r:embed="rId3"/>
                </a:buBlip>
                <a:defRPr sz="4000">
                  <a:solidFill>
                    <a:srgbClr val="000000"/>
                  </a:solidFill>
                  <a:latin typeface="Arial" charset="0"/>
                </a:defRPr>
              </a:lvl1pPr>
              <a:lvl2pPr marL="742950" indent="-285750" defTabSz="4176713" eaLnBrk="0" hangingPunct="0">
                <a:spcBef>
                  <a:spcPct val="20000"/>
                </a:spcBef>
                <a:buBlip>
                  <a:blip r:embed="rId3"/>
                </a:buBlip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76713" eaLnBrk="0" hangingPunct="0">
                <a:spcBef>
                  <a:spcPct val="20000"/>
                </a:spcBef>
                <a:buBlip>
                  <a:blip r:embed="rId3"/>
                </a:buBlip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76713" eaLnBrk="0" hangingPunct="0">
                <a:spcBef>
                  <a:spcPct val="20000"/>
                </a:spcBef>
                <a:buBlip>
                  <a:blip r:embed="rId3"/>
                </a:buBlip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76713" eaLnBrk="0" hangingPunct="0">
                <a:spcBef>
                  <a:spcPct val="20000"/>
                </a:spcBef>
                <a:buBlip>
                  <a:blip r:embed="rId3"/>
                </a:buBlip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76713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76713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76713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76713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2570049" y="3645024"/>
              <a:ext cx="154100" cy="401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ihandform 54"/>
            <p:cNvSpPr/>
            <p:nvPr/>
          </p:nvSpPr>
          <p:spPr>
            <a:xfrm>
              <a:off x="2659856" y="3700463"/>
              <a:ext cx="176213" cy="80962"/>
            </a:xfrm>
            <a:custGeom>
              <a:avLst/>
              <a:gdLst>
                <a:gd name="connsiteX0" fmla="*/ 176213 w 176213"/>
                <a:gd name="connsiteY0" fmla="*/ 2381 h 80962"/>
                <a:gd name="connsiteX1" fmla="*/ 57150 w 176213"/>
                <a:gd name="connsiteY1" fmla="*/ 80962 h 80962"/>
                <a:gd name="connsiteX2" fmla="*/ 0 w 176213"/>
                <a:gd name="connsiteY2" fmla="*/ 0 h 80962"/>
                <a:gd name="connsiteX3" fmla="*/ 176213 w 176213"/>
                <a:gd name="connsiteY3" fmla="*/ 2381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3" h="80962">
                  <a:moveTo>
                    <a:pt x="176213" y="2381"/>
                  </a:moveTo>
                  <a:lnTo>
                    <a:pt x="57150" y="80962"/>
                  </a:lnTo>
                  <a:lnTo>
                    <a:pt x="0" y="0"/>
                  </a:lnTo>
                  <a:lnTo>
                    <a:pt x="176213" y="23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1" name="Gerade Verbindung mit Pfeil 3"/>
          <p:cNvCxnSpPr>
            <a:cxnSpLocks noChangeShapeType="1"/>
          </p:cNvCxnSpPr>
          <p:nvPr/>
        </p:nvCxnSpPr>
        <p:spPr bwMode="auto">
          <a:xfrm>
            <a:off x="1662041" y="4024835"/>
            <a:ext cx="858510" cy="311463"/>
          </a:xfrm>
          <a:prstGeom prst="straightConnector1">
            <a:avLst/>
          </a:prstGeom>
          <a:noFill/>
          <a:ln w="19050" algn="ctr">
            <a:solidFill>
              <a:srgbClr val="009AD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mit Pfeil 43"/>
          <p:cNvCxnSpPr>
            <a:endCxn id="23" idx="4"/>
          </p:cNvCxnSpPr>
          <p:nvPr/>
        </p:nvCxnSpPr>
        <p:spPr bwMode="auto">
          <a:xfrm>
            <a:off x="1005878" y="3872483"/>
            <a:ext cx="561986" cy="15906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Box 9"/>
          <p:cNvSpPr txBox="1"/>
          <p:nvPr/>
        </p:nvSpPr>
        <p:spPr>
          <a:xfrm>
            <a:off x="1338339" y="3713568"/>
            <a:ext cx="16511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Symbol" panose="05050102010706020507" pitchFamily="18" charset="2"/>
              </a:rPr>
              <a:t>n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endParaRPr lang="en-US" sz="1600" b="1" i="1" baseline="30000" dirty="0">
              <a:solidFill>
                <a:schemeClr val="bg1">
                  <a:lumMod val="65000"/>
                </a:schemeClr>
              </a:solidFill>
              <a:latin typeface="Times" pitchFamily="18" charset="0"/>
            </a:endParaRPr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05755"/>
            <a:ext cx="3025845" cy="179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029" y="1988840"/>
            <a:ext cx="244646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53336"/>
            <a:ext cx="3878312" cy="3603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Dr. Anton Malygin – Compact linear accelerator FLUTE: status update</a:t>
            </a:r>
          </a:p>
        </p:txBody>
      </p:sp>
    </p:spTree>
    <p:extLst>
      <p:ext uri="{BB962C8B-B14F-4D97-AF65-F5344CB8AC3E}">
        <p14:creationId xmlns:p14="http://schemas.microsoft.com/office/powerpoint/2010/main" val="186798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911975" cy="432048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Laser system modifications: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48184" y="908720"/>
            <a:ext cx="753618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en-GB" sz="1600" b="0" dirty="0" smtClean="0">
                <a:latin typeface="+mn-lt"/>
              </a:rPr>
              <a:t>New optical table has been installed next to the beam diagnostics section</a:t>
            </a:r>
            <a:r>
              <a:rPr lang="en-GB" sz="1600" b="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  <a:endParaRPr lang="de-DE" sz="1600" b="0" kern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52" y="1319080"/>
            <a:ext cx="6461632" cy="484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5364088" y="1808820"/>
            <a:ext cx="936104" cy="2160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en-GB" sz="1400" b="0" dirty="0" smtClean="0">
                <a:latin typeface="+mn-lt"/>
              </a:rPr>
              <a:t>RF injector</a:t>
            </a:r>
            <a:endParaRPr lang="de-DE" sz="1200" b="0" kern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5695776" y="4365104"/>
            <a:ext cx="1078384" cy="37336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en-GB" sz="1400" b="0" dirty="0" smtClean="0">
                <a:latin typeface="+mn-lt"/>
              </a:rPr>
              <a:t>Compressor</a:t>
            </a:r>
          </a:p>
          <a:p>
            <a:pPr algn="just"/>
            <a:r>
              <a:rPr lang="en-GB" sz="1100" b="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SRR signal</a:t>
            </a:r>
            <a:endParaRPr lang="de-DE" sz="1100" b="0" kern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211960" y="3861048"/>
            <a:ext cx="1256940" cy="36004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en-GB" sz="1400" b="0" dirty="0" smtClean="0">
                <a:latin typeface="+mn-lt"/>
              </a:rPr>
              <a:t>Compressor</a:t>
            </a:r>
          </a:p>
          <a:p>
            <a:pPr algn="just"/>
            <a:r>
              <a:rPr lang="en-GB" sz="1100" b="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Cathode signal</a:t>
            </a:r>
            <a:endParaRPr lang="de-DE" sz="1100" b="0" kern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110528" y="3068960"/>
            <a:ext cx="687040" cy="46805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en-GB" sz="1400" b="0" dirty="0" smtClean="0">
                <a:latin typeface="+mn-lt"/>
              </a:rPr>
              <a:t>Pulse picker</a:t>
            </a:r>
            <a:endParaRPr lang="de-DE" sz="1200" b="0" kern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5606752" y="3188196"/>
            <a:ext cx="444376" cy="2160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en-GB" sz="1400" b="0" dirty="0" smtClean="0">
                <a:latin typeface="+mn-lt"/>
              </a:rPr>
              <a:t>THG</a:t>
            </a:r>
            <a:endParaRPr lang="de-DE" sz="1200" b="0" kern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3264768" y="2284760"/>
            <a:ext cx="1307232" cy="2160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en-GB" sz="1400" b="0" dirty="0" smtClean="0">
                <a:latin typeface="+mn-lt"/>
              </a:rPr>
              <a:t>SRR chamber</a:t>
            </a:r>
            <a:endParaRPr lang="de-DE" sz="1200" b="0" kern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Right Arrow 2"/>
          <p:cNvSpPr/>
          <p:nvPr/>
        </p:nvSpPr>
        <p:spPr>
          <a:xfrm rot="19696031">
            <a:off x="2486953" y="4371764"/>
            <a:ext cx="1224136" cy="360040"/>
          </a:xfrm>
          <a:prstGeom prst="rightArrow">
            <a:avLst>
              <a:gd name="adj1" fmla="val 50000"/>
              <a:gd name="adj2" fmla="val 711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fik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48760"/>
            <a:ext cx="1724045" cy="2088552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 bwMode="auto">
          <a:xfrm rot="19681000">
            <a:off x="2619633" y="4786757"/>
            <a:ext cx="958775" cy="2160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en-GB" sz="1400" b="0" dirty="0" smtClean="0">
                <a:latin typeface="+mn-lt"/>
              </a:rPr>
              <a:t>Laser pulse</a:t>
            </a:r>
            <a:endParaRPr lang="de-DE" sz="1200" b="0" kern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1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53336"/>
            <a:ext cx="3878312" cy="3603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Dr. Anton Malygin – Compact linear accelerator FLUTE: status update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94" y="2688397"/>
            <a:ext cx="1664071" cy="148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911975" cy="432048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RF system commissioning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0" y="2184717"/>
            <a:ext cx="8149357" cy="412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483768" y="2256725"/>
            <a:ext cx="738707" cy="236171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1400" dirty="0" smtClean="0">
                <a:latin typeface="+mn-lt"/>
              </a:rPr>
              <a:t>Klystron</a:t>
            </a:r>
            <a:r>
              <a:rPr lang="en-GB" sz="1400" b="0" dirty="0" smtClean="0">
                <a:latin typeface="+mn-lt"/>
              </a:rPr>
              <a:t> </a:t>
            </a:r>
            <a:endParaRPr lang="de-DE" sz="1200" b="0" kern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827584" y="4247019"/>
            <a:ext cx="1224136" cy="262101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1400" dirty="0" smtClean="0">
                <a:latin typeface="+mn-lt"/>
              </a:rPr>
              <a:t>Power splitter </a:t>
            </a:r>
            <a:endParaRPr lang="de-DE" sz="1200" kern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331641" y="4797152"/>
            <a:ext cx="1248792" cy="236171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1400" dirty="0" smtClean="0">
                <a:latin typeface="+mn-lt"/>
              </a:rPr>
              <a:t>Phase shifter</a:t>
            </a:r>
            <a:endParaRPr lang="de-DE" sz="1200" kern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707904" y="3176681"/>
            <a:ext cx="864096" cy="236171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1400" dirty="0" smtClean="0">
                <a:latin typeface="+mn-lt"/>
              </a:rPr>
              <a:t>Circulator</a:t>
            </a:r>
            <a:endParaRPr lang="de-DE" sz="1200" kern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7452320" y="3984917"/>
            <a:ext cx="1080120" cy="236171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1400" dirty="0" smtClean="0">
                <a:latin typeface="+mn-lt"/>
              </a:rPr>
              <a:t>RF injector</a:t>
            </a:r>
            <a:endParaRPr lang="de-DE" sz="1200" kern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707904" y="5661248"/>
            <a:ext cx="540060" cy="236171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1400" dirty="0" err="1" smtClean="0">
                <a:latin typeface="+mn-lt"/>
              </a:rPr>
              <a:t>Linac</a:t>
            </a:r>
            <a:endParaRPr lang="de-DE" sz="1200" kern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8" name="Inhaltsplatzhalter 1"/>
          <p:cNvSpPr>
            <a:spLocks noGrp="1"/>
          </p:cNvSpPr>
          <p:nvPr>
            <p:ph idx="1"/>
          </p:nvPr>
        </p:nvSpPr>
        <p:spPr>
          <a:xfrm>
            <a:off x="285811" y="729605"/>
            <a:ext cx="4502214" cy="1403251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 smtClean="0"/>
              <a:t>Problems </a:t>
            </a:r>
            <a:r>
              <a:rPr lang="en-GB" sz="1600" b="1" dirty="0">
                <a:solidFill>
                  <a:schemeClr val="accent2"/>
                </a:solidFill>
              </a:rPr>
              <a:t>and</a:t>
            </a:r>
            <a:r>
              <a:rPr lang="en-GB" sz="1600" b="1" dirty="0"/>
              <a:t> </a:t>
            </a:r>
            <a:r>
              <a:rPr lang="en-GB" sz="1600" b="1" dirty="0">
                <a:solidFill>
                  <a:schemeClr val="accent2"/>
                </a:solidFill>
              </a:rPr>
              <a:t>solutions</a:t>
            </a:r>
            <a:r>
              <a:rPr lang="en-GB" sz="1600" b="1" dirty="0" smtClean="0"/>
              <a:t>:</a:t>
            </a:r>
          </a:p>
          <a:p>
            <a:pPr algn="just"/>
            <a:r>
              <a:rPr lang="en-GB" sz="1400" dirty="0" smtClean="0"/>
              <a:t>Leaks </a:t>
            </a:r>
            <a:r>
              <a:rPr lang="en-GB" sz="1400" dirty="0"/>
              <a:t>(</a:t>
            </a:r>
            <a:r>
              <a:rPr lang="en-GB" sz="1400" dirty="0" smtClean="0"/>
              <a:t>SF</a:t>
            </a:r>
            <a:r>
              <a:rPr lang="en-GB" sz="1400" baseline="-25000" dirty="0" smtClean="0"/>
              <a:t>6 </a:t>
            </a:r>
            <a:r>
              <a:rPr lang="en-GB" sz="1400" dirty="0" smtClean="0"/>
              <a:t>gas) were found in the power </a:t>
            </a:r>
            <a:r>
              <a:rPr lang="en-GB" sz="1400" dirty="0"/>
              <a:t>splitter and </a:t>
            </a:r>
            <a:r>
              <a:rPr lang="en-GB" sz="1400" dirty="0" smtClean="0"/>
              <a:t>the phase </a:t>
            </a:r>
            <a:r>
              <a:rPr lang="en-GB" sz="1400" dirty="0"/>
              <a:t>shifter – </a:t>
            </a:r>
            <a:r>
              <a:rPr lang="en-GB" sz="1400" dirty="0" smtClean="0">
                <a:solidFill>
                  <a:schemeClr val="accent2"/>
                </a:solidFill>
              </a:rPr>
              <a:t>have been fixed</a:t>
            </a:r>
            <a:r>
              <a:rPr lang="en-GB" sz="1400" dirty="0" smtClean="0"/>
              <a:t> </a:t>
            </a:r>
            <a:endParaRPr lang="en-GB" sz="1400" dirty="0"/>
          </a:p>
          <a:p>
            <a:pPr algn="just"/>
            <a:r>
              <a:rPr lang="en-GB" sz="1400" dirty="0"/>
              <a:t>Circulator </a:t>
            </a:r>
            <a:r>
              <a:rPr lang="en-GB" sz="1400" dirty="0" smtClean="0"/>
              <a:t>showed </a:t>
            </a:r>
            <a:r>
              <a:rPr lang="en-GB" sz="1400" dirty="0"/>
              <a:t>high insertion loss of 1.5 dB instead of 0.2 dB – </a:t>
            </a:r>
            <a:r>
              <a:rPr lang="en-GB" sz="1400" dirty="0">
                <a:solidFill>
                  <a:schemeClr val="accent2"/>
                </a:solidFill>
              </a:rPr>
              <a:t>new circulator </a:t>
            </a:r>
            <a:r>
              <a:rPr lang="en-GB" sz="1400" dirty="0" smtClean="0">
                <a:solidFill>
                  <a:schemeClr val="accent2"/>
                </a:solidFill>
              </a:rPr>
              <a:t>was ordered expected delivery April 2019.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9" name="Inhaltsplatzhalter 1"/>
          <p:cNvSpPr txBox="1">
            <a:spLocks/>
          </p:cNvSpPr>
          <p:nvPr/>
        </p:nvSpPr>
        <p:spPr bwMode="auto">
          <a:xfrm>
            <a:off x="5220072" y="790620"/>
            <a:ext cx="3312368" cy="134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600" b="1" dirty="0" smtClean="0"/>
              <a:t>RF components and RF power:</a:t>
            </a:r>
            <a:endParaRPr lang="en-GB" sz="1600" b="1" kern="0" dirty="0" smtClean="0"/>
          </a:p>
          <a:p>
            <a:pPr algn="just"/>
            <a:r>
              <a:rPr lang="en-GB" sz="1400" dirty="0" smtClean="0"/>
              <a:t>Power </a:t>
            </a:r>
            <a:r>
              <a:rPr lang="en-GB" sz="1400" dirty="0"/>
              <a:t>splitter – 45 MW (RF power)</a:t>
            </a:r>
          </a:p>
          <a:p>
            <a:pPr algn="just"/>
            <a:r>
              <a:rPr lang="en-GB" sz="1400" dirty="0" smtClean="0"/>
              <a:t>Phase </a:t>
            </a:r>
            <a:r>
              <a:rPr lang="en-GB" sz="1400" dirty="0"/>
              <a:t>shifter – 25 MW </a:t>
            </a:r>
          </a:p>
          <a:p>
            <a:pPr algn="just"/>
            <a:r>
              <a:rPr lang="en-GB" sz="1400" dirty="0"/>
              <a:t>New circulator – 20 </a:t>
            </a:r>
            <a:r>
              <a:rPr lang="en-GB" sz="1400" dirty="0" smtClean="0"/>
              <a:t>MW</a:t>
            </a:r>
            <a:endParaRPr lang="en-GB" sz="1400" kern="0" dirty="0" smtClean="0"/>
          </a:p>
          <a:p>
            <a:pPr algn="just"/>
            <a:r>
              <a:rPr lang="en-GB" sz="1400" dirty="0"/>
              <a:t>RF </a:t>
            </a:r>
            <a:r>
              <a:rPr lang="en-GB" sz="1400" dirty="0" smtClean="0"/>
              <a:t>injector – 20 MW</a:t>
            </a:r>
            <a:endParaRPr lang="de-DE" sz="12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53336"/>
            <a:ext cx="3878312" cy="3603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Dr. Anton Malygin – Compact linear accelerator FLUTE: status update</a:t>
            </a:r>
          </a:p>
        </p:txBody>
      </p:sp>
    </p:spTree>
    <p:extLst>
      <p:ext uri="{BB962C8B-B14F-4D97-AF65-F5344CB8AC3E}">
        <p14:creationId xmlns:p14="http://schemas.microsoft.com/office/powerpoint/2010/main" val="41313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911975" cy="432048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Bunch compessor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5" name="Grafik 3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6234156" cy="3506712"/>
          </a:xfrm>
          <a:prstGeom prst="rect">
            <a:avLst/>
          </a:prstGeom>
        </p:spPr>
      </p:pic>
      <p:pic>
        <p:nvPicPr>
          <p:cNvPr id="16" name="Grafik 3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92" y="2232981"/>
            <a:ext cx="2489696" cy="1556059"/>
          </a:xfrm>
          <a:prstGeom prst="rect">
            <a:avLst/>
          </a:prstGeom>
        </p:spPr>
      </p:pic>
      <p:pic>
        <p:nvPicPr>
          <p:cNvPr id="17" name="Grafik 3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538321"/>
            <a:ext cx="2487960" cy="1554975"/>
          </a:xfrm>
          <a:prstGeom prst="rect">
            <a:avLst/>
          </a:prstGeom>
        </p:spPr>
      </p:pic>
      <p:sp>
        <p:nvSpPr>
          <p:cNvPr id="20" name="Inhaltsplatzhalter 1"/>
          <p:cNvSpPr txBox="1">
            <a:spLocks/>
          </p:cNvSpPr>
          <p:nvPr/>
        </p:nvSpPr>
        <p:spPr bwMode="auto">
          <a:xfrm>
            <a:off x="7236296" y="1895822"/>
            <a:ext cx="720080" cy="23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600" b="1" kern="0" dirty="0" smtClean="0">
                <a:solidFill>
                  <a:schemeClr val="accent1"/>
                </a:solidFill>
              </a:rPr>
              <a:t>Dipole</a:t>
            </a:r>
            <a:endParaRPr lang="en-US" b="1" kern="0" dirty="0">
              <a:solidFill>
                <a:schemeClr val="accent1"/>
              </a:solidFill>
            </a:endParaRPr>
          </a:p>
        </p:txBody>
      </p:sp>
      <p:sp>
        <p:nvSpPr>
          <p:cNvPr id="21" name="Inhaltsplatzhalter 1"/>
          <p:cNvSpPr txBox="1">
            <a:spLocks/>
          </p:cNvSpPr>
          <p:nvPr/>
        </p:nvSpPr>
        <p:spPr bwMode="auto">
          <a:xfrm>
            <a:off x="7020272" y="4128070"/>
            <a:ext cx="1368152" cy="23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600" b="1" kern="0" dirty="0" smtClean="0">
                <a:solidFill>
                  <a:schemeClr val="accent1"/>
                </a:solidFill>
              </a:rPr>
              <a:t>Quadrupole</a:t>
            </a:r>
            <a:r>
              <a:rPr lang="en-GB" sz="1600" kern="0" dirty="0" smtClean="0"/>
              <a:t> </a:t>
            </a:r>
            <a:endParaRPr lang="en-US" kern="0" dirty="0">
              <a:solidFill>
                <a:schemeClr val="accent2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 rot="19865901">
            <a:off x="827584" y="4820696"/>
            <a:ext cx="504056" cy="236171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en-GB" sz="1400" b="0" dirty="0" err="1" smtClean="0">
                <a:latin typeface="+mn-lt"/>
              </a:rPr>
              <a:t>Linac</a:t>
            </a:r>
            <a:r>
              <a:rPr lang="en-GB" sz="1400" b="0" dirty="0" smtClean="0">
                <a:latin typeface="+mn-lt"/>
              </a:rPr>
              <a:t> </a:t>
            </a:r>
            <a:endParaRPr lang="de-DE" sz="1200" b="0" kern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 rot="20014082">
            <a:off x="2773940" y="3411218"/>
            <a:ext cx="1624610" cy="236171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en-GB" sz="1400" b="0" dirty="0" smtClean="0">
                <a:latin typeface="+mn-lt"/>
              </a:rPr>
              <a:t>Bunch compressor </a:t>
            </a:r>
            <a:endParaRPr lang="de-DE" sz="1200" b="0" kern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5364088" y="2472749"/>
            <a:ext cx="997890" cy="236171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en-GB" sz="1400" b="0" dirty="0" smtClean="0">
                <a:latin typeface="+mn-lt"/>
              </a:rPr>
              <a:t>Beam dump</a:t>
            </a:r>
            <a:endParaRPr lang="de-DE" sz="1200" b="0" kern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4366198" y="2296588"/>
            <a:ext cx="709858" cy="196308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en-GB" sz="1400" b="0" dirty="0" smtClean="0">
                <a:latin typeface="+mn-lt"/>
              </a:rPr>
              <a:t>THz line</a:t>
            </a:r>
            <a:endParaRPr lang="de-DE" sz="1200" b="0" kern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9" name="Inhaltsplatzhalter 1"/>
          <p:cNvSpPr txBox="1">
            <a:spLocks/>
          </p:cNvSpPr>
          <p:nvPr/>
        </p:nvSpPr>
        <p:spPr bwMode="auto">
          <a:xfrm>
            <a:off x="395536" y="894631"/>
            <a:ext cx="6408712" cy="102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GB" sz="1800" dirty="0"/>
              <a:t>Dipoles have been delivered, </a:t>
            </a:r>
            <a:r>
              <a:rPr lang="en-US" sz="1800" dirty="0"/>
              <a:t>measurement of magnetic field distribution is in progress at KIT </a:t>
            </a:r>
            <a:r>
              <a:rPr lang="en-US" sz="1800" dirty="0" smtClean="0"/>
              <a:t>and </a:t>
            </a:r>
            <a:r>
              <a:rPr lang="en-GB" sz="1800" dirty="0" smtClean="0"/>
              <a:t>compared </a:t>
            </a:r>
            <a:r>
              <a:rPr lang="en-GB" sz="1800" dirty="0"/>
              <a:t>to the specifications.</a:t>
            </a:r>
          </a:p>
          <a:p>
            <a:pPr algn="just"/>
            <a:r>
              <a:rPr lang="en-GB" sz="1800" dirty="0" err="1"/>
              <a:t>Quadrupoles</a:t>
            </a:r>
            <a:r>
              <a:rPr lang="en-GB" sz="1800" dirty="0"/>
              <a:t> are in </a:t>
            </a:r>
            <a:r>
              <a:rPr lang="en-GB" sz="1800" dirty="0" smtClean="0"/>
              <a:t>production</a:t>
            </a:r>
            <a:r>
              <a:rPr lang="en-GB" sz="1800" dirty="0" smtClean="0">
                <a:solidFill>
                  <a:schemeClr val="accent2"/>
                </a:solidFill>
              </a:rPr>
              <a:t>.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27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53336"/>
            <a:ext cx="3878312" cy="3603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Dr. Anton Malygin – Compact linear accelerator FLUTE: status update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53" y="4550897"/>
            <a:ext cx="1590925" cy="10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Summary and Outlook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1196752"/>
            <a:ext cx="828092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609600" indent="-609600" algn="l" defTabSz="4176713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447800" indent="-658813" algn="l" defTabSz="4176713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4000">
                <a:solidFill>
                  <a:schemeClr val="tx1"/>
                </a:solidFill>
                <a:latin typeface="+mn-lt"/>
              </a:defRPr>
            </a:lvl2pPr>
            <a:lvl3pPr marL="2247900" indent="-620713" algn="l" defTabSz="4176713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4000">
                <a:solidFill>
                  <a:schemeClr val="tx1"/>
                </a:solidFill>
                <a:latin typeface="+mn-lt"/>
              </a:defRPr>
            </a:lvl3pPr>
            <a:lvl4pPr marL="3048000" indent="-620713" algn="l" defTabSz="4176713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4000">
                <a:solidFill>
                  <a:schemeClr val="tx1"/>
                </a:solidFill>
                <a:latin typeface="+mn-lt"/>
              </a:defRPr>
            </a:lvl4pPr>
            <a:lvl5pPr marL="3848100" indent="-620713" algn="l" defTabSz="4176713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4000">
                <a:solidFill>
                  <a:schemeClr val="tx1"/>
                </a:solidFill>
                <a:latin typeface="+mn-lt"/>
              </a:defRPr>
            </a:lvl5pPr>
            <a:lvl6pPr marL="4305300" indent="-620713" algn="l" defTabSz="4176713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4000">
                <a:solidFill>
                  <a:schemeClr val="tx1"/>
                </a:solidFill>
                <a:latin typeface="+mn-lt"/>
              </a:defRPr>
            </a:lvl6pPr>
            <a:lvl7pPr marL="4762500" indent="-620713" algn="l" defTabSz="4176713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4000">
                <a:solidFill>
                  <a:schemeClr val="tx1"/>
                </a:solidFill>
                <a:latin typeface="+mn-lt"/>
              </a:defRPr>
            </a:lvl7pPr>
            <a:lvl8pPr marL="5219700" indent="-620713" algn="l" defTabSz="4176713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4000">
                <a:solidFill>
                  <a:schemeClr val="tx1"/>
                </a:solidFill>
                <a:latin typeface="+mn-lt"/>
              </a:defRPr>
            </a:lvl8pPr>
            <a:lvl9pPr marL="5676900" indent="-620713" algn="l" defTabSz="4176713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4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682"/>
              </a:buClr>
              <a:buFontTx/>
              <a:buBlip>
                <a:blip r:embed="rId3"/>
              </a:buBlip>
              <a:defRPr/>
            </a:pPr>
            <a:r>
              <a:rPr lang="en-US" altLang="de-DE" sz="1800" dirty="0" smtClean="0">
                <a:cs typeface="Arial" charset="0"/>
              </a:rPr>
              <a:t>Assembly of the FLUTE RF injector (7 MeV) and associated diagnostics completed, conditioning ongoing – </a:t>
            </a:r>
            <a:r>
              <a:rPr lang="en-US" altLang="de-DE" sz="1800" b="1" dirty="0" smtClean="0">
                <a:solidFill>
                  <a:schemeClr val="accent2"/>
                </a:solidFill>
                <a:cs typeface="Arial" charset="0"/>
              </a:rPr>
              <a:t>First electron beam measured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682"/>
              </a:buClr>
              <a:buFontTx/>
              <a:buBlip>
                <a:blip r:embed="rId3"/>
              </a:buBlip>
              <a:defRPr/>
            </a:pPr>
            <a:r>
              <a:rPr lang="en-US" sz="1800" dirty="0" smtClean="0"/>
              <a:t>Conditioning results: RF power: 4 MW (limited by faulty circulator), Electron beam energy: 2 MeV, pulse length: 4.5 µs, repetition rate: 1 Hz has been reached</a:t>
            </a:r>
            <a:endParaRPr lang="en-US" altLang="de-DE" sz="1800" dirty="0" smtClean="0">
              <a:cs typeface="Arial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682"/>
              </a:buClr>
              <a:buFontTx/>
              <a:buBlip>
                <a:blip r:embed="rId3"/>
              </a:buBlip>
              <a:defRPr/>
            </a:pPr>
            <a:r>
              <a:rPr lang="en-US" altLang="de-DE" sz="1800" dirty="0" smtClean="0">
                <a:cs typeface="Arial" charset="0"/>
              </a:rPr>
              <a:t>New circulator will be installed on April 2019. This will allow to continue RF conditioning of different RF components. RF–laser synchronization is in progress.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682"/>
              </a:buClr>
              <a:buFontTx/>
              <a:buBlip>
                <a:blip r:embed="rId3"/>
              </a:buBlip>
              <a:defRPr/>
            </a:pPr>
            <a:r>
              <a:rPr lang="en-US" altLang="de-DE" sz="1800" dirty="0" smtClean="0">
                <a:cs typeface="Arial" charset="0"/>
              </a:rPr>
              <a:t>Dipoles for the bunch compressor have been delivered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682"/>
              </a:buClr>
              <a:buFontTx/>
              <a:buBlip>
                <a:blip r:embed="rId3"/>
              </a:buBlip>
              <a:defRPr/>
            </a:pPr>
            <a:r>
              <a:rPr lang="en-US" sz="1800" dirty="0" smtClean="0"/>
              <a:t>Next steps: commissioning of the new circulator, power splitter, phase shifter and RF gun at full power, RF-laser synchronization, assembling </a:t>
            </a:r>
            <a:r>
              <a:rPr lang="en-US" sz="1800" dirty="0" err="1"/>
              <a:t>L</a:t>
            </a:r>
            <a:r>
              <a:rPr lang="en-US" sz="1800" dirty="0" err="1" smtClean="0"/>
              <a:t>inac</a:t>
            </a:r>
            <a:r>
              <a:rPr lang="en-US" sz="1800" dirty="0" smtClean="0"/>
              <a:t> and the </a:t>
            </a:r>
            <a:r>
              <a:rPr lang="en-US" sz="1800" dirty="0" err="1" smtClean="0"/>
              <a:t>Linac</a:t>
            </a:r>
            <a:r>
              <a:rPr lang="en-US" sz="1800" dirty="0" smtClean="0"/>
              <a:t> RF distribution system, conditioning </a:t>
            </a:r>
            <a:r>
              <a:rPr lang="en-US" sz="1800" dirty="0" err="1"/>
              <a:t>L</a:t>
            </a:r>
            <a:r>
              <a:rPr lang="en-US" sz="1800" dirty="0" err="1" smtClean="0"/>
              <a:t>inac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smtClean="0"/>
              <a:t>Optimizing the design and assembly of the bunch compressor.</a:t>
            </a:r>
            <a:endParaRPr lang="en-US" altLang="de-DE" sz="3200" dirty="0"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44575" y="5531321"/>
            <a:ext cx="6911975" cy="41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kern="0" dirty="0" smtClean="0">
                <a:solidFill>
                  <a:schemeClr val="accent2"/>
                </a:solidFill>
              </a:rPr>
              <a:t>Thank you for your attention!</a:t>
            </a:r>
            <a:endParaRPr lang="en-US" kern="0" dirty="0">
              <a:solidFill>
                <a:schemeClr val="accent2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53336"/>
            <a:ext cx="3878312" cy="3603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Dr. Anton Malygin – Compact linear accelerator FLUTE: status update</a:t>
            </a:r>
          </a:p>
        </p:txBody>
      </p:sp>
    </p:spTree>
    <p:extLst>
      <p:ext uri="{BB962C8B-B14F-4D97-AF65-F5344CB8AC3E}">
        <p14:creationId xmlns:p14="http://schemas.microsoft.com/office/powerpoint/2010/main" val="152359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179512" y="980728"/>
            <a:ext cx="8356600" cy="4894262"/>
          </a:xfrm>
          <a:prstGeom prst="rect">
            <a:avLst/>
          </a:prstGeom>
        </p:spPr>
        <p:txBody>
          <a:bodyPr/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/>
              <a:t>Main goals for FLUTE </a:t>
            </a:r>
          </a:p>
          <a:p>
            <a:pPr lvl="1"/>
            <a:r>
              <a:rPr lang="en-US" kern="0" dirty="0" smtClean="0"/>
              <a:t>Test facility for accelerator physics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Compare CSR in simulation </a:t>
            </a:r>
            <a:r>
              <a:rPr lang="en-US" dirty="0"/>
              <a:t>and experiment</a:t>
            </a:r>
            <a:endParaRPr lang="en-US" kern="0" dirty="0" smtClean="0"/>
          </a:p>
          <a:p>
            <a:pPr lvl="1">
              <a:lnSpc>
                <a:spcPct val="120000"/>
              </a:lnSpc>
            </a:pPr>
            <a:r>
              <a:rPr lang="en-US" kern="0" dirty="0" smtClean="0"/>
              <a:t>Experiments with THz radiation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Test bench for new beam </a:t>
            </a:r>
            <a:r>
              <a:rPr lang="en-US" dirty="0" smtClean="0"/>
              <a:t>diagnostics</a:t>
            </a:r>
            <a:endParaRPr lang="en-US" kern="0" dirty="0" smtClean="0"/>
          </a:p>
          <a:p>
            <a:pPr marL="476250" lvl="1" indent="0">
              <a:lnSpc>
                <a:spcPct val="120000"/>
              </a:lnSpc>
              <a:buFontTx/>
              <a:buNone/>
            </a:pPr>
            <a:endParaRPr lang="en-US" kern="0" dirty="0" smtClean="0"/>
          </a:p>
          <a:p>
            <a:pPr>
              <a:spcBef>
                <a:spcPts val="1200"/>
              </a:spcBef>
            </a:pPr>
            <a:r>
              <a:rPr lang="en-US" b="1" kern="0" dirty="0" smtClean="0"/>
              <a:t>R&amp;D topics</a:t>
            </a:r>
          </a:p>
          <a:p>
            <a:pPr lvl="1">
              <a:lnSpc>
                <a:spcPct val="120000"/>
              </a:lnSpc>
            </a:pPr>
            <a:r>
              <a:rPr lang="en-US" kern="0" dirty="0" smtClean="0"/>
              <a:t>Development of single-shot fs diagnostics</a:t>
            </a:r>
          </a:p>
          <a:p>
            <a:pPr lvl="1">
              <a:lnSpc>
                <a:spcPct val="120000"/>
              </a:lnSpc>
            </a:pPr>
            <a:r>
              <a:rPr lang="en-US" kern="0" dirty="0" smtClean="0"/>
              <a:t>Synchronization on a femtosecond level</a:t>
            </a:r>
          </a:p>
          <a:p>
            <a:pPr lvl="1">
              <a:lnSpc>
                <a:spcPct val="120000"/>
              </a:lnSpc>
            </a:pPr>
            <a:r>
              <a:rPr lang="en-US" kern="0" dirty="0" smtClean="0"/>
              <a:t>Systematic bunch compression and </a:t>
            </a:r>
            <a:br>
              <a:rPr lang="en-US" kern="0" dirty="0" smtClean="0"/>
            </a:br>
            <a:r>
              <a:rPr lang="en-US" kern="0" dirty="0" smtClean="0"/>
              <a:t>THz generation studies</a:t>
            </a:r>
            <a:endParaRPr lang="en-US" kern="0" dirty="0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390525" y="333375"/>
            <a:ext cx="6911975" cy="5619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kern="0" dirty="0" smtClean="0">
                <a:solidFill>
                  <a:schemeClr val="accent1"/>
                </a:solidFill>
              </a:rPr>
              <a:t>FLUTE</a:t>
            </a:r>
            <a:r>
              <a:rPr lang="en-US" kern="0" dirty="0" smtClean="0">
                <a:solidFill>
                  <a:schemeClr val="accent1"/>
                </a:solidFill>
              </a:rPr>
              <a:t>: </a:t>
            </a:r>
            <a:r>
              <a:rPr lang="en-US" sz="2000" kern="0" dirty="0" err="1" smtClean="0">
                <a:solidFill>
                  <a:srgbClr val="5A6EB4"/>
                </a:solidFill>
              </a:rPr>
              <a:t>F</a:t>
            </a:r>
            <a:r>
              <a:rPr lang="en-US" sz="2000" b="0" kern="0" dirty="0" err="1" smtClean="0">
                <a:solidFill>
                  <a:schemeClr val="accent1"/>
                </a:solidFill>
              </a:rPr>
              <a:t>erninfrarot</a:t>
            </a:r>
            <a:r>
              <a:rPr lang="en-US" sz="2000" b="0" kern="0" dirty="0" smtClean="0">
                <a:solidFill>
                  <a:schemeClr val="accent1"/>
                </a:solidFill>
              </a:rPr>
              <a:t> </a:t>
            </a:r>
            <a:r>
              <a:rPr lang="en-US" sz="2000" kern="0" dirty="0" err="1">
                <a:solidFill>
                  <a:srgbClr val="5A6EB4"/>
                </a:solidFill>
              </a:rPr>
              <a:t>L</a:t>
            </a:r>
            <a:r>
              <a:rPr lang="en-US" sz="2000" b="0" kern="0" dirty="0" err="1">
                <a:solidFill>
                  <a:schemeClr val="accent1"/>
                </a:solidFill>
              </a:rPr>
              <a:t>inac</a:t>
            </a:r>
            <a:r>
              <a:rPr lang="en-US" sz="2000" b="0" kern="0" dirty="0">
                <a:solidFill>
                  <a:schemeClr val="accent1"/>
                </a:solidFill>
              </a:rPr>
              <a:t>- </a:t>
            </a:r>
            <a:r>
              <a:rPr lang="en-US" sz="2000" kern="0" dirty="0">
                <a:solidFill>
                  <a:srgbClr val="5A6EB4"/>
                </a:solidFill>
              </a:rPr>
              <a:t>U</a:t>
            </a:r>
            <a:r>
              <a:rPr lang="en-US" sz="2000" b="0" kern="0" dirty="0">
                <a:solidFill>
                  <a:schemeClr val="accent1"/>
                </a:solidFill>
              </a:rPr>
              <a:t>nd </a:t>
            </a:r>
            <a:r>
              <a:rPr lang="en-US" sz="2000" kern="0" dirty="0" smtClean="0">
                <a:solidFill>
                  <a:srgbClr val="5A6EB4"/>
                </a:solidFill>
              </a:rPr>
              <a:t>T</a:t>
            </a:r>
            <a:r>
              <a:rPr lang="en-US" sz="2000" b="0" kern="0" dirty="0" smtClean="0">
                <a:solidFill>
                  <a:schemeClr val="accent1"/>
                </a:solidFill>
              </a:rPr>
              <a:t>est-</a:t>
            </a:r>
            <a:r>
              <a:rPr lang="en-US" sz="2000" kern="0" dirty="0" smtClean="0">
                <a:solidFill>
                  <a:srgbClr val="5A6EB4"/>
                </a:solidFill>
              </a:rPr>
              <a:t>E</a:t>
            </a:r>
            <a:r>
              <a:rPr lang="en-US" sz="2000" b="0" kern="0" dirty="0" smtClean="0">
                <a:solidFill>
                  <a:schemeClr val="accent1"/>
                </a:solidFill>
              </a:rPr>
              <a:t>xperiment </a:t>
            </a:r>
            <a:endParaRPr lang="en-US" altLang="de-DE" sz="2000" b="0" kern="0" dirty="0" smtClean="0">
              <a:solidFill>
                <a:schemeClr val="accent1"/>
              </a:solidFill>
            </a:endParaRPr>
          </a:p>
        </p:txBody>
      </p:sp>
      <p:pic>
        <p:nvPicPr>
          <p:cNvPr id="26" name="Bild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104" y="1405757"/>
            <a:ext cx="3081700" cy="2311275"/>
          </a:xfrm>
          <a:prstGeom prst="rect">
            <a:avLst/>
          </a:prstGeom>
        </p:spPr>
      </p:pic>
      <p:pic>
        <p:nvPicPr>
          <p:cNvPr id="27" name="PSI_logo_high-res.png" descr="PSI_logo_high-res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703866" y="2204864"/>
            <a:ext cx="1260622" cy="450042"/>
          </a:xfrm>
          <a:prstGeom prst="rect">
            <a:avLst/>
          </a:prstGeom>
        </p:spPr>
      </p:pic>
      <p:graphicFrame>
        <p:nvGraphicFramePr>
          <p:cNvPr id="28" name="Tabelle"/>
          <p:cNvGraphicFramePr/>
          <p:nvPr>
            <p:extLst>
              <p:ext uri="{D42A27DB-BD31-4B8C-83A1-F6EECF244321}">
                <p14:modId xmlns:p14="http://schemas.microsoft.com/office/powerpoint/2010/main" val="3859199572"/>
              </p:ext>
            </p:extLst>
          </p:nvPr>
        </p:nvGraphicFramePr>
        <p:xfrm>
          <a:off x="5292080" y="4089032"/>
          <a:ext cx="3528392" cy="1788240"/>
        </p:xfrm>
        <a:graphic>
          <a:graphicData uri="http://schemas.openxmlformats.org/drawingml/2006/table">
            <a:tbl>
              <a:tblPr bandRow="1"/>
              <a:tblGrid>
                <a:gridCol w="1961797"/>
                <a:gridCol w="990531"/>
                <a:gridCol w="576064"/>
              </a:tblGrid>
              <a:tr h="357648">
                <a:tc>
                  <a:txBody>
                    <a:bodyPr/>
                    <a:lstStyle/>
                    <a:p>
                      <a:pPr marR="57799" algn="l">
                        <a:spcBef>
                          <a:spcPts val="500"/>
                        </a:spcBef>
                        <a:buClrTx/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Final electron energy</a:t>
                      </a:r>
                    </a:p>
                  </a:txBody>
                  <a:tcPr marL="12700" marR="12700" marT="12700" marB="127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0">
                      <a:miter lim="400000"/>
                    </a:lnB>
                    <a:solidFill>
                      <a:srgbClr val="B8D2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7799" algn="r">
                        <a:spcBef>
                          <a:spcPts val="500"/>
                        </a:spcBef>
                        <a:buClrTx/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~ 41</a:t>
                      </a:r>
                    </a:p>
                  </a:txBody>
                  <a:tcPr marL="12700" marR="12700" marT="12700" marB="127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0">
                      <a:miter lim="400000"/>
                    </a:lnB>
                    <a:solidFill>
                      <a:srgbClr val="B8D2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7799" algn="l">
                        <a:spcBef>
                          <a:spcPts val="500"/>
                        </a:spcBef>
                        <a:buClrTx/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MeV</a:t>
                      </a:r>
                    </a:p>
                  </a:txBody>
                  <a:tcPr marL="12700" marR="12700" marT="12700" marB="127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0">
                      <a:miter lim="400000"/>
                    </a:lnB>
                    <a:solidFill>
                      <a:srgbClr val="B8D2CC">
                        <a:alpha val="20000"/>
                      </a:srgbClr>
                    </a:solidFill>
                  </a:tcPr>
                </a:tc>
              </a:tr>
              <a:tr h="357648">
                <a:tc>
                  <a:txBody>
                    <a:bodyPr/>
                    <a:lstStyle/>
                    <a:p>
                      <a:pPr marR="57799" algn="l">
                        <a:spcBef>
                          <a:spcPts val="500"/>
                        </a:spcBef>
                        <a:buClrTx/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Electron bunch charge</a:t>
                      </a:r>
                    </a:p>
                  </a:txBody>
                  <a:tcPr marL="12700" marR="12700" marT="12700" marB="127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algn="r">
                        <a:spcBef>
                          <a:spcPts val="500"/>
                        </a:spcBef>
                        <a:buClrTx/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lang="de-DE" sz="140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de-DE" sz="1400" baseline="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 pC </a:t>
                      </a:r>
                      <a:r>
                        <a:rPr sz="1400" dirty="0" smtClean="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2700" marR="12700" marT="12700" marB="127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algn="l">
                        <a:spcBef>
                          <a:spcPts val="500"/>
                        </a:spcBef>
                        <a:buClrTx/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nC</a:t>
                      </a:r>
                    </a:p>
                  </a:txBody>
                  <a:tcPr marL="12700" marR="12700" marT="12700" marB="127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357648">
                <a:tc>
                  <a:txBody>
                    <a:bodyPr/>
                    <a:lstStyle/>
                    <a:p>
                      <a:pPr marR="57799" algn="l">
                        <a:spcBef>
                          <a:spcPts val="500"/>
                        </a:spcBef>
                        <a:buClrTx/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Electron bunch length</a:t>
                      </a:r>
                    </a:p>
                  </a:txBody>
                  <a:tcPr marL="12700" marR="12700" marT="12700" marB="127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B8D2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7799" algn="r">
                        <a:spcBef>
                          <a:spcPts val="500"/>
                        </a:spcBef>
                        <a:buClrTx/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1 - 300</a:t>
                      </a:r>
                    </a:p>
                  </a:txBody>
                  <a:tcPr marL="12700" marR="12700" marT="12700" marB="127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B8D2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7799" algn="l">
                        <a:spcBef>
                          <a:spcPts val="500"/>
                        </a:spcBef>
                        <a:buClrTx/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fs</a:t>
                      </a:r>
                    </a:p>
                  </a:txBody>
                  <a:tcPr marL="12700" marR="12700" marT="12700" marB="127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B8D2CC">
                        <a:alpha val="20000"/>
                      </a:srgbClr>
                    </a:solidFill>
                  </a:tcPr>
                </a:tc>
              </a:tr>
              <a:tr h="357648">
                <a:tc>
                  <a:txBody>
                    <a:bodyPr/>
                    <a:lstStyle/>
                    <a:p>
                      <a:pPr marR="57799" algn="l">
                        <a:spcBef>
                          <a:spcPts val="500"/>
                        </a:spcBef>
                        <a:buClrTx/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Pulse repetition rate</a:t>
                      </a:r>
                    </a:p>
                  </a:txBody>
                  <a:tcPr marL="12700" marR="12700" marT="12700" marB="127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algn="r">
                        <a:spcBef>
                          <a:spcPts val="500"/>
                        </a:spcBef>
                        <a:buClrTx/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2700" marR="12700" marT="12700" marB="127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57799" algn="l">
                        <a:spcBef>
                          <a:spcPts val="500"/>
                        </a:spcBef>
                        <a:buClrTx/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Hz</a:t>
                      </a:r>
                    </a:p>
                  </a:txBody>
                  <a:tcPr marL="12700" marR="12700" marT="12700" marB="127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</a:tr>
              <a:tr h="357648">
                <a:tc>
                  <a:txBody>
                    <a:bodyPr/>
                    <a:lstStyle/>
                    <a:p>
                      <a:pPr marR="57799" algn="l">
                        <a:spcBef>
                          <a:spcPts val="500"/>
                        </a:spcBef>
                        <a:buClrTx/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THz E-Field strength</a:t>
                      </a:r>
                    </a:p>
                  </a:txBody>
                  <a:tcPr marL="12700" marR="12700" marT="12700" marB="127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8D2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7799" algn="r">
                        <a:spcBef>
                          <a:spcPts val="500"/>
                        </a:spcBef>
                        <a:buClrTx/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up to 1.2</a:t>
                      </a:r>
                    </a:p>
                  </a:txBody>
                  <a:tcPr marL="12700" marR="12700" marT="12700" marB="127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8D2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7799" algn="l">
                        <a:spcBef>
                          <a:spcPts val="500"/>
                        </a:spcBef>
                        <a:buClrTx/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GV/m</a:t>
                      </a:r>
                    </a:p>
                  </a:txBody>
                  <a:tcPr marL="12700" marR="12700" marT="12700" marB="127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8D2CC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5" name="desy-logo.png" descr="desy-logo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070631" y="2895183"/>
            <a:ext cx="533817" cy="533817"/>
          </a:xfrm>
          <a:prstGeom prst="rect">
            <a:avLst/>
          </a:prstGeom>
        </p:spPr>
      </p:pic>
      <p:sp>
        <p:nvSpPr>
          <p:cNvPr id="8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53336"/>
            <a:ext cx="3878312" cy="3603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Dr. Anton Malygin – Compact linear accelerator FLUTE: status update</a:t>
            </a:r>
          </a:p>
        </p:txBody>
      </p:sp>
    </p:spTree>
    <p:extLst>
      <p:ext uri="{BB962C8B-B14F-4D97-AF65-F5344CB8AC3E}">
        <p14:creationId xmlns:p14="http://schemas.microsoft.com/office/powerpoint/2010/main" val="2371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188640"/>
            <a:ext cx="7205811" cy="561975"/>
          </a:xfrm>
        </p:spPr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FLUTE: </a:t>
            </a:r>
            <a:r>
              <a:rPr lang="de-DE" b="0" dirty="0" smtClean="0">
                <a:solidFill>
                  <a:schemeClr val="accent1"/>
                </a:solidFill>
              </a:rPr>
              <a:t>Layout</a:t>
            </a:r>
            <a:endParaRPr lang="de-DE" altLang="de-DE" b="0" dirty="0" smtClean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uj5612\Documents\FLUTE\IPAC_2018_figures\figure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0478"/>
            <a:ext cx="7128792" cy="50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652120" y="2420888"/>
            <a:ext cx="352839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1600" kern="0" dirty="0" smtClean="0">
                <a:latin typeface="+mn-lt"/>
              </a:rPr>
              <a:t>A</a:t>
            </a:r>
            <a:r>
              <a:rPr lang="de-DE" sz="1600" b="0" kern="0" dirty="0" smtClean="0">
                <a:latin typeface="+mn-lt"/>
              </a:rPr>
              <a:t> – Experimental hall: </a:t>
            </a:r>
          </a:p>
          <a:p>
            <a:pPr marL="228600" indent="-228600">
              <a:lnSpc>
                <a:spcPct val="150000"/>
              </a:lnSpc>
            </a:pPr>
            <a:r>
              <a:rPr lang="de-DE" sz="1600" b="0" kern="0" dirty="0" smtClean="0">
                <a:latin typeface="+mn-lt"/>
              </a:rPr>
              <a:t>	</a:t>
            </a:r>
            <a:r>
              <a:rPr lang="de-DE" sz="1600" kern="0" dirty="0" smtClean="0">
                <a:latin typeface="+mn-lt"/>
              </a:rPr>
              <a:t>1</a:t>
            </a:r>
            <a:r>
              <a:rPr lang="de-DE" sz="1600" b="0" kern="0" dirty="0" smtClean="0">
                <a:latin typeface="+mn-lt"/>
              </a:rPr>
              <a:t> </a:t>
            </a:r>
            <a:r>
              <a:rPr lang="de-DE" sz="1600" b="0" kern="0" dirty="0">
                <a:latin typeface="+mn-lt"/>
              </a:rPr>
              <a:t>– </a:t>
            </a:r>
            <a:r>
              <a:rPr lang="de-DE" sz="1600" b="0" kern="0" dirty="0" smtClean="0">
                <a:latin typeface="+mn-lt"/>
              </a:rPr>
              <a:t>Klystron </a:t>
            </a:r>
            <a:r>
              <a:rPr lang="de-DE" sz="1600" b="0" kern="0" dirty="0">
                <a:latin typeface="+mn-lt"/>
              </a:rPr>
              <a:t>with </a:t>
            </a:r>
            <a:r>
              <a:rPr lang="de-DE" sz="1600" b="0" kern="0" dirty="0" smtClean="0">
                <a:latin typeface="+mn-lt"/>
              </a:rPr>
              <a:t>auxiliaries</a:t>
            </a:r>
          </a:p>
          <a:p>
            <a:pPr marL="228600" indent="-228600">
              <a:lnSpc>
                <a:spcPct val="150000"/>
              </a:lnSpc>
            </a:pPr>
            <a:r>
              <a:rPr lang="de-DE" sz="1600" b="0" kern="0" dirty="0" smtClean="0">
                <a:latin typeface="+mn-lt"/>
              </a:rPr>
              <a:t>	</a:t>
            </a:r>
            <a:r>
              <a:rPr lang="de-DE" sz="1600" kern="0" dirty="0" smtClean="0">
                <a:latin typeface="+mn-lt"/>
              </a:rPr>
              <a:t>2</a:t>
            </a:r>
            <a:r>
              <a:rPr lang="de-DE" sz="1600" b="0" kern="0" dirty="0" smtClean="0">
                <a:latin typeface="+mn-lt"/>
              </a:rPr>
              <a:t> </a:t>
            </a:r>
            <a:r>
              <a:rPr lang="de-DE" sz="1600" b="0" kern="0" dirty="0">
                <a:latin typeface="+mn-lt"/>
              </a:rPr>
              <a:t>– RF </a:t>
            </a:r>
            <a:r>
              <a:rPr lang="de-DE" sz="1600" b="0" kern="0" dirty="0" smtClean="0">
                <a:latin typeface="+mn-lt"/>
              </a:rPr>
              <a:t>photo-injector gun </a:t>
            </a:r>
          </a:p>
          <a:p>
            <a:pPr marL="228600" indent="-228600">
              <a:lnSpc>
                <a:spcPct val="150000"/>
              </a:lnSpc>
            </a:pPr>
            <a:r>
              <a:rPr lang="de-DE" sz="1600" b="0" kern="0" dirty="0" smtClean="0">
                <a:latin typeface="+mn-lt"/>
              </a:rPr>
              <a:t>	</a:t>
            </a:r>
            <a:r>
              <a:rPr lang="de-DE" sz="1600" kern="0" dirty="0" smtClean="0">
                <a:latin typeface="+mn-lt"/>
              </a:rPr>
              <a:t>3</a:t>
            </a:r>
            <a:r>
              <a:rPr lang="de-DE" sz="1600" b="0" kern="0" dirty="0" smtClean="0">
                <a:latin typeface="+mn-lt"/>
              </a:rPr>
              <a:t> </a:t>
            </a:r>
            <a:r>
              <a:rPr lang="de-DE" sz="1600" b="0" kern="0" dirty="0">
                <a:latin typeface="+mn-lt"/>
              </a:rPr>
              <a:t>– </a:t>
            </a:r>
            <a:r>
              <a:rPr lang="de-DE" sz="1600" b="0" kern="0" dirty="0" smtClean="0">
                <a:latin typeface="+mn-lt"/>
              </a:rPr>
              <a:t>Linac</a:t>
            </a:r>
            <a:r>
              <a:rPr lang="de-DE" sz="1600" b="0" kern="0" dirty="0">
                <a:latin typeface="+mn-lt"/>
              </a:rPr>
              <a:t/>
            </a:r>
            <a:br>
              <a:rPr lang="de-DE" sz="1600" b="0" kern="0" dirty="0">
                <a:latin typeface="+mn-lt"/>
              </a:rPr>
            </a:br>
            <a:r>
              <a:rPr lang="de-DE" sz="1600" kern="0" dirty="0">
                <a:latin typeface="+mn-lt"/>
              </a:rPr>
              <a:t>4</a:t>
            </a:r>
            <a:r>
              <a:rPr lang="de-DE" sz="1600" b="0" kern="0" dirty="0">
                <a:latin typeface="+mn-lt"/>
              </a:rPr>
              <a:t> – </a:t>
            </a:r>
            <a:r>
              <a:rPr lang="de-DE" sz="1600" b="0" kern="0" dirty="0" smtClean="0">
                <a:latin typeface="+mn-lt"/>
              </a:rPr>
              <a:t>Bunch compressor</a:t>
            </a:r>
          </a:p>
          <a:p>
            <a:pPr>
              <a:lnSpc>
                <a:spcPct val="150000"/>
              </a:lnSpc>
            </a:pPr>
            <a:r>
              <a:rPr lang="de-DE" sz="1600" kern="0" dirty="0" smtClean="0">
                <a:latin typeface="+mn-lt"/>
              </a:rPr>
              <a:t>B</a:t>
            </a:r>
            <a:r>
              <a:rPr lang="de-DE" sz="1600" b="0" kern="0" dirty="0" smtClean="0">
                <a:latin typeface="+mn-lt"/>
              </a:rPr>
              <a:t> – Laser </a:t>
            </a:r>
            <a:r>
              <a:rPr lang="de-DE" sz="1600" b="0" kern="0" dirty="0">
                <a:latin typeface="+mn-lt"/>
              </a:rPr>
              <a:t>clean </a:t>
            </a:r>
            <a:r>
              <a:rPr lang="de-DE" sz="1600" b="0" kern="0" dirty="0" smtClean="0">
                <a:latin typeface="+mn-lt"/>
              </a:rPr>
              <a:t>room</a:t>
            </a:r>
          </a:p>
          <a:p>
            <a:pPr>
              <a:lnSpc>
                <a:spcPct val="150000"/>
              </a:lnSpc>
            </a:pPr>
            <a:r>
              <a:rPr lang="de-DE" sz="1600" kern="0" dirty="0" smtClean="0">
                <a:latin typeface="+mn-lt"/>
              </a:rPr>
              <a:t>C</a:t>
            </a:r>
            <a:r>
              <a:rPr lang="de-DE" sz="1600" b="0" kern="0" dirty="0" smtClean="0">
                <a:latin typeface="+mn-lt"/>
              </a:rPr>
              <a:t> – Airlock</a:t>
            </a:r>
          </a:p>
          <a:p>
            <a:pPr>
              <a:lnSpc>
                <a:spcPct val="150000"/>
              </a:lnSpc>
            </a:pPr>
            <a:r>
              <a:rPr lang="de-DE" sz="1600" kern="0" dirty="0" smtClean="0">
                <a:latin typeface="+mn-lt"/>
              </a:rPr>
              <a:t>D</a:t>
            </a:r>
            <a:r>
              <a:rPr lang="de-DE" sz="1600" b="0" kern="0" dirty="0" smtClean="0">
                <a:latin typeface="+mn-lt"/>
              </a:rPr>
              <a:t> – THz </a:t>
            </a:r>
            <a:r>
              <a:rPr lang="de-DE" sz="1600" b="0" kern="0" dirty="0">
                <a:latin typeface="+mn-lt"/>
              </a:rPr>
              <a:t>measurement </a:t>
            </a:r>
            <a:r>
              <a:rPr lang="de-DE" sz="1600" b="0" kern="0" dirty="0" smtClean="0">
                <a:latin typeface="+mn-lt"/>
              </a:rPr>
              <a:t>room</a:t>
            </a:r>
          </a:p>
          <a:p>
            <a:pPr>
              <a:lnSpc>
                <a:spcPct val="150000"/>
              </a:lnSpc>
            </a:pPr>
            <a:r>
              <a:rPr lang="de-DE" sz="1600" kern="0" dirty="0" smtClean="0">
                <a:latin typeface="+mn-lt"/>
              </a:rPr>
              <a:t>E </a:t>
            </a:r>
            <a:r>
              <a:rPr lang="de-DE" sz="1600" b="0" kern="0" dirty="0" smtClean="0">
                <a:latin typeface="+mn-lt"/>
              </a:rPr>
              <a:t>– Control room</a:t>
            </a:r>
          </a:p>
          <a:p>
            <a:pPr>
              <a:lnSpc>
                <a:spcPct val="150000"/>
              </a:lnSpc>
            </a:pPr>
            <a:r>
              <a:rPr lang="de-DE" sz="1600" kern="0" dirty="0" smtClean="0">
                <a:latin typeface="+mn-lt"/>
              </a:rPr>
              <a:t>F</a:t>
            </a:r>
            <a:r>
              <a:rPr lang="de-DE" sz="1600" b="0" kern="0" dirty="0" smtClean="0">
                <a:latin typeface="+mn-lt"/>
              </a:rPr>
              <a:t> – Entrance area</a:t>
            </a:r>
            <a:endParaRPr lang="de-DE" sz="1600" b="0" kern="0" dirty="0">
              <a:latin typeface="+mn-lt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53336"/>
            <a:ext cx="3878312" cy="3603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Dr. Anton Malygin – Compact linear accelerator FLUTE: status update</a:t>
            </a:r>
          </a:p>
        </p:txBody>
      </p:sp>
    </p:spTree>
    <p:extLst>
      <p:ext uri="{BB962C8B-B14F-4D97-AF65-F5344CB8AC3E}">
        <p14:creationId xmlns:p14="http://schemas.microsoft.com/office/powerpoint/2010/main" val="289517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137"/>
          <p:cNvSpPr/>
          <p:nvPr/>
        </p:nvSpPr>
        <p:spPr>
          <a:xfrm flipV="1">
            <a:off x="5148064" y="835993"/>
            <a:ext cx="0" cy="5401319"/>
          </a:xfrm>
          <a:prstGeom prst="line">
            <a:avLst/>
          </a:prstGeom>
          <a:ln w="28575">
            <a:solidFill>
              <a:srgbClr val="797979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>
              <a:buClrTx/>
              <a:buFontTx/>
              <a:tabLst>
                <a:tab pos="1295400" algn="l"/>
                <a:tab pos="2603500" algn="l"/>
                <a:tab pos="3898900" algn="l"/>
                <a:tab pos="5207000" algn="l"/>
                <a:tab pos="6502400" algn="l"/>
                <a:tab pos="7797800" algn="l"/>
                <a:tab pos="9105900" algn="l"/>
                <a:tab pos="10401300" algn="l"/>
                <a:tab pos="11709400" algn="l"/>
                <a:tab pos="13004800" algn="l"/>
                <a:tab pos="14300200" algn="l"/>
              </a:tabLst>
            </a:pPr>
            <a:endParaRPr/>
          </a:p>
        </p:txBody>
      </p:sp>
      <p:sp>
        <p:nvSpPr>
          <p:cNvPr id="5" name="Shape 137"/>
          <p:cNvSpPr/>
          <p:nvPr/>
        </p:nvSpPr>
        <p:spPr>
          <a:xfrm flipV="1">
            <a:off x="2483768" y="835993"/>
            <a:ext cx="0" cy="5401319"/>
          </a:xfrm>
          <a:prstGeom prst="line">
            <a:avLst/>
          </a:prstGeom>
          <a:ln w="28575">
            <a:solidFill>
              <a:srgbClr val="797979"/>
            </a:solidFill>
            <a:custDash>
              <a:ds d="200000" sp="200000"/>
            </a:custDash>
            <a:miter lim="400000"/>
          </a:ln>
        </p:spPr>
        <p:txBody>
          <a:bodyPr lIns="0" tIns="0" rIns="0" bIns="0"/>
          <a:lstStyle/>
          <a:p>
            <a:pPr>
              <a:buClrTx/>
              <a:buFontTx/>
              <a:tabLst>
                <a:tab pos="1295400" algn="l"/>
                <a:tab pos="2603500" algn="l"/>
                <a:tab pos="3898900" algn="l"/>
                <a:tab pos="5207000" algn="l"/>
                <a:tab pos="6502400" algn="l"/>
                <a:tab pos="7797800" algn="l"/>
                <a:tab pos="9105900" algn="l"/>
                <a:tab pos="10401300" algn="l"/>
                <a:tab pos="11709400" algn="l"/>
                <a:tab pos="13004800" algn="l"/>
                <a:tab pos="14300200" algn="l"/>
              </a:tabLst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321" y="58713"/>
            <a:ext cx="6911975" cy="561975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FLUTE: </a:t>
            </a:r>
            <a:r>
              <a:rPr lang="de-DE" b="0" dirty="0" smtClean="0">
                <a:solidFill>
                  <a:schemeClr val="accent1"/>
                </a:solidFill>
              </a:rPr>
              <a:t>Layout &amp; implementation</a:t>
            </a:r>
            <a:endParaRPr lang="de-DE" b="0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e 138"/>
          <p:cNvGraphicFramePr/>
          <p:nvPr>
            <p:extLst>
              <p:ext uri="{D42A27DB-BD31-4B8C-83A1-F6EECF244321}">
                <p14:modId xmlns:p14="http://schemas.microsoft.com/office/powerpoint/2010/main" val="2690857793"/>
              </p:ext>
            </p:extLst>
          </p:nvPr>
        </p:nvGraphicFramePr>
        <p:xfrm>
          <a:off x="159958" y="2977436"/>
          <a:ext cx="2323810" cy="3259876"/>
        </p:xfrm>
        <a:graphic>
          <a:graphicData uri="http://schemas.openxmlformats.org/drawingml/2006/table">
            <a:tbl>
              <a:tblPr/>
              <a:tblGrid>
                <a:gridCol w="1152128"/>
                <a:gridCol w="1171682"/>
              </a:tblGrid>
              <a:tr h="374816">
                <a:tc>
                  <a:txBody>
                    <a:bodyPr/>
                    <a:lstStyle/>
                    <a:p>
                      <a:pPr marR="57799" algn="l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300" dirty="0">
                          <a:solidFill>
                            <a:schemeClr val="accent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57799" algn="ctr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300" dirty="0" smtClean="0">
                          <a:solidFill>
                            <a:schemeClr val="accent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sz="1300" dirty="0">
                          <a:solidFill>
                            <a:schemeClr val="accent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MeV</a:t>
                      </a: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</a:tr>
              <a:tr h="352886">
                <a:tc>
                  <a:txBody>
                    <a:bodyPr/>
                    <a:lstStyle/>
                    <a:p>
                      <a:pPr marR="57799" algn="l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300" dirty="0" smtClean="0">
                          <a:solidFill>
                            <a:schemeClr val="accent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Bunch</a:t>
                      </a:r>
                      <a:r>
                        <a:rPr lang="de-DE" sz="1300" dirty="0" smtClean="0">
                          <a:solidFill>
                            <a:schemeClr val="accent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300" dirty="0" smtClean="0">
                          <a:solidFill>
                            <a:schemeClr val="accent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charge</a:t>
                      </a:r>
                      <a:endParaRPr sz="1300" dirty="0">
                        <a:solidFill>
                          <a:schemeClr val="accent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57799" algn="ctr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sz="1300" b="1" dirty="0">
                          <a:solidFill>
                            <a:schemeClr val="accent1"/>
                          </a:solidFill>
                        </a:rPr>
                        <a:t>1 </a:t>
                      </a:r>
                      <a:r>
                        <a:rPr sz="1300" b="1" dirty="0" smtClean="0">
                          <a:solidFill>
                            <a:schemeClr val="accent1"/>
                          </a:solidFill>
                        </a:rPr>
                        <a:t>pC</a:t>
                      </a:r>
                      <a:r>
                        <a:rPr sz="1300" dirty="0" smtClean="0">
                          <a:solidFill>
                            <a:schemeClr val="accent1"/>
                          </a:solidFill>
                        </a:rPr>
                        <a:t>-3 </a:t>
                      </a:r>
                      <a:r>
                        <a:rPr sz="1300" dirty="0" err="1">
                          <a:solidFill>
                            <a:schemeClr val="accent1"/>
                          </a:solidFill>
                        </a:rPr>
                        <a:t>nC</a:t>
                      </a:r>
                      <a:endParaRPr sz="1300" dirty="0">
                        <a:solidFill>
                          <a:schemeClr val="accent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</a:tr>
              <a:tr h="375267">
                <a:tc>
                  <a:txBody>
                    <a:bodyPr/>
                    <a:lstStyle/>
                    <a:p>
                      <a:pPr marR="57799" algn="l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300" dirty="0">
                          <a:solidFill>
                            <a:schemeClr val="accent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Beam </a:t>
                      </a:r>
                      <a:r>
                        <a:rPr sz="1300" dirty="0" smtClean="0">
                          <a:solidFill>
                            <a:schemeClr val="accent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  <a:endParaRPr sz="1300" dirty="0">
                        <a:solidFill>
                          <a:schemeClr val="accent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57799" algn="ctr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300" dirty="0" smtClean="0">
                          <a:solidFill>
                            <a:schemeClr val="accent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0.4-4.5 </a:t>
                      </a:r>
                      <a:r>
                        <a:rPr sz="1300" dirty="0">
                          <a:solidFill>
                            <a:schemeClr val="accent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</a:tr>
              <a:tr h="375267">
                <a:tc>
                  <a:txBody>
                    <a:bodyPr/>
                    <a:lstStyle/>
                    <a:p>
                      <a:pPr marR="57799" algn="l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300" dirty="0" smtClean="0">
                          <a:solidFill>
                            <a:schemeClr val="accent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Bunch</a:t>
                      </a:r>
                      <a:r>
                        <a:rPr lang="de-DE" sz="1300" dirty="0" smtClean="0">
                          <a:solidFill>
                            <a:schemeClr val="accent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300" dirty="0" smtClean="0">
                          <a:solidFill>
                            <a:schemeClr val="accent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length</a:t>
                      </a:r>
                      <a:endParaRPr sz="1300" dirty="0">
                        <a:solidFill>
                          <a:schemeClr val="accent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57799" algn="ctr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sz="1300" b="1" dirty="0">
                          <a:solidFill>
                            <a:schemeClr val="accent1"/>
                          </a:solidFill>
                        </a:rPr>
                        <a:t>500 </a:t>
                      </a:r>
                      <a:r>
                        <a:rPr sz="1300" b="1" dirty="0" smtClean="0">
                          <a:solidFill>
                            <a:schemeClr val="accent1"/>
                          </a:solidFill>
                        </a:rPr>
                        <a:t>fs</a:t>
                      </a:r>
                      <a:r>
                        <a:rPr sz="1300" dirty="0" smtClean="0">
                          <a:solidFill>
                            <a:schemeClr val="accent1"/>
                          </a:solidFill>
                        </a:rPr>
                        <a:t>-2.5 </a:t>
                      </a:r>
                      <a:r>
                        <a:rPr sz="1300" dirty="0" err="1">
                          <a:solidFill>
                            <a:schemeClr val="accent1"/>
                          </a:solidFill>
                        </a:rPr>
                        <a:t>ps</a:t>
                      </a:r>
                      <a:endParaRPr sz="1300" dirty="0">
                        <a:solidFill>
                          <a:schemeClr val="accent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</a:tr>
              <a:tr h="375267">
                <a:tc>
                  <a:txBody>
                    <a:bodyPr/>
                    <a:lstStyle/>
                    <a:p>
                      <a:pPr marR="57799" algn="l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300" dirty="0" smtClean="0">
                          <a:solidFill>
                            <a:schemeClr val="accent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  <a:r>
                        <a:rPr lang="de-DE" sz="1300" baseline="0" dirty="0" smtClean="0">
                          <a:solidFill>
                            <a:schemeClr val="accent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300" dirty="0" smtClean="0">
                          <a:solidFill>
                            <a:schemeClr val="accent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spread</a:t>
                      </a:r>
                      <a:endParaRPr sz="1300" dirty="0">
                        <a:solidFill>
                          <a:schemeClr val="accent1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57799" algn="ctr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300" dirty="0" smtClean="0">
                          <a:solidFill>
                            <a:schemeClr val="accent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0.14-0.8 </a:t>
                      </a:r>
                      <a:r>
                        <a:rPr sz="1300" dirty="0">
                          <a:solidFill>
                            <a:schemeClr val="accent1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</a:tr>
              <a:tr h="374816">
                <a:tc>
                  <a:txBody>
                    <a:bodyPr/>
                    <a:lstStyle/>
                    <a:p>
                      <a:pPr marR="57799" algn="l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300" dirty="0">
                          <a:solidFill>
                            <a:srgbClr val="0070C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𝝺 </a:t>
                      </a:r>
                      <a:r>
                        <a:rPr lang="de-DE" sz="1300" dirty="0" smtClean="0">
                          <a:solidFill>
                            <a:srgbClr val="0070C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(laser)</a:t>
                      </a:r>
                      <a:endParaRPr sz="1300" dirty="0">
                        <a:solidFill>
                          <a:srgbClr val="0070C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57799" algn="ctr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300" dirty="0">
                          <a:solidFill>
                            <a:srgbClr val="0070C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266 nm</a:t>
                      </a: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</a:tr>
              <a:tr h="382015">
                <a:tc>
                  <a:txBody>
                    <a:bodyPr/>
                    <a:lstStyle/>
                    <a:p>
                      <a:pPr marR="57799" algn="l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300" dirty="0" smtClean="0">
                          <a:solidFill>
                            <a:srgbClr val="0070C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Spot</a:t>
                      </a:r>
                      <a:r>
                        <a:rPr lang="de-DE" sz="1300" dirty="0" smtClean="0">
                          <a:solidFill>
                            <a:srgbClr val="0070C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300" dirty="0" smtClean="0">
                          <a:solidFill>
                            <a:srgbClr val="0070C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  <a:endParaRPr sz="1300" dirty="0">
                        <a:solidFill>
                          <a:srgbClr val="0070C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57799" algn="ctr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300" dirty="0" smtClean="0">
                          <a:solidFill>
                            <a:srgbClr val="0070C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0.5-2.5 </a:t>
                      </a:r>
                      <a:r>
                        <a:rPr sz="1300" dirty="0">
                          <a:solidFill>
                            <a:srgbClr val="0070C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</a:tr>
              <a:tr h="382015">
                <a:tc>
                  <a:txBody>
                    <a:bodyPr/>
                    <a:lstStyle/>
                    <a:p>
                      <a:pPr marR="57799" algn="l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300" dirty="0" smtClean="0">
                          <a:solidFill>
                            <a:srgbClr val="0070C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Pulse</a:t>
                      </a:r>
                      <a:r>
                        <a:rPr lang="de-DE" sz="1300" baseline="0" dirty="0" smtClean="0">
                          <a:solidFill>
                            <a:srgbClr val="0070C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300" dirty="0" smtClean="0">
                          <a:solidFill>
                            <a:srgbClr val="0070C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length</a:t>
                      </a:r>
                      <a:endParaRPr sz="1300" dirty="0">
                        <a:solidFill>
                          <a:srgbClr val="0070C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57799" algn="ctr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300" dirty="0">
                          <a:solidFill>
                            <a:srgbClr val="0070C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500 </a:t>
                      </a:r>
                      <a:r>
                        <a:rPr sz="1300" dirty="0" smtClean="0">
                          <a:solidFill>
                            <a:srgbClr val="0070C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fs-2 </a:t>
                      </a:r>
                      <a:r>
                        <a:rPr sz="1300" dirty="0" err="1">
                          <a:solidFill>
                            <a:srgbClr val="0070C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ps</a:t>
                      </a:r>
                      <a:endParaRPr sz="1300" dirty="0">
                        <a:solidFill>
                          <a:srgbClr val="0070C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139"/>
          <p:cNvGraphicFramePr/>
          <p:nvPr>
            <p:extLst>
              <p:ext uri="{D42A27DB-BD31-4B8C-83A1-F6EECF244321}">
                <p14:modId xmlns:p14="http://schemas.microsoft.com/office/powerpoint/2010/main" val="1096466700"/>
              </p:ext>
            </p:extLst>
          </p:nvPr>
        </p:nvGraphicFramePr>
        <p:xfrm>
          <a:off x="2627784" y="2996952"/>
          <a:ext cx="2326751" cy="2150272"/>
        </p:xfrm>
        <a:graphic>
          <a:graphicData uri="http://schemas.openxmlformats.org/drawingml/2006/table">
            <a:tbl>
              <a:tblPr/>
              <a:tblGrid>
                <a:gridCol w="1174624"/>
                <a:gridCol w="1152127"/>
              </a:tblGrid>
              <a:tr h="389396">
                <a:tc>
                  <a:txBody>
                    <a:bodyPr/>
                    <a:lstStyle/>
                    <a:p>
                      <a:pPr marR="57799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300" dirty="0">
                          <a:solidFill>
                            <a:schemeClr val="accent2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57799" algn="ctr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300" b="1" dirty="0" smtClean="0">
                          <a:solidFill>
                            <a:schemeClr val="accent2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41 </a:t>
                      </a:r>
                      <a:r>
                        <a:rPr sz="1300" b="1" dirty="0">
                          <a:solidFill>
                            <a:schemeClr val="accent2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MeV</a:t>
                      </a: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</a:tr>
              <a:tr h="474700">
                <a:tc>
                  <a:txBody>
                    <a:bodyPr/>
                    <a:lstStyle/>
                    <a:p>
                      <a:pPr marR="57799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300" dirty="0" smtClean="0">
                          <a:solidFill>
                            <a:schemeClr val="accent2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Bunch</a:t>
                      </a:r>
                      <a:r>
                        <a:rPr lang="en-US" sz="1300" dirty="0" smtClean="0">
                          <a:solidFill>
                            <a:schemeClr val="accent2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sz="1300" dirty="0" smtClean="0">
                          <a:solidFill>
                            <a:schemeClr val="accent2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harge</a:t>
                      </a:r>
                      <a:endParaRPr sz="1300" dirty="0">
                        <a:solidFill>
                          <a:schemeClr val="accent2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57799" algn="ctr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sz="1300" b="1" dirty="0">
                          <a:solidFill>
                            <a:schemeClr val="accent2"/>
                          </a:solidFill>
                        </a:rPr>
                        <a:t>1 </a:t>
                      </a:r>
                      <a:r>
                        <a:rPr sz="1300" b="1" dirty="0" smtClean="0">
                          <a:solidFill>
                            <a:schemeClr val="accent2"/>
                          </a:solidFill>
                        </a:rPr>
                        <a:t>pC</a:t>
                      </a:r>
                      <a:r>
                        <a:rPr sz="1300" dirty="0" smtClean="0">
                          <a:solidFill>
                            <a:schemeClr val="accent2"/>
                          </a:solidFill>
                        </a:rPr>
                        <a:t>-3 </a:t>
                      </a:r>
                      <a:r>
                        <a:rPr sz="1300" dirty="0" err="1">
                          <a:solidFill>
                            <a:schemeClr val="accent2"/>
                          </a:solidFill>
                        </a:rPr>
                        <a:t>nC</a:t>
                      </a:r>
                      <a:endParaRPr sz="1300" dirty="0">
                        <a:solidFill>
                          <a:schemeClr val="accent2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R="57799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300" dirty="0" smtClean="0">
                          <a:solidFill>
                            <a:schemeClr val="accent2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Beam</a:t>
                      </a:r>
                      <a:r>
                        <a:rPr lang="en-US" sz="1300" dirty="0" smtClean="0">
                          <a:solidFill>
                            <a:schemeClr val="accent2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sz="1300" dirty="0" smtClean="0">
                          <a:solidFill>
                            <a:schemeClr val="accent2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ize</a:t>
                      </a:r>
                      <a:endParaRPr sz="1300" dirty="0">
                        <a:solidFill>
                          <a:schemeClr val="accent2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57799" algn="ctr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300" dirty="0" smtClean="0">
                          <a:solidFill>
                            <a:schemeClr val="accent2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0.4-4.5 </a:t>
                      </a:r>
                      <a:r>
                        <a:rPr sz="1300" dirty="0">
                          <a:solidFill>
                            <a:schemeClr val="accent2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</a:tr>
              <a:tr h="405156">
                <a:tc>
                  <a:txBody>
                    <a:bodyPr/>
                    <a:lstStyle/>
                    <a:p>
                      <a:pPr marR="57799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300" dirty="0" smtClean="0">
                          <a:solidFill>
                            <a:schemeClr val="accent2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Bunch</a:t>
                      </a:r>
                      <a:r>
                        <a:rPr lang="en-US" sz="1300" dirty="0" smtClean="0">
                          <a:solidFill>
                            <a:schemeClr val="accent2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sz="1300" dirty="0" smtClean="0">
                          <a:solidFill>
                            <a:schemeClr val="accent2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ength</a:t>
                      </a:r>
                      <a:endParaRPr sz="1300" dirty="0">
                        <a:solidFill>
                          <a:schemeClr val="accent2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57799" algn="ctr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300" dirty="0">
                          <a:solidFill>
                            <a:schemeClr val="accent2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500 </a:t>
                      </a:r>
                      <a:r>
                        <a:rPr sz="1300" dirty="0" smtClean="0">
                          <a:solidFill>
                            <a:schemeClr val="accent2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fs-2.5 </a:t>
                      </a:r>
                      <a:r>
                        <a:rPr sz="1300" dirty="0" err="1">
                          <a:solidFill>
                            <a:schemeClr val="accent2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ps</a:t>
                      </a:r>
                      <a:endParaRPr sz="1300" dirty="0">
                        <a:solidFill>
                          <a:schemeClr val="accent2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</a:tr>
              <a:tr h="435800">
                <a:tc>
                  <a:txBody>
                    <a:bodyPr/>
                    <a:lstStyle/>
                    <a:p>
                      <a:pPr marR="57799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300" dirty="0" smtClean="0">
                          <a:solidFill>
                            <a:schemeClr val="accent2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  <a:r>
                        <a:rPr lang="en-US" sz="1300" baseline="0" dirty="0" smtClean="0">
                          <a:solidFill>
                            <a:schemeClr val="accent2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300" dirty="0" smtClean="0">
                          <a:solidFill>
                            <a:schemeClr val="accent2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spread</a:t>
                      </a:r>
                      <a:endParaRPr sz="1300" dirty="0">
                        <a:solidFill>
                          <a:schemeClr val="accent2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57799" algn="ctr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300" dirty="0" smtClean="0">
                          <a:solidFill>
                            <a:schemeClr val="accent2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0.24-1.8 </a:t>
                      </a:r>
                      <a:r>
                        <a:rPr sz="1300" dirty="0">
                          <a:solidFill>
                            <a:schemeClr val="accent2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140"/>
          <p:cNvGraphicFramePr/>
          <p:nvPr>
            <p:extLst>
              <p:ext uri="{D42A27DB-BD31-4B8C-83A1-F6EECF244321}">
                <p14:modId xmlns:p14="http://schemas.microsoft.com/office/powerpoint/2010/main" val="4222148675"/>
              </p:ext>
            </p:extLst>
          </p:nvPr>
        </p:nvGraphicFramePr>
        <p:xfrm>
          <a:off x="5530211" y="2996952"/>
          <a:ext cx="2780907" cy="2160240"/>
        </p:xfrm>
        <a:graphic>
          <a:graphicData uri="http://schemas.openxmlformats.org/drawingml/2006/table">
            <a:tbl>
              <a:tblPr/>
              <a:tblGrid>
                <a:gridCol w="1424497"/>
                <a:gridCol w="1356410"/>
              </a:tblGrid>
              <a:tr h="389396">
                <a:tc>
                  <a:txBody>
                    <a:bodyPr/>
                    <a:lstStyle/>
                    <a:p>
                      <a:pPr marR="57799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300" dirty="0">
                          <a:solidFill>
                            <a:srgbClr val="7030A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57799" algn="ctr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300" dirty="0">
                          <a:solidFill>
                            <a:srgbClr val="7030A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  41 MeV</a:t>
                      </a: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</a:tr>
              <a:tr h="474700">
                <a:tc>
                  <a:txBody>
                    <a:bodyPr/>
                    <a:lstStyle/>
                    <a:p>
                      <a:pPr marR="57799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300" dirty="0" smtClean="0">
                          <a:solidFill>
                            <a:srgbClr val="7030A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Bunch</a:t>
                      </a:r>
                      <a:r>
                        <a:rPr lang="en-US" sz="1300" dirty="0" smtClean="0">
                          <a:solidFill>
                            <a:srgbClr val="7030A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sz="1300" dirty="0" smtClean="0">
                          <a:solidFill>
                            <a:srgbClr val="7030A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harge</a:t>
                      </a:r>
                      <a:endParaRPr sz="1300" dirty="0">
                        <a:solidFill>
                          <a:srgbClr val="7030A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57799" algn="ctr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sz="130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sz="1300" b="1" dirty="0">
                          <a:solidFill>
                            <a:srgbClr val="7030A0"/>
                          </a:solidFill>
                        </a:rPr>
                        <a:t>1 </a:t>
                      </a:r>
                      <a:r>
                        <a:rPr sz="1300" b="1" dirty="0" err="1">
                          <a:solidFill>
                            <a:srgbClr val="7030A0"/>
                          </a:solidFill>
                        </a:rPr>
                        <a:t>pC</a:t>
                      </a:r>
                      <a:r>
                        <a:rPr sz="1300" dirty="0">
                          <a:solidFill>
                            <a:srgbClr val="7030A0"/>
                          </a:solidFill>
                        </a:rPr>
                        <a:t> - 3 </a:t>
                      </a:r>
                      <a:r>
                        <a:rPr sz="1300" dirty="0" err="1">
                          <a:solidFill>
                            <a:srgbClr val="7030A0"/>
                          </a:solidFill>
                        </a:rPr>
                        <a:t>nC</a:t>
                      </a:r>
                      <a:endParaRPr sz="1300" dirty="0">
                        <a:solidFill>
                          <a:srgbClr val="7030A0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R="57799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300" dirty="0" smtClean="0">
                          <a:solidFill>
                            <a:srgbClr val="7030A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Beam</a:t>
                      </a:r>
                      <a:r>
                        <a:rPr lang="en-US" sz="1300" dirty="0" smtClean="0">
                          <a:solidFill>
                            <a:srgbClr val="7030A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sz="1300" dirty="0" smtClean="0">
                          <a:solidFill>
                            <a:srgbClr val="7030A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ize</a:t>
                      </a:r>
                      <a:endParaRPr sz="1300" dirty="0">
                        <a:solidFill>
                          <a:srgbClr val="7030A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57799" algn="ctr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300" dirty="0">
                          <a:solidFill>
                            <a:srgbClr val="7030A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40µm - 3 mm</a:t>
                      </a: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R="57799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300" dirty="0" smtClean="0">
                          <a:solidFill>
                            <a:srgbClr val="7030A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Bunch</a:t>
                      </a:r>
                      <a:r>
                        <a:rPr lang="en-US" sz="1300" dirty="0" smtClean="0">
                          <a:solidFill>
                            <a:srgbClr val="7030A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sz="1300" dirty="0" smtClean="0">
                          <a:solidFill>
                            <a:srgbClr val="7030A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ength</a:t>
                      </a:r>
                      <a:endParaRPr sz="1300" dirty="0">
                        <a:solidFill>
                          <a:srgbClr val="7030A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57799" algn="ctr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solidFill>
                            <a:srgbClr val="79797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sz="1300" b="1" dirty="0">
                          <a:solidFill>
                            <a:srgbClr val="7030A0"/>
                          </a:solidFill>
                        </a:rPr>
                        <a:t>few fs</a:t>
                      </a:r>
                      <a:r>
                        <a:rPr sz="1300" dirty="0">
                          <a:solidFill>
                            <a:srgbClr val="7030A0"/>
                          </a:solidFill>
                        </a:rPr>
                        <a:t> - 500 fs</a:t>
                      </a: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R="57799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300" dirty="0" smtClean="0">
                          <a:solidFill>
                            <a:srgbClr val="7030A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  <a:r>
                        <a:rPr lang="en-US" sz="1300" dirty="0" smtClean="0">
                          <a:solidFill>
                            <a:srgbClr val="7030A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300" dirty="0" smtClean="0">
                          <a:solidFill>
                            <a:srgbClr val="7030A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spread</a:t>
                      </a:r>
                      <a:endParaRPr sz="1300" dirty="0">
                        <a:solidFill>
                          <a:srgbClr val="7030A0"/>
                        </a:solidFill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R="57799" algn="ctr" defTabSz="647700">
                        <a:spcBef>
                          <a:spcPts val="1000"/>
                        </a:spcBef>
                        <a:tabLst>
                          <a:tab pos="1295400" algn="l"/>
                        </a:tabLst>
                        <a:defRPr sz="1800">
                          <a:uFillTx/>
                        </a:defRPr>
                      </a:pPr>
                      <a:r>
                        <a:rPr sz="1300" dirty="0">
                          <a:solidFill>
                            <a:srgbClr val="7030A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0.24 -1.8 %</a:t>
                      </a:r>
                    </a:p>
                  </a:txBody>
                  <a:tcPr marL="50800" marR="50800" marT="50800" marB="50800" anchor="ctr" horzOverflow="overflow">
                    <a:lnL w="28575">
                      <a:solidFill>
                        <a:srgbClr val="A6AAA9"/>
                      </a:solidFill>
                      <a:miter lim="400000"/>
                    </a:lnL>
                    <a:lnR w="28575">
                      <a:solidFill>
                        <a:srgbClr val="A6AAA9"/>
                      </a:solidFill>
                      <a:miter lim="400000"/>
                    </a:lnR>
                    <a:lnT w="28575">
                      <a:solidFill>
                        <a:srgbClr val="A6AAA9"/>
                      </a:solidFill>
                      <a:miter lim="400000"/>
                    </a:lnT>
                    <a:lnB w="28575">
                      <a:solidFill>
                        <a:srgbClr val="A6AAA9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4" name="Picture 2" descr="P:\SplitRingResonator\SVG drawings\FLUTE_schematic_layout_201803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04197"/>
            <a:ext cx="8712969" cy="172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53336"/>
            <a:ext cx="3878312" cy="3603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Dr. Anton Malygin – Compact linear accelerator FLUTE: status update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3568" y="764704"/>
            <a:ext cx="1440160" cy="32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1600" kern="0" dirty="0">
                <a:solidFill>
                  <a:srgbClr val="5A6EB4"/>
                </a:solidFill>
                <a:latin typeface="+mn-lt"/>
              </a:rPr>
              <a:t>7</a:t>
            </a:r>
            <a:r>
              <a:rPr lang="de-DE" sz="1600" kern="0" dirty="0" smtClean="0">
                <a:solidFill>
                  <a:srgbClr val="5A6EB4"/>
                </a:solidFill>
                <a:latin typeface="+mn-lt"/>
              </a:rPr>
              <a:t>-MeV</a:t>
            </a:r>
            <a:r>
              <a:rPr lang="de-DE" sz="1600" b="0" kern="0" dirty="0" smtClean="0">
                <a:latin typeface="+mn-lt"/>
              </a:rPr>
              <a:t> section</a:t>
            </a:r>
            <a:endParaRPr lang="de-DE" sz="1600" b="0" kern="0" dirty="0">
              <a:latin typeface="+mn-lt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131840" y="764704"/>
            <a:ext cx="1440160" cy="32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1600" kern="0" dirty="0" smtClean="0">
                <a:solidFill>
                  <a:srgbClr val="5A6EB4"/>
                </a:solidFill>
                <a:latin typeface="+mn-lt"/>
              </a:rPr>
              <a:t>41-MeV</a:t>
            </a:r>
            <a:r>
              <a:rPr lang="de-DE" sz="1600" b="0" kern="0" dirty="0" smtClean="0">
                <a:latin typeface="+mn-lt"/>
              </a:rPr>
              <a:t> section</a:t>
            </a:r>
            <a:endParaRPr lang="de-DE" sz="1600" b="0" kern="0" dirty="0">
              <a:latin typeface="+mn-lt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5508104" y="764704"/>
            <a:ext cx="2592288" cy="32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1600" kern="0" dirty="0" smtClean="0">
                <a:solidFill>
                  <a:srgbClr val="5A6EB4"/>
                </a:solidFill>
                <a:latin typeface="+mn-lt"/>
              </a:rPr>
              <a:t>Buncher</a:t>
            </a:r>
            <a:r>
              <a:rPr lang="de-DE" sz="1600" b="0" kern="0" dirty="0" smtClean="0">
                <a:latin typeface="+mn-lt"/>
              </a:rPr>
              <a:t> </a:t>
            </a:r>
            <a:r>
              <a:rPr lang="de-DE" sz="1600" b="0" kern="0" dirty="0" smtClean="0">
                <a:solidFill>
                  <a:srgbClr val="5A6EB4"/>
                </a:solidFill>
                <a:latin typeface="+mn-lt"/>
              </a:rPr>
              <a:t>and THz </a:t>
            </a:r>
            <a:r>
              <a:rPr lang="de-DE" sz="1600" b="0" kern="0" dirty="0" smtClean="0">
                <a:latin typeface="+mn-lt"/>
              </a:rPr>
              <a:t>section</a:t>
            </a:r>
            <a:endParaRPr lang="de-DE" sz="1600" b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332656"/>
            <a:ext cx="7205811" cy="417959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RF system configuration</a:t>
            </a:r>
            <a:endParaRPr lang="de-DE" altLang="de-DE" dirty="0" smtClean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32" y="1122861"/>
            <a:ext cx="7902135" cy="5164794"/>
          </a:xfrm>
          <a:prstGeom prst="rect">
            <a:avLst/>
          </a:prstGeom>
        </p:spPr>
      </p:pic>
      <p:sp>
        <p:nvSpPr>
          <p:cNvPr id="8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53336"/>
            <a:ext cx="3878312" cy="3603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Dr. Anton Malygin – Compact linear accelerator FLUTE: status update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32" y="3911972"/>
            <a:ext cx="1810362" cy="1139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268760"/>
            <a:ext cx="1670166" cy="8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57" y="840140"/>
            <a:ext cx="7601459" cy="546581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911975" cy="561975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Beam diagnostics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53336"/>
            <a:ext cx="3878312" cy="3603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Dr. Anton Malygin – Compact linear accelerator FLUTE: status update</a:t>
            </a:r>
          </a:p>
        </p:txBody>
      </p:sp>
    </p:spTree>
    <p:extLst>
      <p:ext uri="{BB962C8B-B14F-4D97-AF65-F5344CB8AC3E}">
        <p14:creationId xmlns:p14="http://schemas.microsoft.com/office/powerpoint/2010/main" val="14367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911975" cy="432048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RF photo-injector configuration: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511094" y="3001990"/>
            <a:ext cx="2664297" cy="328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91" y="2003138"/>
            <a:ext cx="4038849" cy="4306182"/>
          </a:xfrm>
          <a:prstGeom prst="rect">
            <a:avLst/>
          </a:prstGeom>
        </p:spPr>
      </p:pic>
      <p:graphicFrame>
        <p:nvGraphicFramePr>
          <p:cNvPr id="9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351330"/>
              </p:ext>
            </p:extLst>
          </p:nvPr>
        </p:nvGraphicFramePr>
        <p:xfrm>
          <a:off x="323528" y="908720"/>
          <a:ext cx="3737320" cy="2029115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0893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94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85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5075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RF photo-injector parameters</a:t>
                      </a:r>
                    </a:p>
                  </a:txBody>
                  <a:tcPr marL="91421" marR="91421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800" noProof="0" dirty="0"/>
                    </a:p>
                  </a:txBody>
                  <a:tcPr marL="91427" marR="91427"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28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7" marR="91427"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63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Frequency</a:t>
                      </a:r>
                      <a:endParaRPr lang="en-GB" sz="14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1" marR="91421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2.998</a:t>
                      </a:r>
                      <a:endParaRPr lang="en-GB" sz="1400" noProof="0" dirty="0"/>
                    </a:p>
                  </a:txBody>
                  <a:tcPr marL="91421" marR="91421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GHz</a:t>
                      </a:r>
                      <a:endParaRPr lang="en-GB" sz="14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1" marR="91421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6376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Cells</a:t>
                      </a:r>
                      <a:endParaRPr lang="en-GB" sz="1400" noProof="0" dirty="0"/>
                    </a:p>
                  </a:txBody>
                  <a:tcPr marL="91421" marR="91421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2.5</a:t>
                      </a:r>
                      <a:endParaRPr lang="en-GB" sz="1400" noProof="0" dirty="0"/>
                    </a:p>
                  </a:txBody>
                  <a:tcPr marL="91421" marR="91421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noProof="0" dirty="0"/>
                    </a:p>
                  </a:txBody>
                  <a:tcPr marL="91421" marR="91421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Peak E-field</a:t>
                      </a:r>
                    </a:p>
                  </a:txBody>
                  <a:tcPr marL="91421" marR="91421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GB" sz="14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1" marR="91421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MV/m</a:t>
                      </a:r>
                      <a:endParaRPr lang="en-GB" sz="1400" noProof="0" dirty="0"/>
                    </a:p>
                  </a:txBody>
                  <a:tcPr marL="91421" marR="91421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6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Peak power</a:t>
                      </a:r>
                    </a:p>
                  </a:txBody>
                  <a:tcPr marL="91421" marR="91421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GB" sz="1400" noProof="0" dirty="0" smtClean="0"/>
                    </a:p>
                  </a:txBody>
                  <a:tcPr marL="91421" marR="91421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MW</a:t>
                      </a:r>
                      <a:endParaRPr lang="en-GB" sz="14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1" marR="91421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6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Output</a:t>
                      </a:r>
                      <a:r>
                        <a:rPr lang="en-GB" sz="14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energy</a:t>
                      </a:r>
                      <a:endParaRPr lang="en-GB" sz="14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1" marR="91421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</a:p>
                  </a:txBody>
                  <a:tcPr marL="91421" marR="91421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MeV</a:t>
                      </a:r>
                      <a:endParaRPr lang="en-GB" sz="14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1" marR="91421" marT="45724" marB="4572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53336"/>
            <a:ext cx="3878312" cy="3603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Dr. Anton Malygin – Compact linear accelerator FLUTE: status update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205559" y="836712"/>
            <a:ext cx="4830937" cy="1166426"/>
          </a:xfrm>
          <a:prstGeom prst="rect">
            <a:avLst/>
          </a:prstGeom>
        </p:spPr>
        <p:txBody>
          <a:bodyPr/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600" dirty="0"/>
              <a:t>Maximum charge extracted from cathode per </a:t>
            </a:r>
            <a:r>
              <a:rPr lang="en-GB" sz="1600" dirty="0" smtClean="0"/>
              <a:t>short:</a:t>
            </a:r>
            <a:endParaRPr lang="en-US" sz="1600" b="1" kern="0" dirty="0" smtClean="0"/>
          </a:p>
          <a:p>
            <a:pPr algn="just">
              <a:lnSpc>
                <a:spcPct val="150000"/>
              </a:lnSpc>
            </a:pPr>
            <a:r>
              <a:rPr lang="en-GB" sz="1600" b="1" dirty="0" smtClean="0"/>
              <a:t>Cu</a:t>
            </a:r>
            <a:r>
              <a:rPr lang="en-GB" sz="1600" dirty="0" smtClean="0"/>
              <a:t> </a:t>
            </a:r>
            <a:r>
              <a:rPr lang="en-GB" sz="1600" dirty="0"/>
              <a:t>cathode up to </a:t>
            </a:r>
            <a:r>
              <a:rPr lang="en-GB" sz="1600" b="1" dirty="0"/>
              <a:t>700 </a:t>
            </a:r>
            <a:r>
              <a:rPr lang="en-GB" sz="1600" b="1" dirty="0" err="1" smtClean="0"/>
              <a:t>pC</a:t>
            </a:r>
            <a:r>
              <a:rPr lang="en-GB" sz="1600" b="1" dirty="0" smtClean="0"/>
              <a:t> </a:t>
            </a:r>
            <a:r>
              <a:rPr lang="en-GB" sz="1600" dirty="0" smtClean="0"/>
              <a:t>(assembled)</a:t>
            </a:r>
            <a:endParaRPr lang="en-GB" sz="1600" dirty="0"/>
          </a:p>
          <a:p>
            <a:pPr algn="just">
              <a:lnSpc>
                <a:spcPct val="150000"/>
              </a:lnSpc>
            </a:pPr>
            <a:r>
              <a:rPr lang="en-GB" sz="1600" b="1" dirty="0"/>
              <a:t>Cs</a:t>
            </a:r>
            <a:r>
              <a:rPr lang="en-GB" sz="1600" b="1" baseline="-25000" dirty="0"/>
              <a:t>2</a:t>
            </a:r>
            <a:r>
              <a:rPr lang="en-GB" sz="1600" b="1" dirty="0"/>
              <a:t>Te</a:t>
            </a:r>
            <a:r>
              <a:rPr lang="en-GB" sz="1600" dirty="0"/>
              <a:t> up to </a:t>
            </a:r>
            <a:r>
              <a:rPr lang="en-GB" sz="1600" b="1" dirty="0"/>
              <a:t>3 </a:t>
            </a:r>
            <a:r>
              <a:rPr lang="en-GB" sz="1600" b="1" dirty="0" err="1" smtClean="0"/>
              <a:t>nC</a:t>
            </a:r>
            <a:r>
              <a:rPr lang="en-GB" sz="1600" b="1" dirty="0" smtClean="0"/>
              <a:t> </a:t>
            </a:r>
            <a:r>
              <a:rPr lang="en-GB" sz="1600" dirty="0" smtClean="0"/>
              <a:t>(planned)</a:t>
            </a:r>
            <a:endParaRPr lang="en-US" kern="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2843808" y="5283205"/>
            <a:ext cx="144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" dirty="0" smtClean="0">
                <a:latin typeface="+mn-lt"/>
              </a:rPr>
              <a:t>Drawing taken from: R</a:t>
            </a:r>
            <a:r>
              <a:rPr lang="en-US" sz="800" dirty="0">
                <a:latin typeface="+mn-lt"/>
              </a:rPr>
              <a:t>. </a:t>
            </a:r>
            <a:r>
              <a:rPr lang="en-US" sz="800" dirty="0" err="1">
                <a:latin typeface="+mn-lt"/>
              </a:rPr>
              <a:t>Bossart</a:t>
            </a:r>
            <a:r>
              <a:rPr lang="en-US" sz="800" dirty="0">
                <a:latin typeface="+mn-lt"/>
              </a:rPr>
              <a:t>, et. al. “A 3 GHz photoelectron gun for high beam intensity”, </a:t>
            </a:r>
            <a:r>
              <a:rPr lang="en-US" sz="800" dirty="0" smtClean="0">
                <a:latin typeface="+mn-lt"/>
              </a:rPr>
              <a:t>Nuclear Instruments and </a:t>
            </a:r>
            <a:r>
              <a:rPr lang="en-US" sz="800" dirty="0">
                <a:latin typeface="+mn-lt"/>
              </a:rPr>
              <a:t>Methods in </a:t>
            </a:r>
            <a:r>
              <a:rPr lang="en-US" sz="800" dirty="0" smtClean="0">
                <a:latin typeface="+mn-lt"/>
              </a:rPr>
              <a:t>Physics </a:t>
            </a:r>
            <a:r>
              <a:rPr lang="en-US" sz="800" dirty="0">
                <a:latin typeface="+mn-lt"/>
              </a:rPr>
              <a:t>Research, A 375 (1996) ABS 7 – ABS 8. </a:t>
            </a:r>
          </a:p>
        </p:txBody>
      </p:sp>
    </p:spTree>
    <p:extLst>
      <p:ext uri="{BB962C8B-B14F-4D97-AF65-F5344CB8AC3E}">
        <p14:creationId xmlns:p14="http://schemas.microsoft.com/office/powerpoint/2010/main" val="7607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911975" cy="432048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RF photo-injector commissioning results: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2" y="1268760"/>
            <a:ext cx="3909428" cy="2296611"/>
          </a:xfrm>
          <a:prstGeom prst="rect">
            <a:avLst/>
          </a:prstGeom>
        </p:spPr>
      </p:pic>
      <p:pic>
        <p:nvPicPr>
          <p:cNvPr id="2050" name="Picture 2" descr="C:\Users\uj5612\Documents\FLUTE experiments\RF_gun_cells_signa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85" y="4023378"/>
            <a:ext cx="3506999" cy="228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51520" y="620688"/>
            <a:ext cx="5472608" cy="58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en-GB" sz="1400" dirty="0">
                <a:solidFill>
                  <a:srgbClr val="FF0000"/>
                </a:solidFill>
                <a:latin typeface="+mn-lt"/>
              </a:rPr>
              <a:t>Input power </a:t>
            </a:r>
            <a:r>
              <a:rPr lang="en-GB" sz="1400" b="0" dirty="0">
                <a:latin typeface="+mn-lt"/>
              </a:rPr>
              <a:t>from the klystron (red line – left axis) and normalised signal from the </a:t>
            </a:r>
            <a:r>
              <a:rPr lang="en-GB" sz="1400" dirty="0">
                <a:solidFill>
                  <a:srgbClr val="00B050"/>
                </a:solidFill>
                <a:latin typeface="+mn-lt"/>
              </a:rPr>
              <a:t>RF probe pick-up </a:t>
            </a:r>
            <a:r>
              <a:rPr lang="en-GB" sz="1400" b="0" dirty="0" smtClean="0">
                <a:latin typeface="+mn-lt"/>
              </a:rPr>
              <a:t>(first cell) </a:t>
            </a:r>
            <a:r>
              <a:rPr lang="en-GB" sz="1400" b="0" dirty="0">
                <a:latin typeface="+mn-lt"/>
              </a:rPr>
              <a:t>(green line – right axis). </a:t>
            </a:r>
            <a:endParaRPr lang="de-DE" sz="1400" b="0" kern="0" dirty="0"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51520" y="3422884"/>
            <a:ext cx="4824536" cy="58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1400" b="0" dirty="0" smtClean="0">
                <a:latin typeface="+mn-lt"/>
              </a:rPr>
              <a:t>Signal from RF probe pick ups from three cells. </a:t>
            </a:r>
          </a:p>
          <a:p>
            <a:pPr algn="ctr"/>
            <a:r>
              <a:rPr lang="en-GB" sz="1400" kern="0" dirty="0" smtClean="0">
                <a:solidFill>
                  <a:srgbClr val="C00000"/>
                </a:solidFill>
                <a:latin typeface="+mn-lt"/>
              </a:rPr>
              <a:t>Red – first half-cell</a:t>
            </a:r>
            <a:r>
              <a:rPr lang="en-GB" sz="1400" b="0" kern="0" dirty="0" smtClean="0">
                <a:solidFill>
                  <a:srgbClr val="C00000"/>
                </a:solidFill>
                <a:latin typeface="+mn-lt"/>
              </a:rPr>
              <a:t>,  </a:t>
            </a:r>
            <a:r>
              <a:rPr lang="en-GB" sz="1400" kern="0" dirty="0" smtClean="0">
                <a:solidFill>
                  <a:srgbClr val="00B050"/>
                </a:solidFill>
                <a:latin typeface="+mn-lt"/>
              </a:rPr>
              <a:t>Green- second cell</a:t>
            </a:r>
            <a:r>
              <a:rPr lang="en-GB" sz="1400" kern="0" dirty="0" smtClean="0">
                <a:latin typeface="+mn-lt"/>
              </a:rPr>
              <a:t>, </a:t>
            </a:r>
            <a:r>
              <a:rPr lang="en-GB" sz="14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Blue – third cell</a:t>
            </a:r>
            <a:r>
              <a:rPr lang="en-GB" sz="1200" b="0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  <a:endParaRPr lang="de-DE" sz="1200" b="0" kern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5148064" y="1959806"/>
            <a:ext cx="3528392" cy="434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5127068" y="1340768"/>
            <a:ext cx="340537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1600" b="0" dirty="0" smtClean="0">
                <a:latin typeface="+mn-lt"/>
              </a:rPr>
              <a:t>Input power into RF gun – </a:t>
            </a:r>
            <a:r>
              <a:rPr lang="en-GB" sz="1600" dirty="0" smtClean="0">
                <a:solidFill>
                  <a:schemeClr val="accent1"/>
                </a:solidFill>
                <a:latin typeface="+mn-lt"/>
              </a:rPr>
              <a:t>4 MW </a:t>
            </a:r>
          </a:p>
          <a:p>
            <a:pPr algn="ctr"/>
            <a:r>
              <a:rPr lang="en-GB" sz="1600" b="0" kern="0" dirty="0" smtClean="0">
                <a:latin typeface="+mn-lt"/>
              </a:rPr>
              <a:t>Electron beam energy – </a:t>
            </a:r>
            <a:r>
              <a:rPr lang="en-GB" sz="1600" kern="0" dirty="0" smtClean="0">
                <a:solidFill>
                  <a:schemeClr val="accent1"/>
                </a:solidFill>
                <a:latin typeface="+mn-lt"/>
              </a:rPr>
              <a:t>2 MeV</a:t>
            </a:r>
            <a:endParaRPr lang="de-DE" sz="1600" kern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53336"/>
            <a:ext cx="3878312" cy="3603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Dr. Anton Malygin – Compact linear accelerator FLUTE: status update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16016" y="5283205"/>
            <a:ext cx="144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" dirty="0" smtClean="0">
                <a:latin typeface="+mn-lt"/>
              </a:rPr>
              <a:t>Drawing taken from: R</a:t>
            </a:r>
            <a:r>
              <a:rPr lang="en-US" sz="800" dirty="0">
                <a:latin typeface="+mn-lt"/>
              </a:rPr>
              <a:t>. </a:t>
            </a:r>
            <a:r>
              <a:rPr lang="en-US" sz="800" dirty="0" err="1">
                <a:latin typeface="+mn-lt"/>
              </a:rPr>
              <a:t>Bossart</a:t>
            </a:r>
            <a:r>
              <a:rPr lang="en-US" sz="800" dirty="0">
                <a:latin typeface="+mn-lt"/>
              </a:rPr>
              <a:t>, et. al. “A 3 GHz photoelectron gun for high beam intensity”, </a:t>
            </a:r>
            <a:r>
              <a:rPr lang="en-US" sz="800" dirty="0" smtClean="0">
                <a:latin typeface="+mn-lt"/>
              </a:rPr>
              <a:t>Nuclear Instruments and </a:t>
            </a:r>
            <a:r>
              <a:rPr lang="en-US" sz="800" dirty="0">
                <a:latin typeface="+mn-lt"/>
              </a:rPr>
              <a:t>Methods in </a:t>
            </a:r>
            <a:r>
              <a:rPr lang="en-US" sz="800" dirty="0" smtClean="0">
                <a:latin typeface="+mn-lt"/>
              </a:rPr>
              <a:t>Physics </a:t>
            </a:r>
            <a:r>
              <a:rPr lang="en-US" sz="800" dirty="0">
                <a:latin typeface="+mn-lt"/>
              </a:rPr>
              <a:t>Research, A 375 (1996) ABS 7 – ABS 8. </a:t>
            </a:r>
          </a:p>
        </p:txBody>
      </p:sp>
    </p:spTree>
    <p:extLst>
      <p:ext uri="{BB962C8B-B14F-4D97-AF65-F5344CB8AC3E}">
        <p14:creationId xmlns:p14="http://schemas.microsoft.com/office/powerpoint/2010/main" val="29345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911975" cy="432048"/>
          </a:xfrm>
        </p:spPr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First electron beam: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115616" y="2492896"/>
            <a:ext cx="2501665" cy="29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1800" b="0" dirty="0" smtClean="0">
                <a:latin typeface="+mn-lt"/>
              </a:rPr>
              <a:t>YAG screen monitor</a:t>
            </a:r>
            <a:endParaRPr lang="de-DE" sz="1800" b="0" kern="0" dirty="0">
              <a:latin typeface="+mn-lt"/>
            </a:endParaRPr>
          </a:p>
        </p:txBody>
      </p:sp>
      <p:pic>
        <p:nvPicPr>
          <p:cNvPr id="17" name="Picture 3" descr="Screenshot from 2018-05-03 19ï€¢02ï€¢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3660"/>
            <a:ext cx="3905821" cy="340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4388945" y="901244"/>
            <a:ext cx="4503536" cy="2455748"/>
            <a:chOff x="2393950" y="27403645"/>
            <a:chExt cx="11791223" cy="6429673"/>
          </a:xfrm>
        </p:grpSpPr>
        <p:pic>
          <p:nvPicPr>
            <p:cNvPr id="19" name="Picture 18" descr="C:\Users\dx5110\AppData\Local\Microsoft\Windows\INetCache\Content.Word\FCnoiseDark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1" t="11464" r="4492" b="26585"/>
            <a:stretch>
              <a:fillRect/>
            </a:stretch>
          </p:blipFill>
          <p:spPr bwMode="auto">
            <a:xfrm>
              <a:off x="2393950" y="27403645"/>
              <a:ext cx="11746932" cy="54253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2393950" y="32827530"/>
              <a:ext cx="11791223" cy="1005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0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609600" indent="-609600" algn="l" defTabSz="4176713" rtl="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4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1447800" indent="-658813" algn="l" defTabSz="4176713" rtl="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4000">
                  <a:solidFill>
                    <a:schemeClr val="tx1"/>
                  </a:solidFill>
                  <a:latin typeface="+mn-lt"/>
                </a:defRPr>
              </a:lvl2pPr>
              <a:lvl3pPr marL="2247900" indent="-620713" algn="l" defTabSz="4176713" rtl="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4000">
                  <a:solidFill>
                    <a:schemeClr val="tx1"/>
                  </a:solidFill>
                  <a:latin typeface="+mn-lt"/>
                </a:defRPr>
              </a:lvl3pPr>
              <a:lvl4pPr marL="3048000" indent="-620713" algn="l" defTabSz="4176713" rtl="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4000">
                  <a:solidFill>
                    <a:schemeClr val="tx1"/>
                  </a:solidFill>
                  <a:latin typeface="+mn-lt"/>
                </a:defRPr>
              </a:lvl4pPr>
              <a:lvl5pPr marL="3848100" indent="-620713" algn="l" defTabSz="4176713" rtl="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4000">
                  <a:solidFill>
                    <a:schemeClr val="tx1"/>
                  </a:solidFill>
                  <a:latin typeface="+mn-lt"/>
                </a:defRPr>
              </a:lvl5pPr>
              <a:lvl6pPr marL="4305300" indent="-620713" algn="l" defTabSz="4176713" rtl="0" fontAlgn="base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4000">
                  <a:solidFill>
                    <a:schemeClr val="tx1"/>
                  </a:solidFill>
                  <a:latin typeface="+mn-lt"/>
                </a:defRPr>
              </a:lvl6pPr>
              <a:lvl7pPr marL="4762500" indent="-620713" algn="l" defTabSz="4176713" rtl="0" fontAlgn="base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4000">
                  <a:solidFill>
                    <a:schemeClr val="tx1"/>
                  </a:solidFill>
                  <a:latin typeface="+mn-lt"/>
                </a:defRPr>
              </a:lvl7pPr>
              <a:lvl8pPr marL="5219700" indent="-620713" algn="l" defTabSz="4176713" rtl="0" fontAlgn="base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4000">
                  <a:solidFill>
                    <a:schemeClr val="tx1"/>
                  </a:solidFill>
                  <a:latin typeface="+mn-lt"/>
                </a:defRPr>
              </a:lvl8pPr>
              <a:lvl9pPr marL="5676900" indent="-620713" algn="l" defTabSz="4176713" rtl="0" fontAlgn="base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4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lnSpc>
                  <a:spcPct val="100000"/>
                </a:lnSpc>
                <a:buFontTx/>
                <a:buNone/>
                <a:defRPr/>
              </a:pPr>
              <a:r>
                <a:rPr lang="de-DE" altLang="en-US" sz="1200" kern="0" dirty="0" smtClean="0"/>
                <a:t>Typical Faraday cup output (connected via a coax cable to a 1 M</a:t>
              </a:r>
              <a:r>
                <a:rPr lang="el-GR" altLang="en-US" sz="1200" kern="0" dirty="0" smtClean="0"/>
                <a:t>Ω</a:t>
              </a:r>
              <a:r>
                <a:rPr lang="de-DE" altLang="en-US" sz="1200" kern="0" dirty="0" smtClean="0"/>
                <a:t> terminated oscilloscope). Orange curve shows the histogram of the Faraday cup signal.</a:t>
              </a:r>
              <a:endParaRPr lang="en-US" altLang="en-US" sz="1200" kern="0" dirty="0" smtClean="0"/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283968" y="3600028"/>
            <a:ext cx="4536504" cy="2503963"/>
            <a:chOff x="18717203" y="23972288"/>
            <a:chExt cx="12758422" cy="7042123"/>
          </a:xfrm>
        </p:grpSpPr>
        <p:pic>
          <p:nvPicPr>
            <p:cNvPr id="22" name="Picture 21" descr="HistICTwithLaser(pulse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7" t="10732" r="7155" b="27318"/>
            <a:stretch>
              <a:fillRect/>
            </a:stretch>
          </p:blipFill>
          <p:spPr bwMode="auto">
            <a:xfrm>
              <a:off x="19012437" y="23972288"/>
              <a:ext cx="12463188" cy="608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3"/>
            <p:cNvSpPr txBox="1">
              <a:spLocks noChangeArrowheads="1"/>
            </p:cNvSpPr>
            <p:nvPr/>
          </p:nvSpPr>
          <p:spPr bwMode="auto">
            <a:xfrm>
              <a:off x="18717203" y="30112821"/>
              <a:ext cx="12463188" cy="901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0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609600" indent="-609600" algn="l" defTabSz="4176713" rtl="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4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1447800" indent="-658813" algn="l" defTabSz="4176713" rtl="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4000">
                  <a:solidFill>
                    <a:schemeClr val="tx1"/>
                  </a:solidFill>
                  <a:latin typeface="+mn-lt"/>
                </a:defRPr>
              </a:lvl2pPr>
              <a:lvl3pPr marL="2247900" indent="-620713" algn="l" defTabSz="4176713" rtl="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4000">
                  <a:solidFill>
                    <a:schemeClr val="tx1"/>
                  </a:solidFill>
                  <a:latin typeface="+mn-lt"/>
                </a:defRPr>
              </a:lvl3pPr>
              <a:lvl4pPr marL="3048000" indent="-620713" algn="l" defTabSz="4176713" rtl="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4000">
                  <a:solidFill>
                    <a:schemeClr val="tx1"/>
                  </a:solidFill>
                  <a:latin typeface="+mn-lt"/>
                </a:defRPr>
              </a:lvl4pPr>
              <a:lvl5pPr marL="3848100" indent="-620713" algn="l" defTabSz="4176713" rtl="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4000">
                  <a:solidFill>
                    <a:schemeClr val="tx1"/>
                  </a:solidFill>
                  <a:latin typeface="+mn-lt"/>
                </a:defRPr>
              </a:lvl5pPr>
              <a:lvl6pPr marL="4305300" indent="-620713" algn="l" defTabSz="4176713" rtl="0" fontAlgn="base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4000">
                  <a:solidFill>
                    <a:schemeClr val="tx1"/>
                  </a:solidFill>
                  <a:latin typeface="+mn-lt"/>
                </a:defRPr>
              </a:lvl6pPr>
              <a:lvl7pPr marL="4762500" indent="-620713" algn="l" defTabSz="4176713" rtl="0" fontAlgn="base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4000">
                  <a:solidFill>
                    <a:schemeClr val="tx1"/>
                  </a:solidFill>
                  <a:latin typeface="+mn-lt"/>
                </a:defRPr>
              </a:lvl7pPr>
              <a:lvl8pPr marL="5219700" indent="-620713" algn="l" defTabSz="4176713" rtl="0" fontAlgn="base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4000">
                  <a:solidFill>
                    <a:schemeClr val="tx1"/>
                  </a:solidFill>
                  <a:latin typeface="+mn-lt"/>
                </a:defRPr>
              </a:lvl8pPr>
              <a:lvl9pPr marL="5676900" indent="-620713" algn="l" defTabSz="4176713" rtl="0" fontAlgn="base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4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lnSpc>
                  <a:spcPct val="100000"/>
                </a:lnSpc>
                <a:buFontTx/>
                <a:buNone/>
                <a:defRPr/>
              </a:pPr>
              <a:r>
                <a:rPr lang="en-US" altLang="en-US" sz="1200" kern="0" dirty="0" smtClean="0"/>
                <a:t>Typical ICT signal. ICT trigger (green), ICT analog output (yellow), ICT </a:t>
              </a:r>
              <a:r>
                <a:rPr lang="en-US" altLang="en-US" sz="1200" kern="0" dirty="0"/>
                <a:t>capture and hold signal of the yellow </a:t>
              </a:r>
              <a:r>
                <a:rPr lang="en-US" altLang="en-US" sz="1200" kern="0" dirty="0" smtClean="0"/>
                <a:t>trace (blue), histogram </a:t>
              </a:r>
              <a:r>
                <a:rPr lang="en-US" altLang="en-US" sz="1200" kern="0" dirty="0"/>
                <a:t>of the capture and hold </a:t>
              </a:r>
              <a:r>
                <a:rPr lang="en-US" altLang="en-US" sz="1200" kern="0" dirty="0" smtClean="0"/>
                <a:t>signal (pink).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78894"/>
            <a:ext cx="2520280" cy="154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19796254">
            <a:off x="2729684" y="4323917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5004048" y="1054159"/>
            <a:ext cx="2501665" cy="29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sz="1800" b="0" kern="0" dirty="0" smtClean="0">
                <a:solidFill>
                  <a:srgbClr val="FF0000"/>
                </a:solidFill>
                <a:latin typeface="+mn-lt"/>
              </a:rPr>
              <a:t>Faraday cup signal</a:t>
            </a:r>
            <a:endParaRPr lang="de-DE" sz="1800" b="0" kern="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148064" y="1345249"/>
            <a:ext cx="432048" cy="3046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 bwMode="auto">
          <a:xfrm>
            <a:off x="6606839" y="2129798"/>
            <a:ext cx="2501665" cy="29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sz="1800" b="0" kern="0" dirty="0" smtClean="0">
                <a:solidFill>
                  <a:srgbClr val="FA8214"/>
                </a:solidFill>
                <a:latin typeface="+mn-lt"/>
              </a:rPr>
              <a:t>Histogram</a:t>
            </a:r>
            <a:endParaRPr lang="de-DE" sz="1800" b="0" kern="0" dirty="0">
              <a:solidFill>
                <a:srgbClr val="FA8214"/>
              </a:solidFill>
              <a:latin typeface="+mn-lt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6787439" y="1668458"/>
            <a:ext cx="1096929" cy="29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sz="1200" b="0" kern="0" dirty="0" smtClean="0">
                <a:solidFill>
                  <a:srgbClr val="FA8214"/>
                </a:solidFill>
                <a:latin typeface="+mn-lt"/>
              </a:rPr>
              <a:t>Dark current</a:t>
            </a:r>
            <a:endParaRPr lang="de-DE" sz="1200" b="0" kern="0" dirty="0">
              <a:solidFill>
                <a:srgbClr val="FA8214"/>
              </a:solidFill>
              <a:latin typeface="+mn-lt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7991979" y="1556792"/>
            <a:ext cx="756485" cy="29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sz="1200" b="0" kern="0" dirty="0" smtClean="0">
                <a:solidFill>
                  <a:srgbClr val="FA8214"/>
                </a:solidFill>
                <a:latin typeface="+mn-lt"/>
              </a:rPr>
              <a:t>Noise</a:t>
            </a:r>
            <a:endParaRPr lang="de-DE" sz="1200" b="0" kern="0" dirty="0">
              <a:solidFill>
                <a:srgbClr val="FA8214"/>
              </a:solidFill>
              <a:latin typeface="+mn-lt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5292080" y="3789040"/>
            <a:ext cx="2501665" cy="29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sz="1800" b="0" kern="0" dirty="0" smtClean="0">
                <a:solidFill>
                  <a:srgbClr val="FFC000"/>
                </a:solidFill>
                <a:latin typeface="+mn-lt"/>
              </a:rPr>
              <a:t>ICT signal</a:t>
            </a:r>
            <a:endParaRPr lang="de-DE" sz="1800" b="0" kern="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5364088" y="4866102"/>
            <a:ext cx="2501665" cy="29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sz="1800" b="0" kern="0" dirty="0" smtClean="0">
                <a:solidFill>
                  <a:srgbClr val="FF6699"/>
                </a:solidFill>
                <a:latin typeface="+mn-lt"/>
              </a:rPr>
              <a:t>Histogram</a:t>
            </a:r>
            <a:endParaRPr lang="de-DE" sz="1800" b="0" kern="0" dirty="0">
              <a:solidFill>
                <a:srgbClr val="FF6699"/>
              </a:solidFill>
              <a:latin typeface="+mn-lt"/>
            </a:endParaRPr>
          </a:p>
        </p:txBody>
      </p:sp>
      <p:sp>
        <p:nvSpPr>
          <p:cNvPr id="30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53336"/>
            <a:ext cx="3878312" cy="3603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Dr. Anton Malygin – Compact linear accelerator FLUTE: status update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5220072" y="3933056"/>
            <a:ext cx="861964" cy="28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sz="1200" b="0" kern="0" dirty="0" smtClean="0">
                <a:solidFill>
                  <a:srgbClr val="FF6699"/>
                </a:solidFill>
                <a:latin typeface="+mn-lt"/>
              </a:rPr>
              <a:t>Noise</a:t>
            </a:r>
            <a:endParaRPr lang="de-DE" sz="1200" b="0" kern="0" dirty="0">
              <a:solidFill>
                <a:srgbClr val="FF6699"/>
              </a:solidFill>
              <a:latin typeface="+mn-lt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6787439" y="4300736"/>
            <a:ext cx="861964" cy="28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de-DE" sz="1200" b="0" kern="0" dirty="0" smtClean="0">
                <a:solidFill>
                  <a:srgbClr val="FF6699"/>
                </a:solidFill>
                <a:latin typeface="+mn-lt"/>
              </a:rPr>
              <a:t>Laser ON</a:t>
            </a:r>
            <a:endParaRPr lang="de-DE" sz="1200" b="0" kern="0" dirty="0">
              <a:solidFill>
                <a:srgbClr val="FF6699"/>
              </a:solidFill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51054" y="4213448"/>
            <a:ext cx="289098" cy="87288"/>
          </a:xfrm>
          <a:prstGeom prst="straightConnector1">
            <a:avLst/>
          </a:prstGeom>
          <a:ln>
            <a:solidFill>
              <a:srgbClr val="FF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2" idx="2"/>
          </p:cNvCxnSpPr>
          <p:nvPr/>
        </p:nvCxnSpPr>
        <p:spPr>
          <a:xfrm flipH="1">
            <a:off x="6655486" y="4581128"/>
            <a:ext cx="562935" cy="101536"/>
          </a:xfrm>
          <a:prstGeom prst="straightConnector1">
            <a:avLst/>
          </a:prstGeom>
          <a:ln>
            <a:solidFill>
              <a:srgbClr val="FF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218421" y="4581128"/>
            <a:ext cx="0" cy="126968"/>
          </a:xfrm>
          <a:prstGeom prst="straightConnector1">
            <a:avLst/>
          </a:prstGeom>
          <a:ln>
            <a:solidFill>
              <a:srgbClr val="FF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3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-PPT_Master_dt_2016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IT-PPT_Master_en_2016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KIT-PPT_Master_dt_2016</Template>
  <TotalTime>12018</TotalTime>
  <Words>1130</Words>
  <Application>Microsoft Office PowerPoint</Application>
  <PresentationFormat>Affichage à l'écran (4:3)</PresentationFormat>
  <Paragraphs>208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KIT-PPT_Master_dt_2016</vt:lpstr>
      <vt:lpstr>KIT-PPT_Master_en_2016</vt:lpstr>
      <vt:lpstr>Présentation PowerPoint</vt:lpstr>
      <vt:lpstr>Présentation PowerPoint</vt:lpstr>
      <vt:lpstr>FLUTE: Layout</vt:lpstr>
      <vt:lpstr>FLUTE: Layout &amp; implementation</vt:lpstr>
      <vt:lpstr>RF system configuration</vt:lpstr>
      <vt:lpstr>Beam diagnostics</vt:lpstr>
      <vt:lpstr>RF photo-injector configuration:</vt:lpstr>
      <vt:lpstr>RF photo-injector commissioning results:</vt:lpstr>
      <vt:lpstr>First electron beam:</vt:lpstr>
      <vt:lpstr>Split ring resonator experiment at FLUTE</vt:lpstr>
      <vt:lpstr>Principle of SRR diagnostics</vt:lpstr>
      <vt:lpstr>Laser system modifications: </vt:lpstr>
      <vt:lpstr>RF system commissioning </vt:lpstr>
      <vt:lpstr>Bunch compessor</vt:lpstr>
      <vt:lpstr>Summary and Outlook</vt:lpstr>
    </vt:vector>
  </TitlesOfParts>
  <Company>Karlsruhe Institute of Technology (KIT)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Bruendermann, Erik</dc:creator>
  <cp:lastModifiedBy>Deborah</cp:lastModifiedBy>
  <cp:revision>329</cp:revision>
  <cp:lastPrinted>2018-11-14T09:27:56Z</cp:lastPrinted>
  <dcterms:created xsi:type="dcterms:W3CDTF">2016-01-18T07:59:04Z</dcterms:created>
  <dcterms:modified xsi:type="dcterms:W3CDTF">2018-11-16T14:43:24Z</dcterms:modified>
</cp:coreProperties>
</file>