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5" r:id="rId3"/>
    <p:sldId id="266" r:id="rId4"/>
    <p:sldId id="281" r:id="rId5"/>
    <p:sldId id="271" r:id="rId6"/>
    <p:sldId id="275" r:id="rId7"/>
    <p:sldId id="276" r:id="rId8"/>
    <p:sldId id="287" r:id="rId9"/>
    <p:sldId id="310" r:id="rId10"/>
    <p:sldId id="316" r:id="rId11"/>
    <p:sldId id="321" r:id="rId12"/>
    <p:sldId id="278" r:id="rId13"/>
    <p:sldId id="279" r:id="rId14"/>
    <p:sldId id="283" r:id="rId15"/>
    <p:sldId id="282" r:id="rId16"/>
    <p:sldId id="288" r:id="rId17"/>
    <p:sldId id="345" r:id="rId18"/>
    <p:sldId id="289" r:id="rId19"/>
    <p:sldId id="292" r:id="rId20"/>
    <p:sldId id="285" r:id="rId21"/>
    <p:sldId id="295" r:id="rId22"/>
    <p:sldId id="296" r:id="rId23"/>
    <p:sldId id="307" r:id="rId24"/>
    <p:sldId id="298" r:id="rId25"/>
    <p:sldId id="326" r:id="rId26"/>
    <p:sldId id="329" r:id="rId27"/>
    <p:sldId id="308" r:id="rId28"/>
    <p:sldId id="325" r:id="rId29"/>
    <p:sldId id="311" r:id="rId30"/>
    <p:sldId id="312" r:id="rId31"/>
    <p:sldId id="270" r:id="rId3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FF"/>
    <a:srgbClr val="FEEFD2"/>
    <a:srgbClr val="D2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91981" autoAdjust="0"/>
  </p:normalViewPr>
  <p:slideViewPr>
    <p:cSldViewPr snapToGrid="0"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7" cy="498215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8215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r">
              <a:defRPr sz="1300"/>
            </a:lvl1pPr>
          </a:lstStyle>
          <a:p>
            <a:fld id="{CBD42885-D50A-4829-8646-B75E44CA16F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603"/>
            <a:ext cx="2946347" cy="498214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343" y="9431603"/>
            <a:ext cx="2946347" cy="498214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r">
              <a:defRPr sz="1300"/>
            </a:lvl1pPr>
          </a:lstStyle>
          <a:p>
            <a:fld id="{82DC0334-7F58-4140-8AB3-CC4D712FDC50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7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7" cy="498215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8215"/>
          </a:xfrm>
          <a:prstGeom prst="rect">
            <a:avLst/>
          </a:prstGeom>
        </p:spPr>
        <p:txBody>
          <a:bodyPr vert="horz" lIns="92130" tIns="46064" rIns="92130" bIns="46064" rtlCol="0"/>
          <a:lstStyle>
            <a:lvl1pPr algn="r">
              <a:defRPr sz="1300"/>
            </a:lvl1pPr>
          </a:lstStyle>
          <a:p>
            <a:fld id="{127A0610-465C-47B3-BF4A-E1F55732C5F6}" type="datetimeFigureOut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0" tIns="46064" rIns="92130" bIns="4606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6"/>
            <a:ext cx="5439410" cy="3909864"/>
          </a:xfrm>
          <a:prstGeom prst="rect">
            <a:avLst/>
          </a:prstGeom>
        </p:spPr>
        <p:txBody>
          <a:bodyPr vert="horz" lIns="92130" tIns="46064" rIns="92130" bIns="4606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3"/>
            <a:ext cx="2946347" cy="498214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3" y="9431603"/>
            <a:ext cx="2946347" cy="498214"/>
          </a:xfrm>
          <a:prstGeom prst="rect">
            <a:avLst/>
          </a:prstGeom>
        </p:spPr>
        <p:txBody>
          <a:bodyPr vert="horz" lIns="92130" tIns="46064" rIns="92130" bIns="46064" rtlCol="0" anchor="b"/>
          <a:lstStyle>
            <a:lvl1pPr algn="r">
              <a:defRPr sz="1300"/>
            </a:lvl1pPr>
          </a:lstStyle>
          <a:p>
            <a:fld id="{3D2C5D43-B157-400E-A049-8BC983E06B37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6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coming to my seminar.</a:t>
            </a:r>
            <a:endParaRPr kumimoji="1" lang="en-US" altLang="ja-JP" baseline="0" dirty="0"/>
          </a:p>
          <a:p>
            <a:r>
              <a:rPr kumimoji="1" lang="en-US" altLang="ja-JP" dirty="0" smtClean="0"/>
              <a:t>I’m </a:t>
            </a:r>
            <a:r>
              <a:rPr kumimoji="1" lang="en-US" altLang="ja-JP" dirty="0"/>
              <a:t>naoto Yamamoto </a:t>
            </a:r>
            <a:r>
              <a:rPr kumimoji="1" lang="en-US" altLang="ja-JP" dirty="0" smtClean="0"/>
              <a:t>from </a:t>
            </a:r>
            <a:r>
              <a:rPr kumimoji="1" lang="en-US" altLang="ja-JP" baseline="0" dirty="0" smtClean="0"/>
              <a:t>KEK</a:t>
            </a:r>
            <a:r>
              <a:rPr kumimoji="1" lang="en-US" altLang="ja-JP" baseline="0" dirty="0"/>
              <a:t>, japan. 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48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</a:t>
            </a:r>
            <a:r>
              <a:rPr kumimoji="1" lang="en-US" altLang="ja-JP" baseline="0" dirty="0"/>
              <a:t> voltage fluctuations exist, the flat potential condition, which is required to lengthen bunches, can not be kept anymore.</a:t>
            </a:r>
          </a:p>
          <a:p>
            <a:r>
              <a:rPr kumimoji="1" lang="en-US" altLang="ja-JP" baseline="0" dirty="0"/>
              <a:t>Then the bunch length are also affected.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0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</a:t>
            </a:r>
            <a:r>
              <a:rPr kumimoji="1" lang="en-US" altLang="ja-JP" baseline="0" dirty="0"/>
              <a:t> voltage fluctuations exist, the flat potential condition can not be kept anymore.</a:t>
            </a:r>
          </a:p>
          <a:p>
            <a:r>
              <a:rPr kumimoji="1" lang="en-US" altLang="ja-JP" baseline="0" dirty="0"/>
              <a:t>Then the bunch length are also affected. </a:t>
            </a:r>
          </a:p>
          <a:p>
            <a:r>
              <a:rPr kumimoji="1" lang="en-US" altLang="ja-JP" baseline="0" dirty="0"/>
              <a:t>The bunch shapes responds according to the </a:t>
            </a:r>
            <a:r>
              <a:rPr kumimoji="1" lang="en-US" altLang="ja-JP" baseline="0" dirty="0" err="1"/>
              <a:t>rf</a:t>
            </a:r>
            <a:r>
              <a:rPr kumimoji="1" lang="en-US" altLang="ja-JP" baseline="0" dirty="0"/>
              <a:t> conditions of the bunch index.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59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These phenomena</a:t>
            </a:r>
            <a:r>
              <a:rPr kumimoji="1" lang="en-US" altLang="ja-JP" baseline="0" dirty="0"/>
              <a:t> are observed at several light sources.</a:t>
            </a:r>
          </a:p>
          <a:p>
            <a:r>
              <a:rPr kumimoji="1" lang="en-US" altLang="ja-JP" baseline="0" dirty="0"/>
              <a:t>These date are obtained at Advanced light source.</a:t>
            </a:r>
          </a:p>
          <a:p>
            <a:r>
              <a:rPr kumimoji="1" lang="en-US" altLang="ja-JP" baseline="0" dirty="0"/>
              <a:t>As I described, they used normal-conducting harmonic cavities. </a:t>
            </a:r>
          </a:p>
          <a:p>
            <a:r>
              <a:rPr kumimoji="1" lang="en-US" altLang="ja-JP" dirty="0"/>
              <a:t>In the</a:t>
            </a:r>
            <a:r>
              <a:rPr kumimoji="1" lang="en-US" altLang="ja-JP" baseline="0" dirty="0"/>
              <a:t> 112 ns gap situation, very large phase shift in the bunch train are observed.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861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</a:t>
            </a:r>
            <a:r>
              <a:rPr kumimoji="1" lang="en-US" altLang="ja-JP" baseline="0" dirty="0"/>
              <a:t> the similar phenomena were observed even with super-conducting harmonic cavities.</a:t>
            </a:r>
          </a:p>
          <a:p>
            <a:r>
              <a:rPr kumimoji="1" lang="en-US" altLang="ja-JP" baseline="0" dirty="0"/>
              <a:t>However the bunch gap is much lager then NC cavity cases.</a:t>
            </a:r>
          </a:p>
          <a:p>
            <a:r>
              <a:rPr kumimoji="1" lang="en-US" altLang="ja-JP" baseline="0" dirty="0"/>
              <a:t>So more than 100 ns or around 300ns.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44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In this figure, three described harmonic cavities are positioned like this.</a:t>
            </a:r>
          </a:p>
          <a:p>
            <a:r>
              <a:rPr kumimoji="1" lang="en-US" altLang="ja-JP" baseline="0" dirty="0"/>
              <a:t>So from these plot, the advantage of the SC cavities are clear.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752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However in</a:t>
            </a:r>
            <a:r>
              <a:rPr kumimoji="1" lang="en-US" altLang="ja-JP" baseline="0" dirty="0"/>
              <a:t> this slide, </a:t>
            </a:r>
            <a:r>
              <a:rPr kumimoji="1" lang="en-US" altLang="ja-JP" dirty="0"/>
              <a:t> we would like to propose the normal-conducting</a:t>
            </a:r>
            <a:r>
              <a:rPr kumimoji="1" lang="en-US" altLang="ja-JP" baseline="0" dirty="0"/>
              <a:t> harmonic cavity.</a:t>
            </a:r>
          </a:p>
          <a:p>
            <a:r>
              <a:rPr kumimoji="1" lang="en-US" altLang="ja-JP" baseline="0" dirty="0"/>
              <a:t>..</a:t>
            </a:r>
          </a:p>
          <a:p>
            <a:r>
              <a:rPr kumimoji="1" lang="en-US" altLang="ja-JP" baseline="0" dirty="0"/>
              <a:t>This is a quarter model of the cavity calculated by SUPERFISH cord.</a:t>
            </a:r>
          </a:p>
          <a:p>
            <a:r>
              <a:rPr kumimoji="1" lang="en-US" altLang="ja-JP" baseline="0" dirty="0"/>
              <a:t>This is a overview of the model calculated by CST cord, and this is the electric field of TM020 mode.</a:t>
            </a:r>
          </a:p>
          <a:p>
            <a:r>
              <a:rPr kumimoji="1" lang="en-US" altLang="ja-JP" baseline="0" dirty="0"/>
              <a:t>The cavity parameter is summarized here.</a:t>
            </a:r>
          </a:p>
          <a:p>
            <a:r>
              <a:rPr kumimoji="1" lang="en-US" altLang="ja-JP" dirty="0"/>
              <a:t>Because the</a:t>
            </a:r>
            <a:r>
              <a:rPr kumimoji="1" lang="en-US" altLang="ja-JP" baseline="0" dirty="0"/>
              <a:t> cavity volume increases compared with TM010 cavities, the max. power dissipated also increases.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42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</a:t>
            </a:r>
            <a:r>
              <a:rPr kumimoji="1" lang="en-US" altLang="ja-JP" baseline="0" dirty="0"/>
              <a:t> I would like to introduce the HOM-damped TM020 cavity</a:t>
            </a:r>
            <a:endParaRPr kumimoji="1" lang="en-US" altLang="ja-JP" dirty="0"/>
          </a:p>
          <a:p>
            <a:r>
              <a:rPr kumimoji="1" lang="en-US" altLang="ja-JP" dirty="0"/>
              <a:t>The 508</a:t>
            </a:r>
            <a:r>
              <a:rPr kumimoji="1" lang="en-US" altLang="ja-JP" baseline="0" dirty="0"/>
              <a:t> MHz cavity already exists.</a:t>
            </a:r>
          </a:p>
          <a:p>
            <a:r>
              <a:rPr kumimoji="1" lang="en-US" altLang="ja-JP" baseline="0" dirty="0"/>
              <a:t>..</a:t>
            </a:r>
          </a:p>
          <a:p>
            <a:r>
              <a:rPr kumimoji="1" lang="en-US" altLang="ja-JP" baseline="0" dirty="0"/>
              <a:t>This figure shows the cavity structure.</a:t>
            </a:r>
          </a:p>
          <a:p>
            <a:r>
              <a:rPr kumimoji="1" lang="en-US" altLang="ja-JP" baseline="0" dirty="0"/>
              <a:t>There are HOM damping slots at the location of the magnetic node of the TM020 mode.</a:t>
            </a:r>
          </a:p>
          <a:p>
            <a:r>
              <a:rPr kumimoji="1" lang="en-US" altLang="ja-JP" baseline="0" dirty="0"/>
              <a:t>The other modes except of the TM020 are strongly damped,</a:t>
            </a:r>
          </a:p>
          <a:p>
            <a:r>
              <a:rPr kumimoji="1" lang="en-US" altLang="ja-JP" baseline="0" dirty="0"/>
              <a:t>and simultaneously the Quality factor of 60,000 is realized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Thanks to the high unloaded-Q ,</a:t>
            </a:r>
          </a:p>
          <a:p>
            <a:r>
              <a:rPr kumimoji="1" lang="en-US" altLang="ja-JP" baseline="0" dirty="0" smtClean="0"/>
              <a:t>They realized higher accelerating voltage with shorter </a:t>
            </a:r>
            <a:r>
              <a:rPr kumimoji="1" lang="en-US" altLang="ja-JP" baseline="0" smtClean="0"/>
              <a:t>longitudinal length.</a:t>
            </a:r>
            <a:endParaRPr kumimoji="1" lang="en-US" altLang="ja-JP" baseline="0" dirty="0" smtClean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6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Let’s back</a:t>
            </a:r>
            <a:r>
              <a:rPr kumimoji="1" lang="en-US" altLang="ja-JP" baseline="0" dirty="0" smtClean="0"/>
              <a:t> to the fluctuation plot.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75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Let’s back</a:t>
            </a:r>
            <a:r>
              <a:rPr kumimoji="1" lang="en-US" altLang="ja-JP" baseline="0" dirty="0"/>
              <a:t> to the fluctuation plot.</a:t>
            </a:r>
          </a:p>
          <a:p>
            <a:r>
              <a:rPr kumimoji="1" lang="en-US" altLang="ja-JP" baseline="0" dirty="0"/>
              <a:t>The values calculated with the TM020 harmonic cavities are located here.</a:t>
            </a:r>
          </a:p>
          <a:p>
            <a:r>
              <a:rPr kumimoji="1" lang="en-US" altLang="ja-JP" baseline="0" dirty="0"/>
              <a:t>So comparing to the existing NC cavities, the much better performance are expected.</a:t>
            </a:r>
          </a:p>
          <a:p>
            <a:r>
              <a:rPr kumimoji="1" lang="en-US" altLang="ja-JP" baseline="0" dirty="0"/>
              <a:t>And the performance is slightly lower than SC cavities.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52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plot shows the</a:t>
            </a:r>
            <a:r>
              <a:rPr kumimoji="1" lang="en-US" altLang="ja-JP" baseline="0" dirty="0"/>
              <a:t> </a:t>
            </a:r>
            <a:r>
              <a:rPr kumimoji="1" lang="en-US" altLang="ja-JP" baseline="0" dirty="0" err="1"/>
              <a:t>rms</a:t>
            </a:r>
            <a:r>
              <a:rPr kumimoji="1" lang="en-US" altLang="ja-JP" baseline="0" dirty="0"/>
              <a:t> bunch length compared with the existing NC cavities with the bunch gaps of 60ns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39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this is the</a:t>
            </a:r>
            <a:r>
              <a:rPr kumimoji="1" lang="en-US" altLang="ja-JP" baseline="0" dirty="0"/>
              <a:t> outline of my presentation.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(skip, First I will introduce the double RF system</a:t>
            </a:r>
          </a:p>
          <a:p>
            <a:r>
              <a:rPr kumimoji="1" lang="en-US" altLang="ja-JP" baseline="0" dirty="0"/>
              <a:t>And then I will talk about the transient beam loading effect and the reduction scheme.</a:t>
            </a:r>
          </a:p>
          <a:p>
            <a:r>
              <a:rPr kumimoji="1" lang="en-US" altLang="ja-JP" baseline="0" dirty="0"/>
              <a:t>After that I will talk about compensation ideas of the remaining transient effect by using additional kicker cavity.)</a:t>
            </a:r>
          </a:p>
          <a:p>
            <a:r>
              <a:rPr kumimoji="1" lang="en-US" altLang="ja-JP" baseline="0" dirty="0"/>
              <a:t>Then finally, I will summarize my talk.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775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Let’s move to the last topic</a:t>
            </a:r>
            <a:r>
              <a:rPr kumimoji="1" lang="en-US" altLang="ja-JP" baseline="0" dirty="0"/>
              <a:t> “active compensation of the transient beam loading effect”.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There are some advantage</a:t>
            </a:r>
            <a:r>
              <a:rPr kumimoji="1" lang="en-US" altLang="ja-JP" baseline="0" dirty="0"/>
              <a:t>s on method (b).</a:t>
            </a:r>
          </a:p>
          <a:p>
            <a:r>
              <a:rPr kumimoji="1" lang="en-US" altLang="ja-JP" baseline="0" dirty="0"/>
              <a:t>..</a:t>
            </a:r>
          </a:p>
          <a:p>
            <a:r>
              <a:rPr kumimoji="1" lang="en-US" altLang="ja-JP" baseline="0" dirty="0"/>
              <a:t>Because the bandwidth of main and harmonic cavities are very narrow, which is around several tens kHz.</a:t>
            </a:r>
          </a:p>
          <a:p>
            <a:r>
              <a:rPr kumimoji="1" lang="en-US" altLang="ja-JP" baseline="0" dirty="0"/>
              <a:t>So if we take the method (b), we need relative large RF power.</a:t>
            </a:r>
          </a:p>
          <a:p>
            <a:r>
              <a:rPr kumimoji="1" lang="en-US" altLang="ja-JP" baseline="0" dirty="0"/>
              <a:t>Of course, there are some drawbacks, we need ..., 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655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OK,</a:t>
            </a:r>
            <a:r>
              <a:rPr kumimoji="1" lang="en-US" altLang="ja-JP" baseline="0" dirty="0"/>
              <a:t> I will explain the system overview of the method (b).</a:t>
            </a:r>
          </a:p>
          <a:p>
            <a:r>
              <a:rPr kumimoji="1" lang="en-US" altLang="ja-JP" baseline="0" dirty="0"/>
              <a:t>...</a:t>
            </a:r>
          </a:p>
          <a:p>
            <a:r>
              <a:rPr kumimoji="1" lang="en-US" altLang="ja-JP" baseline="0" dirty="0"/>
              <a:t>This table is the parameters for kicker cavity.</a:t>
            </a:r>
          </a:p>
          <a:p>
            <a:r>
              <a:rPr kumimoji="1" lang="en-US" altLang="ja-JP" baseline="0" dirty="0"/>
              <a:t>we consider that almost same to the main cavity are used as the kicker cavity.</a:t>
            </a:r>
          </a:p>
          <a:p>
            <a:r>
              <a:rPr kumimoji="1" lang="en-US" altLang="ja-JP" baseline="0" dirty="0"/>
              <a:t>Then the resonance frequency is 500MHz, but the cavity coupling is around 200.</a:t>
            </a:r>
          </a:p>
          <a:p>
            <a:r>
              <a:rPr kumimoji="1" lang="en-US" altLang="ja-JP" baseline="0" dirty="0"/>
              <a:t>In this case, the 3db bandwidth are estimated to be 2.5MHz.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801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have</a:t>
            </a:r>
            <a:r>
              <a:rPr kumimoji="1" lang="en-US" altLang="ja-JP" baseline="0" dirty="0"/>
              <a:t> also developed the wideband Solid state amplifier collaborating with the commercial company.</a:t>
            </a:r>
          </a:p>
          <a:p>
            <a:r>
              <a:rPr kumimoji="1" lang="en-US" altLang="ja-JP" baseline="0" dirty="0"/>
              <a:t>This figure shows the bandwidth of the SSA.</a:t>
            </a:r>
          </a:p>
          <a:p>
            <a:r>
              <a:rPr kumimoji="1" lang="en-US" altLang="ja-JP" baseline="0" dirty="0"/>
              <a:t>It is found that the 1db-bandwidth of the 9.5MHz are already obtained with 1 kW.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1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From this slide,</a:t>
            </a:r>
            <a:r>
              <a:rPr kumimoji="1" lang="en-US" altLang="ja-JP" baseline="0" dirty="0"/>
              <a:t> I’ll show the details of compensation and numerical estimation results.</a:t>
            </a:r>
          </a:p>
          <a:p>
            <a:r>
              <a:rPr kumimoji="1" lang="en-US" altLang="ja-JP" baseline="0" dirty="0"/>
              <a:t>...</a:t>
            </a:r>
          </a:p>
          <a:p>
            <a:r>
              <a:rPr kumimoji="1" lang="en-US" altLang="ja-JP" baseline="0" dirty="0"/>
              <a:t>Then the voltage of the kicker cavity is decided from this formula, which is so-called energy conservation law.</a:t>
            </a:r>
          </a:p>
          <a:p>
            <a:r>
              <a:rPr kumimoji="1" lang="en-US" altLang="ja-JP" baseline="0" dirty="0"/>
              <a:t>In the case of 60ns gaps at KEK-LS, the voltage is evaluated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640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</a:t>
            </a:r>
            <a:r>
              <a:rPr kumimoji="1" lang="en-US" altLang="ja-JP" baseline="0" dirty="0"/>
              <a:t> the realistic compensation, 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280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</a:t>
            </a:r>
            <a:r>
              <a:rPr kumimoji="1" lang="en-US" altLang="ja-JP" baseline="0" dirty="0"/>
              <a:t> the realistic compensation, 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4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For examples,</a:t>
            </a:r>
          </a:p>
          <a:p>
            <a:r>
              <a:rPr kumimoji="1" lang="en-US" altLang="ja-JP" dirty="0"/>
              <a:t>when</a:t>
            </a:r>
            <a:r>
              <a:rPr kumimoji="1" lang="en-US" altLang="ja-JP" baseline="0" dirty="0"/>
              <a:t> we select the 3MHz bandwidth, the average bunch length of 40.9 ns are achieved </a:t>
            </a:r>
          </a:p>
          <a:p>
            <a:r>
              <a:rPr kumimoji="1" lang="en-US" altLang="ja-JP" baseline="0" dirty="0"/>
              <a:t>with the peak generator power of 47 kW and the average generator power of 15 kW.</a:t>
            </a:r>
          </a:p>
          <a:p>
            <a:r>
              <a:rPr kumimoji="1" lang="en-US" altLang="ja-JP" baseline="0" dirty="0"/>
              <a:t>We think that these values are reasonable ( and feasible)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63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In this figure, we also plotted the calculation result by using the SC harmonic cavity.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461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addition, I will show</a:t>
            </a:r>
            <a:r>
              <a:rPr kumimoji="1" lang="en-US" altLang="ja-JP" baseline="0" dirty="0"/>
              <a:t> another example of the compensation.</a:t>
            </a:r>
          </a:p>
          <a:p>
            <a:r>
              <a:rPr kumimoji="1" lang="en-US" altLang="ja-JP" baseline="0" dirty="0"/>
              <a:t>...</a:t>
            </a:r>
          </a:p>
          <a:p>
            <a:r>
              <a:rPr kumimoji="1" lang="en-US" altLang="ja-JP" baseline="0" dirty="0"/>
              <a:t>As shown before,..</a:t>
            </a:r>
          </a:p>
          <a:p>
            <a:r>
              <a:rPr kumimoji="1" lang="en-US" altLang="ja-JP" baseline="0" dirty="0"/>
              <a:t>By using the kicker cavity, the bunch length can be improved.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1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OK.</a:t>
            </a:r>
            <a:r>
              <a:rPr kumimoji="1" lang="ja-JP" altLang="en-US" dirty="0"/>
              <a:t>　</a:t>
            </a:r>
            <a:r>
              <a:rPr kumimoji="1" lang="en-US" altLang="ja-JP" dirty="0"/>
              <a:t>Let’s</a:t>
            </a:r>
            <a:r>
              <a:rPr kumimoji="1" lang="en-US" altLang="ja-JP" baseline="0" dirty="0"/>
              <a:t> move onto the motivation.</a:t>
            </a:r>
          </a:p>
          <a:p>
            <a:r>
              <a:rPr kumimoji="1" lang="en-US" altLang="ja-JP" dirty="0"/>
              <a:t>...</a:t>
            </a:r>
          </a:p>
          <a:p>
            <a:r>
              <a:rPr kumimoji="1" lang="en-US" altLang="ja-JP" dirty="0"/>
              <a:t>...</a:t>
            </a:r>
          </a:p>
          <a:p>
            <a:r>
              <a:rPr kumimoji="1" lang="en-US" altLang="ja-JP" dirty="0"/>
              <a:t>This table</a:t>
            </a:r>
            <a:r>
              <a:rPr kumimoji="1" lang="en-US" altLang="ja-JP" baseline="0" dirty="0"/>
              <a:t> shows the parameters of the 3GeV future light source at KEK (KEK-LS).</a:t>
            </a:r>
          </a:p>
          <a:p>
            <a:r>
              <a:rPr kumimoji="1" lang="en-US" altLang="ja-JP" baseline="0" dirty="0"/>
              <a:t>As you can see, the natural emittance at zero current is 130 </a:t>
            </a:r>
            <a:r>
              <a:rPr kumimoji="1" lang="en-US" altLang="ja-JP" baseline="0" dirty="0" err="1"/>
              <a:t>pmrad</a:t>
            </a:r>
            <a:r>
              <a:rPr kumimoji="1" lang="en-US" altLang="ja-JP" baseline="0" dirty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63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kicker cavity parameter</a:t>
            </a:r>
            <a:r>
              <a:rPr kumimoji="1" lang="en-US" altLang="ja-JP" baseline="0" dirty="0"/>
              <a:t>s are same to the KEK-LS case.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Please</a:t>
            </a:r>
            <a:r>
              <a:rPr kumimoji="1" lang="en-US" altLang="ja-JP" baseline="0" dirty="0"/>
              <a:t> look at the figure of the bunch length.</a:t>
            </a:r>
            <a:endParaRPr kumimoji="1" lang="en-US" altLang="ja-JP" dirty="0"/>
          </a:p>
          <a:p>
            <a:r>
              <a:rPr kumimoji="1" lang="en-US" altLang="ja-JP" dirty="0"/>
              <a:t>In any compensation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cases,</a:t>
            </a:r>
            <a:r>
              <a:rPr kumimoji="1" lang="en-US" altLang="ja-JP" baseline="0" dirty="0"/>
              <a:t> t</a:t>
            </a:r>
            <a:r>
              <a:rPr kumimoji="1" lang="en-US" altLang="ja-JP" dirty="0"/>
              <a:t>he bunch length performances are</a:t>
            </a:r>
            <a:r>
              <a:rPr kumimoji="1" lang="en-US" altLang="ja-JP" baseline="0" dirty="0"/>
              <a:t> improved.</a:t>
            </a:r>
          </a:p>
          <a:p>
            <a:r>
              <a:rPr kumimoji="1" lang="en-US" altLang="ja-JP" baseline="0" dirty="0"/>
              <a:t>(And for the 3MHz case, almost transient effect can be avoided.)</a:t>
            </a:r>
          </a:p>
          <a:p>
            <a:r>
              <a:rPr kumimoji="1" lang="en-US" altLang="ja-JP" baseline="0" dirty="0"/>
              <a:t>Further required input power are summarized in this table.</a:t>
            </a:r>
          </a:p>
          <a:p>
            <a:r>
              <a:rPr kumimoji="1" lang="en-US" altLang="ja-JP" baseline="0" dirty="0"/>
              <a:t>So if we input the RF power of 100kW, the transient effect is almost perfectly compensated.</a:t>
            </a:r>
          </a:p>
          <a:p>
            <a:r>
              <a:rPr kumimoji="1" lang="en-US" altLang="ja-JP" baseline="0" dirty="0"/>
              <a:t>These values are large but from the perspective of </a:t>
            </a:r>
            <a:r>
              <a:rPr kumimoji="1" lang="en-US" altLang="ja-JP" baseline="0"/>
              <a:t>the cavity </a:t>
            </a:r>
            <a:r>
              <a:rPr kumimoji="1" lang="en-US" altLang="ja-JP" baseline="0" dirty="0"/>
              <a:t>structure, these </a:t>
            </a:r>
            <a:r>
              <a:rPr kumimoji="1" lang="en-US" altLang="ja-JP" baseline="0" dirty="0" err="1"/>
              <a:t>rf</a:t>
            </a:r>
            <a:r>
              <a:rPr kumimoji="1" lang="en-US" altLang="ja-JP" baseline="0" dirty="0"/>
              <a:t> power are acceptable.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007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</a:t>
            </a:r>
            <a:r>
              <a:rPr kumimoji="1" lang="en-US" altLang="ja-JP" baseline="0" dirty="0"/>
              <a:t> I summarize my presentation.</a:t>
            </a:r>
          </a:p>
          <a:p>
            <a:r>
              <a:rPr kumimoji="1" lang="en-US" altLang="ja-JP" baseline="0" dirty="0"/>
              <a:t>...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For the future tasks,</a:t>
            </a:r>
          </a:p>
          <a:p>
            <a:r>
              <a:rPr kumimoji="1" lang="en-US" altLang="ja-JP" baseline="0" dirty="0"/>
              <a:t>We have to make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That’s all. Thank you.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07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However, the beam emittance increases with the stored</a:t>
            </a:r>
            <a:r>
              <a:rPr kumimoji="1" lang="en-US" altLang="ja-JP" baseline="0" dirty="0"/>
              <a:t> currents.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99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</a:t>
            </a:r>
            <a:r>
              <a:rPr kumimoji="1" lang="en-US" altLang="ja-JP" baseline="0" dirty="0"/>
              <a:t> then, by adding nth harmonic voltage , we can shape the bunch longitudinally.</a:t>
            </a:r>
          </a:p>
          <a:p>
            <a:r>
              <a:rPr kumimoji="1" lang="en-US" altLang="ja-JP" dirty="0"/>
              <a:t>In this</a:t>
            </a:r>
            <a:r>
              <a:rPr kumimoji="1" lang="en-US" altLang="ja-JP" baseline="0" dirty="0"/>
              <a:t> figure, 3</a:t>
            </a:r>
            <a:r>
              <a:rPr kumimoji="1" lang="en-US" altLang="ja-JP" baseline="30000" dirty="0"/>
              <a:t>rd</a:t>
            </a:r>
            <a:r>
              <a:rPr kumimoji="1" lang="en-US" altLang="ja-JP" baseline="0" dirty="0"/>
              <a:t> harmonic voltage is shown in satisfying the flat potential condition.</a:t>
            </a:r>
          </a:p>
          <a:p>
            <a:r>
              <a:rPr kumimoji="1" lang="en-US" altLang="ja-JP" baseline="0" dirty="0"/>
              <a:t>In this case, the focusing force of the total voltage becomes zero at the bunch center position.</a:t>
            </a:r>
          </a:p>
          <a:p>
            <a:r>
              <a:rPr kumimoji="1" lang="en-US" altLang="ja-JP" baseline="0" dirty="0"/>
              <a:t>Then the longitudinal bunch length is stretched.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1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...</a:t>
            </a:r>
          </a:p>
          <a:p>
            <a:r>
              <a:rPr kumimoji="1" lang="en-US" altLang="ja-JP" dirty="0"/>
              <a:t>Here</a:t>
            </a:r>
            <a:r>
              <a:rPr kumimoji="1" lang="en-US" altLang="ja-JP" baseline="0" dirty="0"/>
              <a:t> I would like to introduce three existing 1.5GHz harmonic cavities.</a:t>
            </a:r>
          </a:p>
          <a:p>
            <a:r>
              <a:rPr kumimoji="1" lang="en-US" altLang="ja-JP" baseline="0" dirty="0"/>
              <a:t>These two cavities, developed for BESSY-II and ALS, are operated as normal-conducting cavities.</a:t>
            </a:r>
          </a:p>
          <a:p>
            <a:r>
              <a:rPr kumimoji="1" lang="en-US" altLang="ja-JP" baseline="0" dirty="0"/>
              <a:t>And the cavity of SLS and ELETTRA are operated as super conducting cavities.</a:t>
            </a:r>
          </a:p>
          <a:p>
            <a:r>
              <a:rPr kumimoji="1" lang="en-US" altLang="ja-JP" dirty="0"/>
              <a:t>The major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differenc</a:t>
            </a:r>
            <a:r>
              <a:rPr kumimoji="1" lang="en-US" altLang="ja-JP" baseline="0" dirty="0"/>
              <a:t>e between these </a:t>
            </a:r>
            <a:r>
              <a:rPr kumimoji="1" lang="en-US" altLang="ja-JP" baseline="0" dirty="0" smtClean="0"/>
              <a:t>normal and super conducting cavity </a:t>
            </a:r>
            <a:r>
              <a:rPr kumimoji="1" lang="en-US" altLang="ja-JP" baseline="0" dirty="0"/>
              <a:t>is Q-Value.</a:t>
            </a:r>
          </a:p>
          <a:p>
            <a:r>
              <a:rPr kumimoji="1" lang="en-US" altLang="ja-JP" baseline="0" dirty="0"/>
              <a:t>By using the SC technology, very large Q-values can be achieved in exchange for the complex refrigerating system.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14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</a:t>
            </a:r>
            <a:r>
              <a:rPr kumimoji="1" lang="en-US" altLang="ja-JP" baseline="0" dirty="0"/>
              <a:t> this slide, the schematic design of the three cavities are shown.</a:t>
            </a:r>
          </a:p>
          <a:p>
            <a:r>
              <a:rPr kumimoji="1" lang="en-US" altLang="ja-JP" baseline="0" dirty="0"/>
              <a:t>...</a:t>
            </a:r>
          </a:p>
          <a:p>
            <a:r>
              <a:rPr kumimoji="1" lang="en-US" altLang="ja-JP" baseline="0" dirty="0"/>
              <a:t>There are two cavities and liquid He reservoir to operate with 4K.</a:t>
            </a:r>
          </a:p>
          <a:p>
            <a:pPr defTabSz="921295">
              <a:defRPr/>
            </a:pPr>
            <a:r>
              <a:rPr kumimoji="1" lang="en-US" altLang="ja-JP" baseline="0" dirty="0"/>
              <a:t>By using the SC technology, very large Q-values can be achieved in exchange for the complex refrigerating system.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1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OK.</a:t>
            </a:r>
            <a:r>
              <a:rPr kumimoji="1" lang="en-US" altLang="ja-JP" baseline="0" dirty="0"/>
              <a:t> next I would like to move the next topic “Transient beam loading effect and it’s reduction.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40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...</a:t>
            </a:r>
          </a:p>
          <a:p>
            <a:r>
              <a:rPr kumimoji="1" lang="en-US" altLang="ja-JP" dirty="0"/>
              <a:t>...,</a:t>
            </a:r>
            <a:r>
              <a:rPr kumimoji="1" lang="en-US" altLang="ja-JP" baseline="0" dirty="0"/>
              <a:t> because the stored energy of the higher frequency cavities are low.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These plots shows the amplitude and phase of the cavities as a function of the bunch index (i.e. time).</a:t>
            </a:r>
          </a:p>
          <a:p>
            <a:r>
              <a:rPr kumimoji="1" lang="en-US" altLang="ja-JP" baseline="0" dirty="0"/>
              <a:t>The bunch index is corresponding to the time.</a:t>
            </a:r>
          </a:p>
          <a:p>
            <a:r>
              <a:rPr kumimoji="1" lang="en-US" altLang="ja-JP" baseline="0" dirty="0"/>
              <a:t>From Here to here means one revolution period of the ring.</a:t>
            </a:r>
          </a:p>
          <a:p>
            <a:r>
              <a:rPr kumimoji="1" lang="en-US" altLang="ja-JP" baseline="0" dirty="0"/>
              <a:t>If there are 60 ns bunch gaps in KEK-LS, the fluctuations like these plots are expected. </a:t>
            </a:r>
          </a:p>
          <a:p>
            <a:r>
              <a:rPr kumimoji="1" lang="en-US" altLang="ja-JP" baseline="0" dirty="0"/>
              <a:t>For the main cavity, the fluctuation is estimated to be 1.6%.</a:t>
            </a:r>
          </a:p>
          <a:p>
            <a:r>
              <a:rPr kumimoji="1" lang="en-US" altLang="ja-JP" baseline="0" dirty="0"/>
              <a:t>On the other hand, for the harmonic cavity, it is achieved to 7.1%.</a:t>
            </a:r>
          </a:p>
          <a:p>
            <a:r>
              <a:rPr kumimoji="1" lang="en-US" altLang="ja-JP" baseline="0" dirty="0"/>
              <a:t>So the effect is five factor larger for the harmonic cavity.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5D43-B157-400E-A049-8BC983E06B3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8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194816"/>
            <a:ext cx="7675350" cy="49821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sp>
        <p:nvSpPr>
          <p:cNvPr id="10" name="フッター プレースホルダー 8"/>
          <p:cNvSpPr>
            <a:spLocks noGrp="1"/>
          </p:cNvSpPr>
          <p:nvPr>
            <p:ph type="ftr" sz="quarter" idx="3"/>
          </p:nvPr>
        </p:nvSpPr>
        <p:spPr>
          <a:xfrm>
            <a:off x="84841" y="6492875"/>
            <a:ext cx="598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518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7212FC2-48A0-4784-9744-BCCD5AB49CAC}" type="datetime1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" y="6492873"/>
            <a:ext cx="611505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b="1"/>
              <a:t>2017.11.16 </a:t>
            </a:r>
            <a:r>
              <a:rPr lang="ja-JP" altLang="en-US" b="1"/>
              <a:t>ビーム物理研究会</a:t>
            </a:r>
            <a:r>
              <a:rPr lang="en-US" altLang="ja-JP" b="1"/>
              <a:t>2017</a:t>
            </a:r>
            <a:endParaRPr lang="en-US" altLang="ja-JP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7441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7834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7212FC2-48A0-4784-9744-BCCD5AB49CAC}" type="datetime1">
              <a:rPr kumimoji="1" lang="ja-JP" altLang="en-US" smtClean="0"/>
              <a:t>2018/11/12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" y="6492873"/>
            <a:ext cx="611505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b="1"/>
              <a:t>2017.11.16 </a:t>
            </a:r>
            <a:r>
              <a:rPr lang="ja-JP" altLang="en-US" b="1"/>
              <a:t>ビーム物理研究会</a:t>
            </a:r>
            <a:r>
              <a:rPr lang="en-US" altLang="ja-JP" b="1"/>
              <a:t>2017</a:t>
            </a:r>
            <a:endParaRPr lang="en-US" altLang="ja-JP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75752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64478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000" y="1194816"/>
            <a:ext cx="7675350" cy="498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773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03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41" y="2192168"/>
            <a:ext cx="8911276" cy="843263"/>
          </a:xfrm>
        </p:spPr>
        <p:txBody>
          <a:bodyPr wrap="none" anchor="t">
            <a:normAutofit/>
          </a:bodyPr>
          <a:lstStyle>
            <a:lvl1pPr algn="l">
              <a:defRPr sz="54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6858000" cy="9227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ja-JP" dirty="0"/>
              <a:t>Compensation of transient RF voltage in a double RF system using a kicker cavity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7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95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9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</a:t>
            </a:r>
            <a:r>
              <a:rPr kumimoji="1" lang="en-US" altLang="ja-JP" dirty="0" smtClean="0"/>
              <a:t> 12 July 2018, SOLEIL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9107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946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2627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/>
              <a:t>Naoto Yamamoto, KEK					March 6, FLS2018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1893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6492874"/>
            <a:ext cx="91440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905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fld id="{41EAB748-1D95-43A8-81FE-BDF2704B2D2A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3"/>
          </p:nvPr>
        </p:nvSpPr>
        <p:spPr>
          <a:xfrm>
            <a:off x="84841" y="6492875"/>
            <a:ext cx="598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kumimoji="1" lang="en-US" altLang="ja-JP" dirty="0" smtClean="0"/>
              <a:t>Naoto Yamamoto, KEK					12 July 2018, SOLEIL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35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14" r:id="rId2"/>
    <p:sldLayoutId id="2147483709" r:id="rId3"/>
    <p:sldLayoutId id="2147483712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099" y="2434133"/>
            <a:ext cx="8593583" cy="1121329"/>
          </a:xfrm>
          <a:noFill/>
        </p:spPr>
        <p:txBody>
          <a:bodyPr wrap="square">
            <a:noAutofit/>
          </a:bodyPr>
          <a:lstStyle/>
          <a:p>
            <a:pPr algn="l"/>
            <a:r>
              <a:rPr lang="en-US" altLang="ja-JP" sz="4000" dirty="0"/>
              <a:t>Compensation of transient RF voltage </a:t>
            </a:r>
            <a:br>
              <a:rPr lang="en-US" altLang="ja-JP" sz="4000" dirty="0"/>
            </a:br>
            <a:r>
              <a:rPr lang="en-US" altLang="ja-JP" sz="4000" dirty="0" smtClean="0"/>
              <a:t>using </a:t>
            </a:r>
            <a:r>
              <a:rPr lang="en-US" altLang="ja-JP" sz="4000" dirty="0"/>
              <a:t>a kicker cavity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9200" y="4096645"/>
            <a:ext cx="6314482" cy="1655762"/>
          </a:xfrm>
        </p:spPr>
        <p:txBody>
          <a:bodyPr>
            <a:normAutofit lnSpcReduction="10000"/>
          </a:bodyPr>
          <a:lstStyle/>
          <a:p>
            <a:r>
              <a:rPr lang="en-US" altLang="ja-JP" sz="2800" u="sng" dirty="0"/>
              <a:t>Naoto Yamamoto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Shogo Sakanaka, Takeshi Takahashi </a:t>
            </a:r>
          </a:p>
          <a:p>
            <a:r>
              <a:rPr lang="en-US" altLang="ja-JP" dirty="0"/>
              <a:t>High Energy Accelerator Research Organization Accelerator Laboratory (KEK)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7" y="4225496"/>
            <a:ext cx="2440953" cy="13980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9574" y="1952625"/>
            <a:ext cx="55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Friday, 9 November 2018, ESLSRF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41644" y="933795"/>
            <a:ext cx="8579719" cy="4982147"/>
          </a:xfrm>
        </p:spPr>
        <p:txBody>
          <a:bodyPr/>
          <a:lstStyle/>
          <a:p>
            <a:r>
              <a:rPr lang="en-US" altLang="ja-JP" dirty="0"/>
              <a:t>When </a:t>
            </a:r>
            <a:r>
              <a:rPr lang="en-US" altLang="ja-JP" u="sng" dirty="0"/>
              <a:t>the gaps </a:t>
            </a:r>
            <a:r>
              <a:rPr lang="en-US" altLang="ja-JP" dirty="0"/>
              <a:t>( i.e. unoccupied RF buckets) are introduced in the fill pattern of the stored beam, the bunch gaps induce </a:t>
            </a:r>
            <a:r>
              <a:rPr lang="en-US" altLang="ja-JP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variations in both amplitude and phase</a:t>
            </a:r>
            <a:r>
              <a:rPr lang="en-US" altLang="ja-JP" dirty="0"/>
              <a:t> in the RF voltage.</a:t>
            </a:r>
          </a:p>
          <a:p>
            <a:r>
              <a:rPr lang="en-US" altLang="ja-JP" dirty="0"/>
              <a:t>The higher frequency (&gt; 1.5GHz) cavity,  the effect is more serious.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Transient beam loading effect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8460" y="2793319"/>
            <a:ext cx="492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Cavity voltage</a:t>
            </a:r>
            <a:r>
              <a:rPr kumimoji="1" lang="ja-JP" altLang="en-US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vs Bucket index</a:t>
            </a:r>
          </a:p>
          <a:p>
            <a:r>
              <a:rPr kumimoji="1" lang="en-US" altLang="ja-JP" sz="20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(60 </a:t>
            </a:r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ns gap,</a:t>
            </a:r>
          </a:p>
          <a:p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KEK-LS)</a:t>
            </a:r>
            <a:endParaRPr kumimoji="1" lang="ja-JP" altLang="en-US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292735" y="2950392"/>
            <a:ext cx="6804504" cy="3904794"/>
            <a:chOff x="2292735" y="2950392"/>
            <a:chExt cx="6804504" cy="39047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603" y="3255186"/>
              <a:ext cx="3361636" cy="360000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735" y="3257048"/>
              <a:ext cx="3413652" cy="359627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8272974" y="2950392"/>
              <a:ext cx="8242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Phase</a:t>
              </a:r>
              <a:endParaRPr kumimoji="1" lang="ja-JP" altLang="en-US" sz="2000" u="sng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401222" y="2952254"/>
              <a:ext cx="13051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Amplitude</a:t>
              </a:r>
              <a:endParaRPr kumimoji="1" lang="ja-JP" altLang="en-US" sz="2000" u="sng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31276" y="3410617"/>
              <a:ext cx="878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60 ns</a:t>
              </a:r>
              <a:endParaRPr kumimoji="1" lang="ja-JP" altLang="en-US" sz="2400" b="1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3714573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4277794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119270" y="3947024"/>
            <a:ext cx="8977969" cy="2583989"/>
            <a:chOff x="119270" y="3947024"/>
            <a:chExt cx="8977969" cy="258398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292974" y="4598419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1.6 %</a:t>
              </a:r>
              <a:endParaRPr kumimoji="1"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337858" y="5996849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7.1%</a:t>
              </a:r>
              <a:endParaRPr kumimoji="1"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31462" y="3960651"/>
              <a:ext cx="14157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(500MHz)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6552" y="5242417"/>
              <a:ext cx="1890261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Harmonic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(1.5GHz)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19270" y="3947024"/>
              <a:ext cx="8977969" cy="125202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9270" y="5254752"/>
              <a:ext cx="8977969" cy="127626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13" r="-2165"/>
          <a:stretch/>
        </p:blipFill>
        <p:spPr>
          <a:xfrm>
            <a:off x="1834147" y="2266099"/>
            <a:ext cx="5529987" cy="4409338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4660234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6015899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4660234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41644" y="933795"/>
            <a:ext cx="8579719" cy="4982147"/>
          </a:xfrm>
        </p:spPr>
        <p:txBody>
          <a:bodyPr/>
          <a:lstStyle/>
          <a:p>
            <a:r>
              <a:rPr lang="en-US" altLang="ja-JP" dirty="0"/>
              <a:t>When </a:t>
            </a:r>
            <a:r>
              <a:rPr lang="en-US" altLang="ja-JP" u="sng" dirty="0"/>
              <a:t>the gaps </a:t>
            </a:r>
            <a:r>
              <a:rPr lang="en-US" altLang="ja-JP" dirty="0"/>
              <a:t>( i.e. unoccupied RF buckets) are introduced in the fill pattern of the stored beam, the bunch gaps induce </a:t>
            </a:r>
            <a:r>
              <a:rPr lang="en-US" altLang="ja-JP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variations in both amplitude and phase</a:t>
            </a:r>
            <a:r>
              <a:rPr lang="en-US" altLang="ja-JP" dirty="0"/>
              <a:t> in the RF voltage.</a:t>
            </a:r>
          </a:p>
          <a:p>
            <a:r>
              <a:rPr lang="en-US" altLang="ja-JP" dirty="0"/>
              <a:t>The higher frequency (&gt; 1.5GHz) cavity,  the effect is more serious.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Transient beam loading effect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8460" y="2793319"/>
            <a:ext cx="492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Cavity voltage</a:t>
            </a:r>
            <a:r>
              <a:rPr kumimoji="1" lang="ja-JP" altLang="en-US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vs Bucket index</a:t>
            </a:r>
          </a:p>
          <a:p>
            <a:r>
              <a:rPr kumimoji="1" lang="en-US" altLang="ja-JP" sz="20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(60 </a:t>
            </a:r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ns gap,</a:t>
            </a:r>
          </a:p>
          <a:p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KEK-LS)</a:t>
            </a:r>
            <a:endParaRPr kumimoji="1" lang="ja-JP" altLang="en-US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292735" y="2950392"/>
            <a:ext cx="6804504" cy="3904794"/>
            <a:chOff x="2292735" y="2950392"/>
            <a:chExt cx="6804504" cy="39047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603" y="3255186"/>
              <a:ext cx="3361636" cy="360000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735" y="3257048"/>
              <a:ext cx="3413652" cy="359627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8272974" y="2950392"/>
              <a:ext cx="8242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Phase</a:t>
              </a:r>
              <a:endParaRPr kumimoji="1" lang="ja-JP" altLang="en-US" sz="2000" u="sng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401222" y="2952254"/>
              <a:ext cx="13051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Amplitude</a:t>
              </a:r>
              <a:endParaRPr kumimoji="1" lang="ja-JP" altLang="en-US" sz="2000" u="sng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31276" y="3410617"/>
              <a:ext cx="878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60 ns</a:t>
              </a:r>
              <a:endParaRPr kumimoji="1" lang="ja-JP" altLang="en-US" sz="2400" b="1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3714573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4277794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119270" y="3947024"/>
            <a:ext cx="8977969" cy="2583989"/>
            <a:chOff x="119270" y="3947024"/>
            <a:chExt cx="8977969" cy="258398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292974" y="4598419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1.6 %</a:t>
              </a:r>
              <a:endParaRPr kumimoji="1"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337858" y="5996849"/>
              <a:ext cx="9925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7.1%</a:t>
              </a:r>
              <a:endParaRPr kumimoji="1"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31462" y="3960651"/>
              <a:ext cx="14157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(500MHz)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6552" y="5242417"/>
              <a:ext cx="1890261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Harmonic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(1.5GHz)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19270" y="3947024"/>
              <a:ext cx="8977969" cy="125202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9270" y="5254752"/>
              <a:ext cx="8977969" cy="127626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313" r="-2165"/>
          <a:stretch/>
        </p:blipFill>
        <p:spPr>
          <a:xfrm>
            <a:off x="310540" y="1096481"/>
            <a:ext cx="5529987" cy="4409338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11" y="2391508"/>
            <a:ext cx="5377036" cy="4073513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</a:ln>
        </p:spPr>
      </p:pic>
      <p:pic>
        <p:nvPicPr>
          <p:cNvPr id="27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6015899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53753" y="916521"/>
            <a:ext cx="7675350" cy="4982147"/>
          </a:xfrm>
        </p:spPr>
        <p:txBody>
          <a:bodyPr/>
          <a:lstStyle/>
          <a:p>
            <a:r>
              <a:rPr lang="en-US" altLang="ja-JP" b="1" u="sng" dirty="0"/>
              <a:t>NC harmonic cavity</a:t>
            </a:r>
            <a:endParaRPr kumimoji="1" lang="ja-JP" altLang="en-US" b="1" u="sng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Transient beam loading effect (cont.)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7" y="1499830"/>
            <a:ext cx="7000596" cy="529674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68797" y="855561"/>
            <a:ext cx="4353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*J. Byrd’s presentation on ALERT, Sep. 2016</a:t>
            </a:r>
          </a:p>
          <a:p>
            <a:r>
              <a:rPr kumimoji="1" lang="en-US" altLang="ja-JP" dirty="0"/>
              <a:t>*</a:t>
            </a:r>
            <a:r>
              <a:rPr lang="nb-NO" altLang="ja-JP" dirty="0"/>
              <a:t>J. M. Byrd, </a:t>
            </a:r>
            <a:r>
              <a:rPr lang="en-US" altLang="ja-JP" dirty="0"/>
              <a:t>et al., NIM A 455, 271 (2000).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8507" y="1511698"/>
            <a:ext cx="7754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/>
              <a:t>ALS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05908" y="2938620"/>
            <a:ext cx="140366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112 ns gap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21995" y="2938620"/>
            <a:ext cx="128118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16 ns gap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19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15815" y="916891"/>
            <a:ext cx="7675350" cy="4982147"/>
          </a:xfrm>
        </p:spPr>
        <p:txBody>
          <a:bodyPr/>
          <a:lstStyle/>
          <a:p>
            <a:r>
              <a:rPr lang="en-US" altLang="ja-JP" b="1" u="sng" dirty="0"/>
              <a:t>SC harmonic cavity</a:t>
            </a:r>
          </a:p>
          <a:p>
            <a:pPr marL="0" indent="0">
              <a:buNone/>
            </a:pPr>
            <a:r>
              <a:rPr kumimoji="1" lang="en-US" altLang="ja-JP" dirty="0"/>
              <a:t>better than NC-cavity,</a:t>
            </a:r>
          </a:p>
          <a:p>
            <a:pPr marL="0" indent="0">
              <a:buNone/>
            </a:pPr>
            <a:r>
              <a:rPr kumimoji="1" lang="en-US" altLang="ja-JP" dirty="0"/>
              <a:t>but the considerable effect.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Transient beam loading effect (cont.)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0880" y="2412135"/>
            <a:ext cx="2890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lang="en-US" altLang="ja-JP" dirty="0"/>
              <a:t>G. </a:t>
            </a:r>
            <a:r>
              <a:rPr lang="en-US" altLang="ja-JP" dirty="0" err="1"/>
              <a:t>Penco</a:t>
            </a:r>
            <a:r>
              <a:rPr lang="en-US" altLang="ja-JP" dirty="0"/>
              <a:t> and M. </a:t>
            </a:r>
            <a:r>
              <a:rPr lang="en-US" altLang="ja-JP" dirty="0" err="1"/>
              <a:t>Svandrlik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PRAB 9, 044401 (2006).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5" y="3083401"/>
            <a:ext cx="3893850" cy="350826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22526" y="2706118"/>
            <a:ext cx="1096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ELETTRA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34" y="614048"/>
            <a:ext cx="4206126" cy="606138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22036" y="3083401"/>
            <a:ext cx="130516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160 ns gap</a:t>
            </a:r>
            <a:endParaRPr kumimoji="1" lang="ja-JP" altLang="en-US" sz="20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/>
          <a:srcRect r="2300" b="59012"/>
          <a:stretch/>
        </p:blipFill>
        <p:spPr>
          <a:xfrm>
            <a:off x="4090004" y="51361"/>
            <a:ext cx="5015133" cy="30320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84481" y="45196"/>
            <a:ext cx="400423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*</a:t>
            </a:r>
            <a:r>
              <a:rPr lang="en-US" altLang="ja-JP" b="1" dirty="0">
                <a:solidFill>
                  <a:schemeClr val="bg1"/>
                </a:solidFill>
              </a:rPr>
              <a:t>M. </a:t>
            </a:r>
            <a:r>
              <a:rPr lang="en-US" altLang="ja-JP" b="1" dirty="0" err="1">
                <a:solidFill>
                  <a:schemeClr val="bg1"/>
                </a:solidFill>
              </a:rPr>
              <a:t>Pedrozzi</a:t>
            </a:r>
            <a:r>
              <a:rPr lang="en-US" altLang="ja-JP" b="1" dirty="0">
                <a:solidFill>
                  <a:schemeClr val="bg1"/>
                </a:solidFill>
              </a:rPr>
              <a:t>, </a:t>
            </a:r>
            <a:r>
              <a:rPr lang="it-IT" altLang="ja-JP" b="1" dirty="0">
                <a:solidFill>
                  <a:schemeClr val="bg1"/>
                </a:solidFill>
              </a:rPr>
              <a:t>et al.</a:t>
            </a:r>
            <a:r>
              <a:rPr lang="en-US" altLang="ja-JP" b="1" dirty="0">
                <a:solidFill>
                  <a:schemeClr val="bg1"/>
                </a:solidFill>
              </a:rPr>
              <a:t>, SRF03 (2003) p. 91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90004" y="0"/>
            <a:ext cx="6512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SLS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04390" y="614048"/>
            <a:ext cx="131959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284 ns gap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37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282271" y="1062824"/>
            <a:ext cx="8579457" cy="498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Such transient effects were well-investigated by J. Byrd, et al. .</a:t>
            </a:r>
          </a:p>
          <a:p>
            <a:r>
              <a:rPr lang="en-US" altLang="ja-JP" dirty="0"/>
              <a:t>It was reported that the reduction of a </a:t>
            </a:r>
            <a:r>
              <a:rPr lang="en-US" altLang="ja-JP" u="sng" dirty="0"/>
              <a:t>total </a:t>
            </a:r>
            <a:r>
              <a:rPr lang="en-US" altLang="ja-JP" i="1" u="sng" dirty="0"/>
              <a:t>R/Q</a:t>
            </a:r>
            <a:r>
              <a:rPr lang="en-US" altLang="ja-JP" u="sng" dirty="0"/>
              <a:t> </a:t>
            </a:r>
            <a:r>
              <a:rPr lang="en-US" altLang="ja-JP" dirty="0"/>
              <a:t>of harmonic cavities is essential to alleviate such transient effects.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Reduction of the effect</a:t>
            </a:r>
            <a:endParaRPr kumimoji="1" lang="ja-JP" alt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" y="3324734"/>
            <a:ext cx="4632300" cy="33714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66332"/>
              </p:ext>
            </p:extLst>
          </p:nvPr>
        </p:nvGraphicFramePr>
        <p:xfrm>
          <a:off x="4928161" y="2636895"/>
          <a:ext cx="4156679" cy="380010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00000">
                  <a:extLst>
                    <a:ext uri="{9D8B030D-6E8A-4147-A177-3AD203B41FA5}">
                      <a16:colId xmlns="" xmlns:a16="http://schemas.microsoft.com/office/drawing/2014/main" val="2398763781"/>
                    </a:ext>
                  </a:extLst>
                </a:gridCol>
                <a:gridCol w="412679">
                  <a:extLst>
                    <a:ext uri="{9D8B030D-6E8A-4147-A177-3AD203B41FA5}">
                      <a16:colId xmlns="" xmlns:a16="http://schemas.microsoft.com/office/drawing/2014/main" val="2241926423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829337777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1860534104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224909751"/>
                    </a:ext>
                  </a:extLst>
                </a:gridCol>
              </a:tblGrid>
              <a:tr h="682741">
                <a:tc>
                  <a:txBody>
                    <a:bodyPr/>
                    <a:lstStyle/>
                    <a:p>
                      <a:pPr algn="l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BESSY-II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ALS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SLS/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ELETTRA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201577985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R/Q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>
                          <a:effectLst/>
                          <a:latin typeface="+mn-lt"/>
                        </a:rPr>
                        <a:t>124</a:t>
                      </a:r>
                      <a:endParaRPr lang="en-US" altLang="ja-JP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161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196352024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Unloaded-Q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13900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21000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2.0E+08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886194916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Coupling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β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3099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36806038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Loaded- Q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64514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369763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Fill time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us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657822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622514221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 number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 module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68124758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R/Q</a:t>
                      </a:r>
                      <a:endParaRPr lang="en-US" sz="17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b="1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Ω</a:t>
                      </a:r>
                      <a:endParaRPr lang="el-GR" sz="1700" b="1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391222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hc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 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23931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Pc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kW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58027404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7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(60ns)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35.0%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5739432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92227" y="2678403"/>
            <a:ext cx="41623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solidFill>
                  <a:srgbClr val="FF0000"/>
                </a:solidFill>
              </a:rPr>
              <a:t>Harmonic voltage fluctuation (KEK-LS)</a:t>
            </a:r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vs Total R/Q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99620" y="1072267"/>
            <a:ext cx="8399283" cy="4982147"/>
          </a:xfrm>
        </p:spPr>
        <p:txBody>
          <a:bodyPr/>
          <a:lstStyle/>
          <a:p>
            <a:r>
              <a:rPr lang="en-US" altLang="ja-JP" dirty="0"/>
              <a:t>Normal conducting TM020 cavity is a candidates because of it’s </a:t>
            </a:r>
            <a:r>
              <a:rPr lang="en-US" altLang="ja-JP" u="sng" dirty="0"/>
              <a:t>high unloaded-Q </a:t>
            </a:r>
            <a:r>
              <a:rPr lang="en-US" altLang="ja-JP" dirty="0"/>
              <a:t>and </a:t>
            </a:r>
            <a:r>
              <a:rPr lang="en-US" altLang="ja-JP" u="sng" dirty="0"/>
              <a:t>small R/Q </a:t>
            </a:r>
            <a:r>
              <a:rPr lang="en-US" altLang="ja-JP" dirty="0"/>
              <a:t>(large stored energy).</a:t>
            </a:r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Normal-conducting harmonic TM020 cavity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94187"/>
              </p:ext>
            </p:extLst>
          </p:nvPr>
        </p:nvGraphicFramePr>
        <p:xfrm>
          <a:off x="4833373" y="2515079"/>
          <a:ext cx="4212000" cy="375856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196000">
                  <a:extLst>
                    <a:ext uri="{9D8B030D-6E8A-4147-A177-3AD203B41FA5}">
                      <a16:colId xmlns="" xmlns:a16="http://schemas.microsoft.com/office/drawing/2014/main" val="843966791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1476751588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44244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Parameter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Symbol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Value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5162529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Resonant 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i="1" u="none" strike="noStrike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i="1" u="none" strike="noStrike" baseline="-25000" dirty="0" err="1">
                          <a:effectLst/>
                          <a:latin typeface="+mn-lt"/>
                        </a:rPr>
                        <a:t>res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1.5 GHz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96976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R/Q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R/Q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77.2 </a:t>
                      </a:r>
                      <a:r>
                        <a:rPr lang="el-GR" altLang="ja-JP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Ω</a:t>
                      </a:r>
                      <a:endParaRPr lang="en-US" altLang="ja-JP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144448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Unloaded Q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 Q</a:t>
                      </a:r>
                      <a:r>
                        <a:rPr lang="en-US" sz="1800" b="1" u="none" strike="noStrike" baseline="-25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800" b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37500</a:t>
                      </a:r>
                      <a:endParaRPr lang="en-US" altLang="ja-JP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722913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Inner radius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-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176.5 mm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32732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Gap length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n-lt"/>
                        </a:rPr>
                        <a:t>-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95 mm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24544368"/>
                  </a:ext>
                </a:extLst>
              </a:tr>
              <a:tr h="29527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Max. power dissipated o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n the cavity wall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645508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c,max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10 kW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90724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Cavity voltage at 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c,max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c,cell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170 kV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75585577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Max. electric field on the inner surface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451597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max</a:t>
                      </a:r>
                      <a:r>
                        <a:rPr lang="en-US" sz="1800" u="none" strike="noStrike" baseline="-25000" dirty="0"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3.2 MV/m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3018520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Max. power density on the inner surface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4421654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ρ</a:t>
                      </a:r>
                      <a:r>
                        <a:rPr lang="en-US" sz="1800" u="none" strike="noStrike" baseline="-25000" dirty="0">
                          <a:effectLst/>
                          <a:latin typeface="+mn-lt"/>
                        </a:rPr>
                        <a:t>max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10 W/cm2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42526962"/>
                  </a:ext>
                </a:extLst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" y="1985526"/>
            <a:ext cx="3955425" cy="4518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t="15896"/>
          <a:stretch/>
        </p:blipFill>
        <p:spPr>
          <a:xfrm>
            <a:off x="2107457" y="2247657"/>
            <a:ext cx="2554268" cy="25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7184" y="1072267"/>
            <a:ext cx="4893481" cy="4982147"/>
          </a:xfrm>
        </p:spPr>
        <p:txBody>
          <a:bodyPr/>
          <a:lstStyle/>
          <a:p>
            <a:r>
              <a:rPr lang="en-US" altLang="ja-JP" dirty="0"/>
              <a:t>This type cavity was pioneered by Dr. Ego and </a:t>
            </a:r>
            <a:r>
              <a:rPr kumimoji="1" lang="en-US" altLang="ja-JP" dirty="0"/>
              <a:t>was developed as a accelerating cavity for the “Spring-8 II” storage ring.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HOM-Damped TM020 cavity (508MHz)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6608" y="727117"/>
            <a:ext cx="423507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i="1" dirty="0">
                <a:latin typeface="Times New Roman"/>
                <a:cs typeface="Times New Roman"/>
              </a:rPr>
              <a:t>* H. Ego, et. al., PASJ11, (2014) MOOL14</a:t>
            </a:r>
            <a:endParaRPr kumimoji="1" lang="ja-JP" altLang="en-US" i="1" dirty="0">
              <a:latin typeface="Times New Roman"/>
              <a:cs typeface="Times New Roman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0415"/>
            <a:ext cx="4351950" cy="393726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635" t="2355" r="4337" b="5932"/>
          <a:stretch/>
        </p:blipFill>
        <p:spPr>
          <a:xfrm>
            <a:off x="100016" y="2479692"/>
            <a:ext cx="4376697" cy="435666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b="7882"/>
          <a:stretch/>
        </p:blipFill>
        <p:spPr>
          <a:xfrm>
            <a:off x="5196937" y="1090291"/>
            <a:ext cx="3779325" cy="17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5"/>
          <p:cNvSpPr txBox="1">
            <a:spLocks/>
          </p:cNvSpPr>
          <p:nvPr/>
        </p:nvSpPr>
        <p:spPr>
          <a:xfrm>
            <a:off x="282271" y="1062824"/>
            <a:ext cx="8579457" cy="498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Such transient effects were well-investigated by J. Byrd, et al. .</a:t>
            </a:r>
          </a:p>
          <a:p>
            <a:r>
              <a:rPr lang="en-US" altLang="ja-JP" dirty="0"/>
              <a:t>It was reported that the reduction of a </a:t>
            </a:r>
            <a:r>
              <a:rPr lang="en-US" altLang="ja-JP" u="sng" dirty="0"/>
              <a:t>total </a:t>
            </a:r>
            <a:r>
              <a:rPr lang="en-US" altLang="ja-JP" i="1" u="sng" dirty="0"/>
              <a:t>R/Q</a:t>
            </a:r>
            <a:r>
              <a:rPr lang="en-US" altLang="ja-JP" u="sng" dirty="0"/>
              <a:t> </a:t>
            </a:r>
            <a:r>
              <a:rPr lang="en-US" altLang="ja-JP" dirty="0"/>
              <a:t>of harmonic cavities is essential to alleviate such transient effects.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Reduction of the effect</a:t>
            </a:r>
            <a:endParaRPr kumimoji="1" lang="ja-JP" alt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" y="3324734"/>
            <a:ext cx="4632300" cy="33714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49881"/>
              </p:ext>
            </p:extLst>
          </p:nvPr>
        </p:nvGraphicFramePr>
        <p:xfrm>
          <a:off x="4928161" y="2636895"/>
          <a:ext cx="4156679" cy="380010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00000">
                  <a:extLst>
                    <a:ext uri="{9D8B030D-6E8A-4147-A177-3AD203B41FA5}">
                      <a16:colId xmlns="" xmlns:a16="http://schemas.microsoft.com/office/drawing/2014/main" val="2398763781"/>
                    </a:ext>
                  </a:extLst>
                </a:gridCol>
                <a:gridCol w="412679">
                  <a:extLst>
                    <a:ext uri="{9D8B030D-6E8A-4147-A177-3AD203B41FA5}">
                      <a16:colId xmlns="" xmlns:a16="http://schemas.microsoft.com/office/drawing/2014/main" val="2241926423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829337777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1860534104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224909751"/>
                    </a:ext>
                  </a:extLst>
                </a:gridCol>
              </a:tblGrid>
              <a:tr h="682741">
                <a:tc>
                  <a:txBody>
                    <a:bodyPr/>
                    <a:lstStyle/>
                    <a:p>
                      <a:pPr algn="l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BESSY-II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ALS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SLS/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ELETTRA</a:t>
                      </a:r>
                      <a:endParaRPr lang="en-US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201577985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R/Q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>
                          <a:effectLst/>
                          <a:latin typeface="+mn-lt"/>
                        </a:rPr>
                        <a:t>124</a:t>
                      </a:r>
                      <a:endParaRPr lang="en-US" altLang="ja-JP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161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176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196352024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Unloaded-Q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13900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21000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2.0E+08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886194916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Coupling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β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3099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36806038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Loaded- Q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64514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369763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Fill time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us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657822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622514221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 number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 module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68124758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total R/Q</a:t>
                      </a:r>
                      <a:endParaRPr lang="en-US" sz="17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b="1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Ω</a:t>
                      </a:r>
                      <a:endParaRPr lang="el-GR" sz="1700" b="1" i="0" u="none" strike="noStrike">
                        <a:solidFill>
                          <a:schemeClr val="accent6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391222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hc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 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23931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Pc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kW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58027404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7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(60ns)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35.0%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5739432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92227" y="2678403"/>
            <a:ext cx="41623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solidFill>
                  <a:srgbClr val="FF0000"/>
                </a:solidFill>
              </a:rPr>
              <a:t>Harmonic voltage fluctuation (KEK-LS)</a:t>
            </a:r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vs Total R/Q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64543" y="1099400"/>
            <a:ext cx="8318200" cy="4982147"/>
          </a:xfrm>
        </p:spPr>
        <p:txBody>
          <a:bodyPr/>
          <a:lstStyle/>
          <a:p>
            <a:r>
              <a:rPr lang="en-US" altLang="ja-JP" dirty="0"/>
              <a:t>Normal conducting TM020 cavity is a candidates because of it’s </a:t>
            </a:r>
            <a:r>
              <a:rPr lang="en-US" altLang="ja-JP" u="sng" dirty="0"/>
              <a:t>high unloaded-Q </a:t>
            </a:r>
            <a:r>
              <a:rPr lang="en-US" altLang="ja-JP" dirty="0"/>
              <a:t>and </a:t>
            </a:r>
            <a:r>
              <a:rPr lang="en-US" altLang="ja-JP" u="sng" dirty="0"/>
              <a:t>small R/Q </a:t>
            </a:r>
            <a:r>
              <a:rPr lang="en-US" altLang="ja-JP" dirty="0"/>
              <a:t>(large stored energy).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Normal-conducting TM020 cavity</a:t>
            </a:r>
            <a:endParaRPr kumimoji="1" lang="ja-JP" alt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" y="3349118"/>
            <a:ext cx="4632301" cy="33714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41011"/>
              </p:ext>
            </p:extLst>
          </p:nvPr>
        </p:nvGraphicFramePr>
        <p:xfrm>
          <a:off x="4768069" y="2165391"/>
          <a:ext cx="4358979" cy="42704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52048">
                  <a:extLst>
                    <a:ext uri="{9D8B030D-6E8A-4147-A177-3AD203B41FA5}">
                      <a16:colId xmlns="" xmlns:a16="http://schemas.microsoft.com/office/drawing/2014/main" val="2398763781"/>
                    </a:ext>
                  </a:extLst>
                </a:gridCol>
                <a:gridCol w="436544">
                  <a:extLst>
                    <a:ext uri="{9D8B030D-6E8A-4147-A177-3AD203B41FA5}">
                      <a16:colId xmlns="" xmlns:a16="http://schemas.microsoft.com/office/drawing/2014/main" val="2241926423"/>
                    </a:ext>
                  </a:extLst>
                </a:gridCol>
                <a:gridCol w="990129">
                  <a:extLst>
                    <a:ext uri="{9D8B030D-6E8A-4147-A177-3AD203B41FA5}">
                      <a16:colId xmlns="" xmlns:a16="http://schemas.microsoft.com/office/drawing/2014/main" val="3829337777"/>
                    </a:ext>
                  </a:extLst>
                </a:gridCol>
                <a:gridCol w="990129">
                  <a:extLst>
                    <a:ext uri="{9D8B030D-6E8A-4147-A177-3AD203B41FA5}">
                      <a16:colId xmlns="" xmlns:a16="http://schemas.microsoft.com/office/drawing/2014/main" val="1860534104"/>
                    </a:ext>
                  </a:extLst>
                </a:gridCol>
                <a:gridCol w="990129">
                  <a:extLst>
                    <a:ext uri="{9D8B030D-6E8A-4147-A177-3AD203B41FA5}">
                      <a16:colId xmlns="" xmlns:a16="http://schemas.microsoft.com/office/drawing/2014/main" val="3224909751"/>
                    </a:ext>
                  </a:extLst>
                </a:gridCol>
              </a:tblGrid>
              <a:tr h="567560">
                <a:tc>
                  <a:txBody>
                    <a:bodyPr/>
                    <a:lstStyle/>
                    <a:p>
                      <a:pPr algn="l" fontAlgn="ctr"/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TM020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SLS/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ELETTRA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extLst>
                  <a:ext uri="{0D108BD9-81ED-4DB2-BD59-A6C34878D82A}">
                    <a16:rowId xmlns="" xmlns:a16="http://schemas.microsoft.com/office/drawing/2014/main" val="2015779852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77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161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n-lt"/>
                        </a:rPr>
                        <a:t>176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extLst>
                  <a:ext uri="{0D108BD9-81ED-4DB2-BD59-A6C34878D82A}">
                    <a16:rowId xmlns="" xmlns:a16="http://schemas.microsoft.com/office/drawing/2014/main" val="3196352024"/>
                  </a:ext>
                </a:extLst>
              </a:tr>
              <a:tr h="335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Unloaded-Q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37449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</a:rPr>
                        <a:t>21000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2.0E+08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extLst>
                  <a:ext uri="{0D108BD9-81ED-4DB2-BD59-A6C34878D82A}">
                    <a16:rowId xmlns="" xmlns:a16="http://schemas.microsoft.com/office/drawing/2014/main" val="3886194916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+mn-lt"/>
                        </a:rPr>
                        <a:t>β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0.27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1.08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3099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4136806038"/>
                  </a:ext>
                </a:extLst>
              </a:tr>
              <a:tr h="335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Loaded-Q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29411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10088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64514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2713697630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Fill time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6.2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616578223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extLst>
                  <a:ext uri="{0D108BD9-81ED-4DB2-BD59-A6C34878D82A}">
                    <a16:rowId xmlns="" xmlns:a16="http://schemas.microsoft.com/office/drawing/2014/main" val="3622514221"/>
                  </a:ext>
                </a:extLst>
              </a:tr>
              <a:tr h="335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Cav.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en-US" altLang="ja-JP" sz="1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 module</a:t>
                      </a:r>
                      <a:endParaRPr lang="en-US" altLang="ja-JP" sz="1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968124758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total 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385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1127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176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3613912222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hc</a:t>
                      </a:r>
                      <a:r>
                        <a:rPr lang="en-US" sz="1800" u="none" strike="noStrike" baseline="0" dirty="0">
                          <a:effectLst/>
                          <a:latin typeface="+mn-lt"/>
                        </a:rPr>
                        <a:t> /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cav.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kV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155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111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777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381239310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Pc</a:t>
                      </a:r>
                      <a:r>
                        <a:rPr lang="en-US" sz="1800" u="none" strike="noStrike" baseline="0" dirty="0">
                          <a:effectLst/>
                          <a:latin typeface="+mn-lt"/>
                        </a:rPr>
                        <a:t> /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cav.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kW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8.4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4258027404"/>
                  </a:ext>
                </a:extLst>
              </a:tr>
              <a:tr h="335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8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8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(60ns)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29" marR="9629" marT="962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7.1%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22.0%</a:t>
                      </a:r>
                    </a:p>
                  </a:txBody>
                  <a:tcPr marL="10076" marR="10076" marT="10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3.2%</a:t>
                      </a:r>
                    </a:p>
                  </a:txBody>
                  <a:tcPr marL="10076" marR="10076" marT="10076" marB="0" anchor="ctr"/>
                </a:tc>
                <a:extLst>
                  <a:ext uri="{0D108BD9-81ED-4DB2-BD59-A6C34878D82A}">
                    <a16:rowId xmlns="" xmlns:a16="http://schemas.microsoft.com/office/drawing/2014/main" val="1745739432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1231392" y="5291328"/>
            <a:ext cx="646176" cy="10605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9586" y="639916"/>
            <a:ext cx="45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lang="en-US" altLang="ja-JP" dirty="0"/>
              <a:t>N. Yamamoto, et al., PRAB 21, 012001 (2018).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227" y="2678403"/>
            <a:ext cx="41623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solidFill>
                  <a:srgbClr val="FF0000"/>
                </a:solidFill>
              </a:rPr>
              <a:t>Harmonic voltage fluctuation (KEK-LS)</a:t>
            </a:r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vs Total R/Q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92227" y="2678403"/>
            <a:ext cx="41623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solidFill>
                  <a:srgbClr val="FF0000"/>
                </a:solidFill>
              </a:rPr>
              <a:t>Harmonic voltage fluctuation (KEK-LS)</a:t>
            </a:r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vs Total R/Q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64543" y="1099400"/>
            <a:ext cx="8150086" cy="4982147"/>
          </a:xfrm>
        </p:spPr>
        <p:txBody>
          <a:bodyPr/>
          <a:lstStyle/>
          <a:p>
            <a:r>
              <a:rPr lang="en-US" altLang="ja-JP" dirty="0"/>
              <a:t>Normal conducting TM020 cavity is a candidates because of it’s high unloaded-Q and small R/Q (large stored energy).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Normal-conducting TM020 cavity</a:t>
            </a:r>
            <a:endParaRPr kumimoji="1" lang="ja-JP" alt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" y="3336926"/>
            <a:ext cx="4632301" cy="3371438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29271"/>
              </p:ext>
            </p:extLst>
          </p:nvPr>
        </p:nvGraphicFramePr>
        <p:xfrm>
          <a:off x="4928161" y="2636895"/>
          <a:ext cx="4120679" cy="380503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00000">
                  <a:extLst>
                    <a:ext uri="{9D8B030D-6E8A-4147-A177-3AD203B41FA5}">
                      <a16:colId xmlns="" xmlns:a16="http://schemas.microsoft.com/office/drawing/2014/main" val="2398763781"/>
                    </a:ext>
                  </a:extLst>
                </a:gridCol>
                <a:gridCol w="412679">
                  <a:extLst>
                    <a:ext uri="{9D8B030D-6E8A-4147-A177-3AD203B41FA5}">
                      <a16:colId xmlns="" xmlns:a16="http://schemas.microsoft.com/office/drawing/2014/main" val="2241926423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829337777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1860534104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224909751"/>
                    </a:ext>
                  </a:extLst>
                </a:gridCol>
              </a:tblGrid>
              <a:tr h="682741">
                <a:tc>
                  <a:txBody>
                    <a:bodyPr/>
                    <a:lstStyle/>
                    <a:p>
                      <a:pPr algn="l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TM020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ALS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SLS/</a:t>
                      </a:r>
                    </a:p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ELETTRA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201577985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R/Q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161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>
                          <a:effectLst/>
                          <a:latin typeface="+mn-lt"/>
                        </a:rPr>
                        <a:t>176</a:t>
                      </a:r>
                      <a:endParaRPr lang="en-US" altLang="ja-JP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196352024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Q</a:t>
                      </a:r>
                      <a:r>
                        <a:rPr lang="en-US" sz="1700" u="none" strike="noStrike" baseline="-25000" dirty="0">
                          <a:effectLst/>
                          <a:latin typeface="+mn-lt"/>
                        </a:rPr>
                        <a:t>0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37449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700" u="none" strike="noStrike" dirty="0">
                          <a:effectLst/>
                          <a:latin typeface="+mn-lt"/>
                        </a:rPr>
                        <a:t>21000</a:t>
                      </a:r>
                      <a:endParaRPr lang="en-US" altLang="ja-JP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2.0E+08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886194916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Coupling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β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0.27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3099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36806038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Q</a:t>
                      </a:r>
                      <a:r>
                        <a:rPr lang="en-US" sz="1700" u="none" strike="noStrike" baseline="-25000" dirty="0">
                          <a:effectLst/>
                          <a:latin typeface="+mn-lt"/>
                        </a:rPr>
                        <a:t>L</a:t>
                      </a:r>
                      <a:endParaRPr lang="en-US" sz="17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29411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64514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369763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Fill time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us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1657822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1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="" xmlns:a16="http://schemas.microsoft.com/office/drawing/2014/main" val="3622514221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 number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 module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68124758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total R/Q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>
                          <a:effectLst/>
                          <a:latin typeface="+mn-lt"/>
                        </a:rPr>
                        <a:t>Ω</a:t>
                      </a:r>
                      <a:endParaRPr lang="el-GR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3912222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hc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 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1239310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Pc</a:t>
                      </a:r>
                      <a:r>
                        <a:rPr lang="en-US" sz="1700" u="none" strike="noStrike" baseline="0" dirty="0">
                          <a:effectLst/>
                          <a:latin typeface="+mn-lt"/>
                        </a:rPr>
                        <a:t> /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 cav.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>
                          <a:effectLst/>
                          <a:latin typeface="+mn-lt"/>
                        </a:rPr>
                        <a:t>kW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58027404"/>
                  </a:ext>
                </a:extLst>
              </a:tr>
              <a:tr h="2822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1700" u="none" strike="noStrike" dirty="0">
                          <a:effectLst/>
                          <a:latin typeface="+mn-lt"/>
                        </a:rPr>
                        <a:t>Δ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700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700" u="none" strike="noStrike" baseline="-25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(60ns)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7.1%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22.0%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5739432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1231392" y="5260622"/>
            <a:ext cx="646176" cy="1091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39586" y="639916"/>
            <a:ext cx="45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lang="en-US" altLang="ja-JP" dirty="0"/>
              <a:t>N. Yamamoto, et al., PRAB 21, 012001 (2018).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449" r="-1980"/>
          <a:stretch/>
        </p:blipFill>
        <p:spPr>
          <a:xfrm>
            <a:off x="1862784" y="2048256"/>
            <a:ext cx="5684064" cy="4591313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75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800600" y="3278505"/>
            <a:ext cx="4222338" cy="3423826"/>
            <a:chOff x="5470161" y="3470695"/>
            <a:chExt cx="3532224" cy="286422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896154" y="3470695"/>
              <a:ext cx="3106231" cy="2864224"/>
              <a:chOff x="5234272" y="3313357"/>
              <a:chExt cx="3698696" cy="3410531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5234272" y="3313357"/>
                <a:ext cx="3698696" cy="3410531"/>
                <a:chOff x="4676563" y="1988222"/>
                <a:chExt cx="3935726" cy="3629094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>
                  <a:off x="4676563" y="1988222"/>
                  <a:ext cx="3935726" cy="3629094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" name="円/楕円 6"/>
                <p:cNvSpPr/>
                <p:nvPr/>
              </p:nvSpPr>
              <p:spPr>
                <a:xfrm>
                  <a:off x="4831519" y="2214792"/>
                  <a:ext cx="3632156" cy="3288058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5908745" y="2108780"/>
                  <a:ext cx="204281" cy="267903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6207525" y="2108780"/>
                  <a:ext cx="204281" cy="267903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>
                <a:xfrm>
                  <a:off x="6506305" y="2108780"/>
                  <a:ext cx="204281" cy="267903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8" name="正方形/長方形 17"/>
                <p:cNvSpPr/>
                <p:nvPr/>
              </p:nvSpPr>
              <p:spPr>
                <a:xfrm>
                  <a:off x="6805085" y="2108780"/>
                  <a:ext cx="204281" cy="267903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" name="正方形/長方形 18"/>
                <p:cNvSpPr/>
                <p:nvPr/>
              </p:nvSpPr>
              <p:spPr>
                <a:xfrm>
                  <a:off x="6440174" y="5359551"/>
                  <a:ext cx="152270" cy="199694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6659527" y="5359551"/>
                  <a:ext cx="152270" cy="199694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6878880" y="5359551"/>
                  <a:ext cx="152270" cy="199694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2" name="円弧 21"/>
                <p:cNvSpPr/>
                <p:nvPr/>
              </p:nvSpPr>
              <p:spPr>
                <a:xfrm rot="2522026">
                  <a:off x="6445554" y="3012874"/>
                  <a:ext cx="1755844" cy="1945532"/>
                </a:xfrm>
                <a:prstGeom prst="arc">
                  <a:avLst>
                    <a:gd name="adj1" fmla="val 16200000"/>
                    <a:gd name="adj2" fmla="val 21443649"/>
                  </a:avLst>
                </a:prstGeom>
                <a:noFill/>
                <a:ln w="38100" cap="flat" cmpd="sng" algn="ctr">
                  <a:solidFill>
                    <a:srgbClr val="7030A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4" name="テキスト ボックス 19"/>
                <p:cNvSpPr txBox="1"/>
                <p:nvPr/>
              </p:nvSpPr>
              <p:spPr>
                <a:xfrm>
                  <a:off x="7709359" y="4407187"/>
                  <a:ext cx="4010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e</a:t>
                  </a:r>
                  <a:r>
                    <a:rPr kumimoji="1" lang="en-US" altLang="ja-JP" sz="2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-</a:t>
                  </a:r>
                  <a:endParaRPr kumimoji="1" lang="ja-JP" alt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テキスト ボックス 20"/>
                <p:cNvSpPr txBox="1"/>
                <p:nvPr/>
              </p:nvSpPr>
              <p:spPr>
                <a:xfrm>
                  <a:off x="5819961" y="2388854"/>
                  <a:ext cx="1655269" cy="4240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HG丸ｺﾞｼｯｸM-PRO" panose="020F0600000000000000" pitchFamily="50" charset="-128"/>
                    </a:rPr>
                    <a:t>Main cavities</a:t>
                  </a:r>
                </a:p>
              </p:txBody>
            </p:sp>
            <p:sp>
              <p:nvSpPr>
                <p:cNvPr id="26" name="テキスト ボックス 21"/>
                <p:cNvSpPr txBox="1"/>
                <p:nvPr/>
              </p:nvSpPr>
              <p:spPr>
                <a:xfrm>
                  <a:off x="5612791" y="4859807"/>
                  <a:ext cx="2195586" cy="4240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HG丸ｺﾞｼｯｸM-PRO" panose="020F0600000000000000" pitchFamily="50" charset="-128"/>
                    </a:rPr>
                    <a:t>Harmonic cavities</a:t>
                  </a:r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6220821" y="5359551"/>
                  <a:ext cx="152270" cy="199694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7098232" y="5359551"/>
                  <a:ext cx="152270" cy="199694"/>
                </a:xfrm>
                <a:prstGeom prst="rect">
                  <a:avLst/>
                </a:prstGeom>
                <a:solidFill>
                  <a:srgbClr val="00B050"/>
                </a:solidFill>
                <a:ln w="19050" cap="flat" cmpd="sng" algn="ctr">
                  <a:solidFill>
                    <a:srgbClr val="70AD47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7103864" y="2108780"/>
                  <a:ext cx="204281" cy="267903"/>
                </a:xfrm>
                <a:prstGeom prst="rect">
                  <a:avLst/>
                </a:prstGeom>
                <a:solidFill>
                  <a:srgbClr val="00B0F0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5498124" y="5652627"/>
                <a:ext cx="322500" cy="422940"/>
              </a:xfrm>
              <a:prstGeom prst="rect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535532" y="5126404"/>
                <a:ext cx="2144217" cy="521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rgbClr val="7030A0"/>
                    </a:solidFill>
                  </a:rPr>
                  <a:t>Kicker cavity</a:t>
                </a:r>
                <a:endParaRPr kumimoji="1" lang="ja-JP" altLang="en-US" sz="2800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30" name="稲妻 29"/>
            <p:cNvSpPr/>
            <p:nvPr/>
          </p:nvSpPr>
          <p:spPr>
            <a:xfrm>
              <a:off x="5470161" y="4819097"/>
              <a:ext cx="716124" cy="757600"/>
            </a:xfrm>
            <a:prstGeom prst="lightningBol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589147" y="988656"/>
            <a:ext cx="7675350" cy="4982147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Harmonic </a:t>
            </a:r>
            <a:r>
              <a:rPr lang="en-US" altLang="ja-JP" dirty="0"/>
              <a:t>RF system</a:t>
            </a:r>
          </a:p>
          <a:p>
            <a:pPr lvl="1"/>
            <a:r>
              <a:rPr lang="en-US" altLang="ja-JP" dirty="0"/>
              <a:t>Motivation</a:t>
            </a:r>
          </a:p>
          <a:p>
            <a:pPr lvl="1"/>
            <a:r>
              <a:rPr lang="en-US" altLang="ja-JP" dirty="0"/>
              <a:t>Physics</a:t>
            </a:r>
          </a:p>
          <a:p>
            <a:pPr lvl="1"/>
            <a:r>
              <a:rPr lang="en-US" altLang="ja-JP" dirty="0"/>
              <a:t>Existing double RF system</a:t>
            </a:r>
          </a:p>
          <a:p>
            <a:r>
              <a:rPr lang="en-US" altLang="ja-JP" dirty="0"/>
              <a:t>Reduction of Transient beam loading effect</a:t>
            </a:r>
          </a:p>
          <a:p>
            <a:pPr lvl="1"/>
            <a:r>
              <a:rPr lang="en-US" altLang="ja-JP" dirty="0"/>
              <a:t>Transient beam loading effect</a:t>
            </a:r>
          </a:p>
          <a:p>
            <a:pPr lvl="1"/>
            <a:r>
              <a:rPr lang="en-US" altLang="ja-JP" dirty="0"/>
              <a:t>Reduction of the effect</a:t>
            </a:r>
          </a:p>
          <a:p>
            <a:pPr lvl="1"/>
            <a:r>
              <a:rPr lang="en-US" altLang="ja-JP" dirty="0"/>
              <a:t>Normal-conducting TM020 cavity</a:t>
            </a:r>
          </a:p>
          <a:p>
            <a:r>
              <a:rPr lang="en-US" altLang="ja-JP" dirty="0"/>
              <a:t>Compensation of Transient effect</a:t>
            </a:r>
          </a:p>
          <a:p>
            <a:pPr lvl="1"/>
            <a:r>
              <a:rPr lang="en-US" altLang="ja-JP" dirty="0"/>
              <a:t>Basic idea</a:t>
            </a:r>
          </a:p>
          <a:p>
            <a:pPr lvl="1"/>
            <a:r>
              <a:rPr lang="en-US" altLang="ja-JP" dirty="0"/>
              <a:t>Compensation with </a:t>
            </a:r>
            <a:r>
              <a:rPr lang="en-US" altLang="ja-JP" sz="2400" u="sng" dirty="0"/>
              <a:t>a kicker cavity</a:t>
            </a:r>
            <a:endParaRPr lang="en-US" altLang="ja-JP" u="sng" dirty="0"/>
          </a:p>
          <a:p>
            <a:pPr lvl="1"/>
            <a:r>
              <a:rPr lang="en-US" altLang="ja-JP" dirty="0"/>
              <a:t>Numerical estimation </a:t>
            </a:r>
          </a:p>
          <a:p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</a:t>
            </a:r>
            <a:r>
              <a:rPr kumimoji="1" lang="en-US" altLang="ja-JP" dirty="0" smtClean="0"/>
              <a:t>9 Nov. </a:t>
            </a:r>
            <a:r>
              <a:rPr kumimoji="1" lang="en-US" altLang="ja-JP" dirty="0"/>
              <a:t>2018, </a:t>
            </a:r>
            <a:r>
              <a:rPr kumimoji="1" lang="en-US" altLang="ja-JP" dirty="0" smtClean="0"/>
              <a:t>ESLSRF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6833" y="862785"/>
            <a:ext cx="45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lang="en-US" altLang="ja-JP" dirty="0"/>
              <a:t>N. Yamamoto, et al., PRAB 21, 012001 (2018).</a:t>
            </a:r>
          </a:p>
        </p:txBody>
      </p:sp>
    </p:spTree>
    <p:extLst>
      <p:ext uri="{BB962C8B-B14F-4D97-AF65-F5344CB8AC3E}">
        <p14:creationId xmlns:p14="http://schemas.microsoft.com/office/powerpoint/2010/main" val="8428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Double RF system</a:t>
            </a:r>
          </a:p>
          <a:p>
            <a:pPr lvl="1"/>
            <a:r>
              <a:rPr lang="en-US" altLang="ja-JP" dirty="0"/>
              <a:t>Motivation</a:t>
            </a:r>
          </a:p>
          <a:p>
            <a:pPr lvl="1"/>
            <a:r>
              <a:rPr lang="en-US" altLang="ja-JP" dirty="0"/>
              <a:t>Physics</a:t>
            </a:r>
          </a:p>
          <a:p>
            <a:pPr lvl="1"/>
            <a:r>
              <a:rPr lang="en-US" altLang="ja-JP" dirty="0"/>
              <a:t>Reviews of existing double RF system</a:t>
            </a:r>
          </a:p>
          <a:p>
            <a:r>
              <a:rPr lang="en-US" altLang="ja-JP" dirty="0"/>
              <a:t>Reduction of Transient beam loading effect</a:t>
            </a:r>
          </a:p>
          <a:p>
            <a:pPr lvl="1"/>
            <a:r>
              <a:rPr lang="en-US" altLang="ja-JP" dirty="0"/>
              <a:t>Transient beam loading effect</a:t>
            </a:r>
          </a:p>
          <a:p>
            <a:pPr lvl="1"/>
            <a:r>
              <a:rPr lang="en-US" altLang="ja-JP" dirty="0"/>
              <a:t>Key parameter for the reduction of the effect</a:t>
            </a:r>
          </a:p>
          <a:p>
            <a:pPr lvl="1"/>
            <a:r>
              <a:rPr lang="en-US" altLang="ja-JP" dirty="0"/>
              <a:t>Normal-conducting TM020 cavity</a:t>
            </a:r>
          </a:p>
          <a:p>
            <a:r>
              <a:rPr lang="en-US" altLang="ja-JP" dirty="0">
                <a:solidFill>
                  <a:schemeClr val="accent3"/>
                </a:solidFill>
              </a:rPr>
              <a:t>Compensation of Transient beam loading effect</a:t>
            </a:r>
          </a:p>
          <a:p>
            <a:pPr lvl="1"/>
            <a:r>
              <a:rPr lang="en-US" altLang="ja-JP" dirty="0">
                <a:solidFill>
                  <a:schemeClr val="accent3"/>
                </a:solidFill>
              </a:rPr>
              <a:t>Basic idea</a:t>
            </a:r>
          </a:p>
          <a:p>
            <a:pPr lvl="1"/>
            <a:r>
              <a:rPr lang="en-US" altLang="ja-JP" dirty="0">
                <a:solidFill>
                  <a:schemeClr val="accent3"/>
                </a:solidFill>
              </a:rPr>
              <a:t>Compensation with a kicker cavity</a:t>
            </a:r>
          </a:p>
          <a:p>
            <a:pPr lvl="1"/>
            <a:r>
              <a:rPr lang="en-US" altLang="ja-JP" dirty="0">
                <a:solidFill>
                  <a:schemeClr val="accent3"/>
                </a:solidFill>
              </a:rPr>
              <a:t>Numerical estimation</a:t>
            </a:r>
          </a:p>
          <a:p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48640" y="1194816"/>
            <a:ext cx="8241792" cy="4982147"/>
          </a:xfrm>
        </p:spPr>
        <p:txBody>
          <a:bodyPr/>
          <a:lstStyle/>
          <a:p>
            <a:r>
              <a:rPr lang="en-US" altLang="ja-JP" dirty="0"/>
              <a:t>If the voltage fluctuation is small, we can further reduce the transient effect using an active compensation technique. </a:t>
            </a:r>
          </a:p>
          <a:p>
            <a:r>
              <a:rPr lang="en-US" altLang="ja-JP" dirty="0"/>
              <a:t>We </a:t>
            </a:r>
            <a:r>
              <a:rPr lang="en-US" altLang="ja-JP" dirty="0" smtClean="0"/>
              <a:t>investigated </a:t>
            </a:r>
            <a:r>
              <a:rPr lang="en-US" altLang="ja-JP" dirty="0"/>
              <a:t>two measures;</a:t>
            </a:r>
          </a:p>
          <a:p>
            <a:pPr marL="0" indent="0">
              <a:buNone/>
            </a:pPr>
            <a:r>
              <a:rPr lang="en-US" altLang="ja-JP" dirty="0"/>
              <a:t>	(a) compensation on the main and harmonic cavities, 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u="sng" dirty="0"/>
              <a:t>(b) compensation using a separate kicker cavity.</a:t>
            </a:r>
            <a:endParaRPr kumimoji="1" lang="ja-JP" altLang="en-US" b="1" u="sng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Basic idea of the compensation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793541" y="3380323"/>
            <a:ext cx="3316460" cy="2954596"/>
            <a:chOff x="5112088" y="3205748"/>
            <a:chExt cx="3949023" cy="351814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112088" y="3205748"/>
              <a:ext cx="3949023" cy="3518140"/>
              <a:chOff x="4546549" y="1873717"/>
              <a:chExt cx="4202095" cy="3743599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4546549" y="1873717"/>
                <a:ext cx="4202095" cy="374359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円/楕円 6"/>
              <p:cNvSpPr/>
              <p:nvPr/>
            </p:nvSpPr>
            <p:spPr>
              <a:xfrm>
                <a:off x="4831519" y="2214792"/>
                <a:ext cx="3632156" cy="3288058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5908745" y="2108780"/>
                <a:ext cx="204281" cy="267903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207525" y="2108780"/>
                <a:ext cx="204281" cy="267903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6506305" y="2108780"/>
                <a:ext cx="204281" cy="267903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6805085" y="2108780"/>
                <a:ext cx="204281" cy="267903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6440174" y="5359551"/>
                <a:ext cx="152270" cy="199694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659527" y="5359551"/>
                <a:ext cx="152270" cy="199694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878880" y="5359551"/>
                <a:ext cx="152270" cy="199694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" name="円弧 16"/>
              <p:cNvSpPr/>
              <p:nvPr/>
            </p:nvSpPr>
            <p:spPr>
              <a:xfrm rot="2522026">
                <a:off x="6445554" y="3012874"/>
                <a:ext cx="1755844" cy="1945532"/>
              </a:xfrm>
              <a:prstGeom prst="arc">
                <a:avLst>
                  <a:gd name="adj1" fmla="val 16200000"/>
                  <a:gd name="adj2" fmla="val 21443649"/>
                </a:avLst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" name="テキスト ボックス 18"/>
              <p:cNvSpPr txBox="1"/>
              <p:nvPr/>
            </p:nvSpPr>
            <p:spPr>
              <a:xfrm>
                <a:off x="5314991" y="2756379"/>
                <a:ext cx="401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</a:t>
                </a:r>
                <a:endParaRPr kumimoji="1" lang="ja-JP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テキスト ボックス 19"/>
              <p:cNvSpPr txBox="1"/>
              <p:nvPr/>
            </p:nvSpPr>
            <p:spPr>
              <a:xfrm>
                <a:off x="7709359" y="4407187"/>
                <a:ext cx="401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</a:t>
                </a:r>
                <a:endParaRPr kumimoji="1" lang="ja-JP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テキスト ボックス 20"/>
              <p:cNvSpPr txBox="1"/>
              <p:nvPr/>
            </p:nvSpPr>
            <p:spPr>
              <a:xfrm>
                <a:off x="5934902" y="2388855"/>
                <a:ext cx="1425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</a:rPr>
                  <a:t>Main cavities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</a:rPr>
                  <a:t>(</a:t>
                </a:r>
                <a:r>
                  <a:rPr lang="en-US" altLang="ja-JP" sz="1400" dirty="0">
                    <a:solidFill>
                      <a:sysClr val="windowText" lastClr="000000"/>
                    </a:solidFill>
                    <a:ea typeface="HG丸ｺﾞｼｯｸM-PRO" panose="020F0600000000000000" pitchFamily="50" charset="-128"/>
                  </a:rPr>
                  <a:t>Frequency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</a:rPr>
                  <a:t>: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 f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</a:rPr>
                  <a:t>)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1" name="テキスト ボックス 21"/>
              <p:cNvSpPr txBox="1"/>
              <p:nvPr/>
            </p:nvSpPr>
            <p:spPr>
              <a:xfrm>
                <a:off x="5518142" y="4604238"/>
                <a:ext cx="2384887" cy="74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</a:rPr>
                  <a:t>Harmonic cavities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400" noProof="0" dirty="0">
                    <a:solidFill>
                      <a:sysClr val="windowText" lastClr="000000"/>
                    </a:solidFill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Frequency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: n x f )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6220821" y="5359551"/>
                <a:ext cx="152270" cy="199694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7098232" y="5359551"/>
                <a:ext cx="152270" cy="199694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7103864" y="2108780"/>
                <a:ext cx="204281" cy="267903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5638856" y="4885780"/>
              <a:ext cx="5393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7030A0"/>
                  </a:solidFill>
                </a:rPr>
                <a:t>(b)</a:t>
              </a:r>
              <a:endParaRPr kumimoji="1" lang="ja-JP" alt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498124" y="5652627"/>
              <a:ext cx="322500" cy="42294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642691" y="5246957"/>
              <a:ext cx="1591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7030A0"/>
                  </a:solidFill>
                </a:rPr>
                <a:t>Kicker cavity</a:t>
              </a:r>
              <a:endParaRPr kumimoji="1" lang="ja-JP" altLang="en-US" sz="2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69763" y="3417336"/>
            <a:ext cx="5545174" cy="24929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Advantage of the method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Input RF power is minimized by optimizing the cavity bandwidth.</a:t>
            </a:r>
          </a:p>
          <a:p>
            <a:endParaRPr kumimoji="1" lang="en-US" altLang="ja-JP" sz="1200" dirty="0"/>
          </a:p>
          <a:p>
            <a:r>
              <a:rPr kumimoji="1" lang="en-US" altLang="ja-JP" sz="2400" dirty="0"/>
              <a:t>Disadvantage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Another space in the ring, RF system (low level system, RF amp ...)</a:t>
            </a:r>
          </a:p>
        </p:txBody>
      </p:sp>
      <p:sp>
        <p:nvSpPr>
          <p:cNvPr id="31" name="稲妻 30"/>
          <p:cNvSpPr/>
          <p:nvPr/>
        </p:nvSpPr>
        <p:spPr>
          <a:xfrm>
            <a:off x="5470161" y="4819097"/>
            <a:ext cx="716124" cy="757600"/>
          </a:xfrm>
          <a:prstGeom prst="lightningBol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122" y="855509"/>
            <a:ext cx="86417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System overview</a:t>
            </a:r>
          </a:p>
          <a:p>
            <a:pPr marL="0" indent="0">
              <a:buNone/>
            </a:pPr>
            <a:r>
              <a:rPr lang="en-US" altLang="ja-JP" dirty="0"/>
              <a:t>We </a:t>
            </a:r>
            <a:r>
              <a:rPr lang="en-US" altLang="ja-JP" dirty="0" smtClean="0"/>
              <a:t>will </a:t>
            </a:r>
            <a:r>
              <a:rPr lang="en-US" altLang="ja-JP" dirty="0"/>
              <a:t>use </a:t>
            </a:r>
            <a:r>
              <a:rPr lang="en-US" altLang="ja-JP" u="sng" dirty="0"/>
              <a:t>an active feedforward low level control, a kicker cavity having the wide</a:t>
            </a:r>
            <a:r>
              <a:rPr lang="ja-JP" altLang="en-US" u="sng" dirty="0"/>
              <a:t> </a:t>
            </a:r>
            <a:r>
              <a:rPr lang="en-US" altLang="ja-JP" u="sng" dirty="0"/>
              <a:t>bandwidth</a:t>
            </a:r>
            <a:r>
              <a:rPr lang="en-US" altLang="ja-JP" dirty="0"/>
              <a:t> and </a:t>
            </a:r>
            <a:r>
              <a:rPr lang="en-US" altLang="ja-JP" u="sng" dirty="0"/>
              <a:t>a Solid state amplifier</a:t>
            </a:r>
            <a:r>
              <a:rPr lang="en-US" altLang="ja-JP" dirty="0"/>
              <a:t>.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Compensation with a kicker cavity</a:t>
            </a:r>
            <a:endParaRPr kumimoji="1" lang="ja-JP" altLang="en-US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5635045" y="2061704"/>
            <a:ext cx="3316460" cy="308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710144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45953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181762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417571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105185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278307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451429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弧 23"/>
          <p:cNvSpPr/>
          <p:nvPr/>
        </p:nvSpPr>
        <p:spPr>
          <a:xfrm rot="2522026">
            <a:off x="7133815" y="2960773"/>
            <a:ext cx="1385782" cy="1535491"/>
          </a:xfrm>
          <a:prstGeom prst="arc">
            <a:avLst>
              <a:gd name="adj1" fmla="val 16200000"/>
              <a:gd name="adj2" fmla="val 21443649"/>
            </a:avLst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19"/>
          <p:cNvSpPr txBox="1"/>
          <p:nvPr/>
        </p:nvSpPr>
        <p:spPr>
          <a:xfrm>
            <a:off x="8131260" y="4061219"/>
            <a:ext cx="316542" cy="364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-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0"/>
          <p:cNvSpPr txBox="1"/>
          <p:nvPr/>
        </p:nvSpPr>
        <p:spPr>
          <a:xfrm>
            <a:off x="6730788" y="2468272"/>
            <a:ext cx="1124974" cy="461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Main cavities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(</a:t>
            </a:r>
            <a:r>
              <a:rPr lang="en-US" altLang="ja-JP" sz="1400" dirty="0">
                <a:solidFill>
                  <a:sysClr val="windowText" lastClr="000000"/>
                </a:solidFill>
                <a:ea typeface="HG丸ｺﾞｼｯｸM-PRO" panose="020F0600000000000000" pitchFamily="50" charset="-128"/>
              </a:rPr>
              <a:t>Frequency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: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 f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1"/>
          <p:cNvSpPr txBox="1"/>
          <p:nvPr/>
        </p:nvSpPr>
        <p:spPr>
          <a:xfrm>
            <a:off x="6401865" y="421674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Harmonic cavities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400" noProof="0" dirty="0">
                <a:solidFill>
                  <a:sysClr val="windowText" lastClr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Frequency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n x f 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932063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624550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653379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5716"/>
              </p:ext>
            </p:extLst>
          </p:nvPr>
        </p:nvGraphicFramePr>
        <p:xfrm>
          <a:off x="547307" y="4410927"/>
          <a:ext cx="4254500" cy="2055495"/>
        </p:xfrm>
        <a:graphic>
          <a:graphicData uri="http://schemas.openxmlformats.org/drawingml/2006/table">
            <a:tbl>
              <a:tblPr firstCol="1" bandRow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="" xmlns:a16="http://schemas.microsoft.com/office/drawing/2014/main" val="3675963765"/>
                    </a:ext>
                  </a:extLst>
                </a:gridCol>
                <a:gridCol w="925718">
                  <a:extLst>
                    <a:ext uri="{9D8B030D-6E8A-4147-A177-3AD203B41FA5}">
                      <a16:colId xmlns="" xmlns:a16="http://schemas.microsoft.com/office/drawing/2014/main" val="489618105"/>
                    </a:ext>
                  </a:extLst>
                </a:gridCol>
                <a:gridCol w="1664391">
                  <a:extLst>
                    <a:ext uri="{9D8B030D-6E8A-4147-A177-3AD203B41FA5}">
                      <a16:colId xmlns=""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[MHz]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500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[Ω]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175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Unloaded-Q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Cavity number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Loaded-Q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[MHz]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3955554"/>
                  </a:ext>
                </a:extLst>
              </a:tr>
            </a:tbl>
          </a:graphicData>
        </a:graphic>
      </p:graphicFrame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7" t="1936" r="1" b="-26931"/>
          <a:stretch/>
        </p:blipFill>
        <p:spPr>
          <a:xfrm>
            <a:off x="536448" y="2072640"/>
            <a:ext cx="5868055" cy="2218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6" name="円/楕円 6"/>
          <p:cNvSpPr/>
          <p:nvPr/>
        </p:nvSpPr>
        <p:spPr>
          <a:xfrm>
            <a:off x="5859955" y="2330895"/>
            <a:ext cx="2866642" cy="2595065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8004" y="2008626"/>
            <a:ext cx="1336915" cy="3360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Kicker cavity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2900" y="3522559"/>
            <a:ext cx="368684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Feedforward modulated signal</a:t>
            </a:r>
          </a:p>
          <a:p>
            <a:r>
              <a:rPr kumimoji="1" lang="en-US" altLang="ja-JP" sz="2000" b="1" dirty="0">
                <a:solidFill>
                  <a:srgbClr val="7030A0"/>
                </a:solidFill>
              </a:rPr>
              <a:t>(calculating from filling pattern)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37" name="下矢印 36"/>
          <p:cNvSpPr/>
          <p:nvPr/>
        </p:nvSpPr>
        <p:spPr>
          <a:xfrm rot="10800000">
            <a:off x="2063212" y="3072535"/>
            <a:ext cx="438956" cy="49861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14803" y="5547876"/>
            <a:ext cx="407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← </a:t>
            </a:r>
            <a:r>
              <a:rPr kumimoji="1" lang="en-US" altLang="ja-JP" sz="2000" dirty="0"/>
              <a:t>assumed kicker cavity parameters</a:t>
            </a:r>
          </a:p>
          <a:p>
            <a:pPr algn="ctr"/>
            <a:r>
              <a:rPr kumimoji="1" lang="en-US" altLang="ja-JP" sz="2000" dirty="0"/>
              <a:t>(not optimized)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26895" y="2030152"/>
            <a:ext cx="2106731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7030A0"/>
                </a:solidFill>
              </a:rPr>
              <a:t>Solid State Amp.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37" grpId="0" animBg="1"/>
      <p:bldP spid="38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122" y="855509"/>
            <a:ext cx="86417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System overview</a:t>
            </a:r>
          </a:p>
          <a:p>
            <a:pPr marL="0" indent="0">
              <a:buNone/>
            </a:pPr>
            <a:r>
              <a:rPr lang="en-US" altLang="ja-JP" dirty="0"/>
              <a:t>We consider to use </a:t>
            </a:r>
            <a:r>
              <a:rPr lang="en-US" altLang="ja-JP" u="sng" dirty="0"/>
              <a:t>an active feedforward low level control, a kicker cavity having the wide</a:t>
            </a:r>
            <a:r>
              <a:rPr lang="ja-JP" altLang="en-US" u="sng" dirty="0"/>
              <a:t> </a:t>
            </a:r>
            <a:r>
              <a:rPr lang="en-US" altLang="ja-JP" u="sng" dirty="0"/>
              <a:t>bandwidth</a:t>
            </a:r>
            <a:r>
              <a:rPr lang="en-US" altLang="ja-JP" dirty="0"/>
              <a:t> and </a:t>
            </a:r>
            <a:r>
              <a:rPr lang="en-US" altLang="ja-JP" u="sng" dirty="0"/>
              <a:t>a Solid state amplifier</a:t>
            </a:r>
            <a:r>
              <a:rPr lang="en-US" altLang="ja-JP" dirty="0"/>
              <a:t>.</a:t>
            </a:r>
            <a:endParaRPr kumimoji="1"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Compensation with a kicker cavity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635045" y="2061704"/>
            <a:ext cx="3316460" cy="308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710144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45953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81762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417571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105185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278307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51429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弧 17"/>
          <p:cNvSpPr/>
          <p:nvPr/>
        </p:nvSpPr>
        <p:spPr>
          <a:xfrm rot="2522026">
            <a:off x="7133815" y="2960773"/>
            <a:ext cx="1385782" cy="1535491"/>
          </a:xfrm>
          <a:prstGeom prst="arc">
            <a:avLst>
              <a:gd name="adj1" fmla="val 16200000"/>
              <a:gd name="adj2" fmla="val 21443649"/>
            </a:avLst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9"/>
          <p:cNvSpPr txBox="1"/>
          <p:nvPr/>
        </p:nvSpPr>
        <p:spPr>
          <a:xfrm>
            <a:off x="8131260" y="4061219"/>
            <a:ext cx="316542" cy="364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-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20"/>
          <p:cNvSpPr txBox="1"/>
          <p:nvPr/>
        </p:nvSpPr>
        <p:spPr>
          <a:xfrm>
            <a:off x="6730788" y="2468272"/>
            <a:ext cx="1124974" cy="461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Main cavities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(</a:t>
            </a:r>
            <a:r>
              <a:rPr lang="en-US" altLang="ja-JP" sz="1400" dirty="0">
                <a:solidFill>
                  <a:sysClr val="windowText" lastClr="000000"/>
                </a:solidFill>
                <a:ea typeface="HG丸ｺﾞｼｯｸM-PRO" panose="020F0600000000000000" pitchFamily="50" charset="-128"/>
              </a:rPr>
              <a:t>Frequency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: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 f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1"/>
          <p:cNvSpPr txBox="1"/>
          <p:nvPr/>
        </p:nvSpPr>
        <p:spPr>
          <a:xfrm>
            <a:off x="6600216" y="4216740"/>
            <a:ext cx="1485544" cy="461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rPr>
              <a:t>Harmonic cavities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400" noProof="0" dirty="0">
                <a:solidFill>
                  <a:sysClr val="windowText" lastClr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Frequency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m x f 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32063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624550" y="4812862"/>
            <a:ext cx="165672" cy="21726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653379" y="2247226"/>
            <a:ext cx="161227" cy="211440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7" t="1936" r="1" b="-26931"/>
          <a:stretch/>
        </p:blipFill>
        <p:spPr>
          <a:xfrm>
            <a:off x="536448" y="2072640"/>
            <a:ext cx="5868055" cy="2218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6" name="円/楕円 6"/>
          <p:cNvSpPr/>
          <p:nvPr/>
        </p:nvSpPr>
        <p:spPr>
          <a:xfrm>
            <a:off x="5859955" y="2330895"/>
            <a:ext cx="2866642" cy="2595065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58004" y="2008626"/>
            <a:ext cx="1336915" cy="3360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Kicker cavity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2900" y="3522559"/>
            <a:ext cx="368684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Feedforward modulated signal</a:t>
            </a:r>
          </a:p>
          <a:p>
            <a:r>
              <a:rPr kumimoji="1" lang="en-US" altLang="ja-JP" sz="2000" b="1" dirty="0">
                <a:solidFill>
                  <a:srgbClr val="7030A0"/>
                </a:solidFill>
              </a:rPr>
              <a:t>(calculating from filling pattern)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9" name="下矢印 28"/>
          <p:cNvSpPr/>
          <p:nvPr/>
        </p:nvSpPr>
        <p:spPr>
          <a:xfrm rot="10800000">
            <a:off x="2063212" y="3072535"/>
            <a:ext cx="438956" cy="49861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08108" y="2078920"/>
            <a:ext cx="241745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u="sng" dirty="0">
                <a:solidFill>
                  <a:srgbClr val="7030A0"/>
                </a:solidFill>
              </a:rPr>
              <a:t>Solid State Amp.</a:t>
            </a:r>
            <a:endParaRPr kumimoji="1" lang="ja-JP" altLang="en-US" sz="2400" b="1" u="sng" dirty="0">
              <a:solidFill>
                <a:srgbClr val="7030A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6" t="21235" b="-2045"/>
          <a:stretch/>
        </p:blipFill>
        <p:spPr>
          <a:xfrm>
            <a:off x="1536192" y="3255263"/>
            <a:ext cx="6669024" cy="3305193"/>
          </a:xfrm>
          <a:prstGeom prst="rect">
            <a:avLst/>
          </a:prstGeom>
          <a:solidFill>
            <a:schemeClr val="tx1"/>
          </a:solidFill>
          <a:ln w="38100">
            <a:solidFill>
              <a:srgbClr val="7030A0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447221" y="5198608"/>
            <a:ext cx="339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LDMOS(MRFE6VP61K25N)/NXP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45603" y="5579451"/>
            <a:ext cx="388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Test data @ R</a:t>
            </a:r>
            <a:r>
              <a:rPr kumimoji="1" lang="ja-JP" altLang="en-US" b="1" dirty="0">
                <a:solidFill>
                  <a:schemeClr val="bg1"/>
                </a:solidFill>
              </a:rPr>
              <a:t>＆</a:t>
            </a:r>
            <a:r>
              <a:rPr kumimoji="1" lang="en-US" altLang="ja-JP" b="1" dirty="0">
                <a:solidFill>
                  <a:schemeClr val="bg1"/>
                </a:solidFill>
              </a:rPr>
              <a:t>K Company Limited.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502937" y="3194343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[</a:t>
            </a:r>
            <a:r>
              <a:rPr kumimoji="1" lang="en-US" altLang="ja-JP" b="1" dirty="0" err="1">
                <a:solidFill>
                  <a:schemeClr val="bg1"/>
                </a:solidFill>
              </a:rPr>
              <a:t>dBm</a:t>
            </a:r>
            <a:r>
              <a:rPr kumimoji="1" lang="en-US" altLang="ja-JP" b="1" dirty="0">
                <a:solidFill>
                  <a:schemeClr val="bg1"/>
                </a:solidFill>
              </a:rPr>
              <a:t>]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64195" y="3243554"/>
            <a:ext cx="291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>
                <a:solidFill>
                  <a:schemeClr val="bg1"/>
                </a:solidFill>
              </a:rPr>
              <a:t>Frequency vs Output power</a:t>
            </a:r>
            <a:endParaRPr kumimoji="1" lang="ja-JP" alt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4840" y="926592"/>
            <a:ext cx="89128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How to obtain the feedfoward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The RF voltage of the kicker cavity can be decided to suppress phase shifts of the bunches along the train.</a:t>
            </a:r>
          </a:p>
          <a:p>
            <a:pPr marL="0" indent="0">
              <a:buNone/>
            </a:pPr>
            <a:r>
              <a:rPr lang="en-US" altLang="ja-JP" dirty="0"/>
              <a:t>   * Main and harmonic voltage can be evaluated from the fill pattern.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Numerical estimation (KEK-LS)</a:t>
            </a:r>
            <a:endParaRPr kumimoji="1" lang="ja-JP" altLang="en-US" b="1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-1018"/>
          <a:stretch/>
        </p:blipFill>
        <p:spPr>
          <a:xfrm>
            <a:off x="4511040" y="3169920"/>
            <a:ext cx="4486656" cy="359197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右矢印 7"/>
          <p:cNvSpPr/>
          <p:nvPr/>
        </p:nvSpPr>
        <p:spPr>
          <a:xfrm>
            <a:off x="3959695" y="4537389"/>
            <a:ext cx="685457" cy="741747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21416" y="2691065"/>
            <a:ext cx="3893060" cy="4042283"/>
            <a:chOff x="121416" y="2691065"/>
            <a:chExt cx="3893060" cy="4042283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21416" y="2691065"/>
              <a:ext cx="3893060" cy="4042283"/>
              <a:chOff x="121416" y="2691065"/>
              <a:chExt cx="3893060" cy="4042283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750" r="-2402" b="1"/>
              <a:stretch/>
            </p:blipFill>
            <p:spPr>
              <a:xfrm>
                <a:off x="121416" y="2691065"/>
                <a:ext cx="3893060" cy="4042283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6" name="テキスト ボックス 5"/>
              <p:cNvSpPr txBox="1"/>
              <p:nvPr/>
            </p:nvSpPr>
            <p:spPr>
              <a:xfrm>
                <a:off x="760882" y="2968468"/>
                <a:ext cx="878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60 ns</a:t>
                </a:r>
                <a:endParaRPr kumimoji="1" lang="ja-JP" altLang="en-US" sz="2400" b="1" dirty="0"/>
              </a:p>
            </p:txBody>
          </p:sp>
          <p:cxnSp>
            <p:nvCxnSpPr>
              <p:cNvPr id="11" name="直線矢印コネクタ 10"/>
              <p:cNvCxnSpPr/>
              <p:nvPr/>
            </p:nvCxnSpPr>
            <p:spPr>
              <a:xfrm>
                <a:off x="1744179" y="3221673"/>
                <a:ext cx="32376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H="1">
                <a:off x="2307400" y="3221673"/>
                <a:ext cx="32376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テキスト ボックス 19"/>
            <p:cNvSpPr txBox="1"/>
            <p:nvPr/>
          </p:nvSpPr>
          <p:spPr>
            <a:xfrm>
              <a:off x="537889" y="515161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(TM020 HC)</a:t>
              </a:r>
              <a:endParaRPr kumimoji="1" lang="ja-JP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060" name="Picture 820" descr="C:\Users\yamamoto\OneDrive - 高エネルギー加速器研究機構 加速器研究施設 加速器第七研究系\SOLEIL\seminer\VcRe-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490470"/>
            <a:ext cx="473551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-1018"/>
          <a:stretch/>
        </p:blipFill>
        <p:spPr>
          <a:xfrm>
            <a:off x="4890186" y="3320279"/>
            <a:ext cx="4090709" cy="32749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4840" y="926592"/>
            <a:ext cx="89128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How to obtain the feedfoward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Evaluate the kicker cavity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Apply the bandwidth limitation, where the bandwidth should be wider than the repetition frequency of the bunch train.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Numerical estimation</a:t>
            </a:r>
            <a:r>
              <a:rPr lang="ja-JP" altLang="en-US" dirty="0"/>
              <a:t> </a:t>
            </a:r>
            <a:r>
              <a:rPr lang="en-US" altLang="ja-JP" dirty="0"/>
              <a:t>(KEK-LS)</a:t>
            </a:r>
            <a:endParaRPr kumimoji="1" lang="ja-JP" altLang="en-US" b="1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230368" y="4864608"/>
            <a:ext cx="185623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412528" y="4371041"/>
            <a:ext cx="13660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1.05 MHz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4" t="-1108" r="-1638"/>
          <a:stretch/>
        </p:blipFill>
        <p:spPr>
          <a:xfrm>
            <a:off x="116687" y="2876512"/>
            <a:ext cx="4632960" cy="3616363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</p:pic>
      <p:sp>
        <p:nvSpPr>
          <p:cNvPr id="8" name="右矢印 7"/>
          <p:cNvSpPr/>
          <p:nvPr/>
        </p:nvSpPr>
        <p:spPr>
          <a:xfrm flipH="1">
            <a:off x="4297526" y="4441302"/>
            <a:ext cx="685457" cy="741747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-1018"/>
          <a:stretch/>
        </p:blipFill>
        <p:spPr>
          <a:xfrm>
            <a:off x="4890186" y="3320279"/>
            <a:ext cx="4090709" cy="32749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4840" y="926592"/>
            <a:ext cx="89128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How to obtain the feedfoward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Evaluate the kicker cavity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Apply the bandwidth limitation, where the bandwidth should be wider than the repetition frequency of the bunch train.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Numerical estimation</a:t>
            </a:r>
            <a:r>
              <a:rPr lang="ja-JP" altLang="en-US" dirty="0"/>
              <a:t> </a:t>
            </a:r>
            <a:r>
              <a:rPr lang="en-US" altLang="ja-JP" dirty="0"/>
              <a:t>(KEK-LS)</a:t>
            </a:r>
            <a:endParaRPr kumimoji="1" lang="ja-JP" altLang="en-US" b="1" dirty="0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>
            <p:extLst/>
          </p:nvPr>
        </p:nvGraphicFramePr>
        <p:xfrm>
          <a:off x="5427206" y="3845293"/>
          <a:ext cx="720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8" name="Equation" r:id="rId5" imgW="330120" imgH="241200" progId="Equation.DSMT4">
                  <p:embed/>
                </p:oleObj>
              </mc:Choice>
              <mc:Fallback>
                <p:oleObj name="Equation" r:id="rId5" imgW="330120" imgH="24120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7206" y="3845293"/>
                        <a:ext cx="720725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矢印コネクタ 11"/>
          <p:cNvCxnSpPr/>
          <p:nvPr/>
        </p:nvCxnSpPr>
        <p:spPr>
          <a:xfrm>
            <a:off x="5230368" y="4864608"/>
            <a:ext cx="185623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412528" y="4371041"/>
            <a:ext cx="13660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7030A0"/>
                </a:solidFill>
              </a:rPr>
              <a:t>1.05 MHz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4" t="-1108" r="-1638"/>
          <a:stretch/>
        </p:blipFill>
        <p:spPr>
          <a:xfrm>
            <a:off x="116687" y="2876512"/>
            <a:ext cx="4632960" cy="3616363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</p:pic>
      <p:sp>
        <p:nvSpPr>
          <p:cNvPr id="8" name="右矢印 7"/>
          <p:cNvSpPr/>
          <p:nvPr/>
        </p:nvSpPr>
        <p:spPr>
          <a:xfrm flipH="1">
            <a:off x="4297526" y="4441302"/>
            <a:ext cx="685457" cy="741747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9" r="-2921" b="1"/>
          <a:stretch/>
        </p:blipFill>
        <p:spPr>
          <a:xfrm>
            <a:off x="1438898" y="1645921"/>
            <a:ext cx="6022606" cy="4775238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474112" y="4463374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(w. TM020 HC)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4840" y="926592"/>
            <a:ext cx="8912856" cy="4982147"/>
          </a:xfrm>
        </p:spPr>
        <p:txBody>
          <a:bodyPr/>
          <a:lstStyle/>
          <a:p>
            <a:pPr marL="0" indent="0">
              <a:buNone/>
            </a:pPr>
            <a:r>
              <a:rPr lang="en-US" altLang="ja-JP" u="sng" dirty="0"/>
              <a:t>How to obtain the feedfoward signal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Evaluate the kicker cavity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Apply the bandwidth limitation, considering the repetition frequency of the bunch train.</a:t>
            </a:r>
          </a:p>
          <a:p>
            <a:pPr>
              <a:buFont typeface="Yu Gothic" panose="020B0400000000000000" pitchFamily="50" charset="-128"/>
              <a:buChar char="※"/>
            </a:pPr>
            <a:r>
              <a:rPr lang="en-US" altLang="ja-JP" b="1" dirty="0"/>
              <a:t>Input RF power can be estimated, taking  into account the cavity and amplifier responses.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Numerical estimation (KEK-LS)</a:t>
            </a:r>
            <a:endParaRPr kumimoji="1" lang="ja-JP" altLang="en-US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60888"/>
              </p:ext>
            </p:extLst>
          </p:nvPr>
        </p:nvGraphicFramePr>
        <p:xfrm>
          <a:off x="334970" y="3665003"/>
          <a:ext cx="8474060" cy="253580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118515">
                  <a:extLst>
                    <a:ext uri="{9D8B030D-6E8A-4147-A177-3AD203B41FA5}">
                      <a16:colId xmlns="" xmlns:a16="http://schemas.microsoft.com/office/drawing/2014/main" val="3707865315"/>
                    </a:ext>
                  </a:extLst>
                </a:gridCol>
                <a:gridCol w="2118515">
                  <a:extLst>
                    <a:ext uri="{9D8B030D-6E8A-4147-A177-3AD203B41FA5}">
                      <a16:colId xmlns="" xmlns:a16="http://schemas.microsoft.com/office/drawing/2014/main" val="3725829696"/>
                    </a:ext>
                  </a:extLst>
                </a:gridCol>
                <a:gridCol w="2118515">
                  <a:extLst>
                    <a:ext uri="{9D8B030D-6E8A-4147-A177-3AD203B41FA5}">
                      <a16:colId xmlns="" xmlns:a16="http://schemas.microsoft.com/office/drawing/2014/main" val="3561502605"/>
                    </a:ext>
                  </a:extLst>
                </a:gridCol>
                <a:gridCol w="2118515">
                  <a:extLst>
                    <a:ext uri="{9D8B030D-6E8A-4147-A177-3AD203B41FA5}">
                      <a16:colId xmlns="" xmlns:a16="http://schemas.microsoft.com/office/drawing/2014/main" val="2120761083"/>
                    </a:ext>
                  </a:extLst>
                </a:gridCol>
              </a:tblGrid>
              <a:tr h="670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Compensation bandwidth 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Average Bunch length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Peak Generator Power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Average Generator Power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2973031"/>
                  </a:ext>
                </a:extLst>
              </a:tr>
              <a:tr h="340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[MHz]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[</a:t>
                      </a:r>
                      <a:r>
                        <a:rPr lang="en-US" sz="2200" u="none" strike="noStrike" dirty="0" err="1">
                          <a:effectLst/>
                        </a:rPr>
                        <a:t>ps</a:t>
                      </a:r>
                      <a:r>
                        <a:rPr lang="en-US" sz="2200" u="none" strike="noStrike" dirty="0">
                          <a:effectLst/>
                        </a:rPr>
                        <a:t>]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[kW]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[kW]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2490989"/>
                  </a:ext>
                </a:extLst>
              </a:tr>
              <a:tr h="34047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>
                          <a:effectLst/>
                        </a:rPr>
                        <a:t>－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31.1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>
                          <a:effectLst/>
                        </a:rPr>
                        <a:t>－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>
                          <a:effectLst/>
                        </a:rPr>
                        <a:t>－</a:t>
                      </a:r>
                      <a:endParaRPr lang="ja-JP" altLang="en-US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995937468"/>
                  </a:ext>
                </a:extLst>
              </a:tr>
              <a:tr h="340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1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35.6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11.1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5.6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extLst>
                  <a:ext uri="{0D108BD9-81ED-4DB2-BD59-A6C34878D82A}">
                    <a16:rowId xmlns="" xmlns:a16="http://schemas.microsoft.com/office/drawing/2014/main" val="355266600"/>
                  </a:ext>
                </a:extLst>
              </a:tr>
              <a:tr h="340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2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39.6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31.6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200" u="none" strike="noStrike">
                          <a:effectLst/>
                        </a:rPr>
                        <a:t>11.1</a:t>
                      </a:r>
                      <a:endParaRPr lang="en-US" altLang="ja-JP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extLst>
                  <a:ext uri="{0D108BD9-81ED-4DB2-BD59-A6C34878D82A}">
                    <a16:rowId xmlns="" xmlns:a16="http://schemas.microsoft.com/office/drawing/2014/main" val="2140041198"/>
                  </a:ext>
                </a:extLst>
              </a:tr>
              <a:tr h="472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altLang="ja-JP" sz="30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40.9</a:t>
                      </a:r>
                      <a:endParaRPr lang="en-US" altLang="ja-JP" sz="30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46.7</a:t>
                      </a:r>
                      <a:endParaRPr lang="en-US" altLang="ja-JP" sz="30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0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14.7</a:t>
                      </a:r>
                      <a:endParaRPr lang="en-US" altLang="ja-JP" sz="30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10317" marR="10317" marT="10317" marB="0" anchor="ctr"/>
                </a:tc>
                <a:extLst>
                  <a:ext uri="{0D108BD9-81ED-4DB2-BD59-A6C34878D82A}">
                    <a16:rowId xmlns="" xmlns:a16="http://schemas.microsoft.com/office/drawing/2014/main" val="120992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2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Numerical estimation (KEK-LS)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660400" y="871624"/>
          <a:ext cx="7823200" cy="127825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955800">
                  <a:extLst>
                    <a:ext uri="{9D8B030D-6E8A-4147-A177-3AD203B41FA5}">
                      <a16:colId xmlns="" xmlns:a16="http://schemas.microsoft.com/office/drawing/2014/main" val="3707865315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3725829696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3561502605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212076108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Compensation bandwidth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Average Bunch length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Peak Generator Power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Average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Generator Power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29730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[MHz]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</a:rPr>
                        <a:t>ps</a:t>
                      </a:r>
                      <a:r>
                        <a:rPr lang="en-US" sz="180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[kW]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[kW]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24909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n-US" altLang="ja-JP" sz="28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40.9</a:t>
                      </a:r>
                      <a:endParaRPr lang="en-US" altLang="ja-JP" sz="28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46.7</a:t>
                      </a:r>
                      <a:endParaRPr lang="en-US" altLang="ja-JP" sz="28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14.7</a:t>
                      </a:r>
                      <a:endParaRPr lang="en-US" altLang="ja-JP" sz="28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209920554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0"/>
          <a:stretch/>
        </p:blipFill>
        <p:spPr>
          <a:xfrm>
            <a:off x="92602" y="2562578"/>
            <a:ext cx="4693888" cy="38911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829306" y="5394676"/>
            <a:ext cx="23246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7030A0"/>
                </a:solidFill>
              </a:rPr>
              <a:t>60ns bunch gap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-1112" r="-1218" b="1"/>
          <a:stretch/>
        </p:blipFill>
        <p:spPr>
          <a:xfrm>
            <a:off x="4901183" y="2189068"/>
            <a:ext cx="4143371" cy="4625573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660401" y="4229753"/>
            <a:ext cx="366888" cy="6937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948266" y="4874561"/>
            <a:ext cx="35434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</a:rPr>
              <a:t>Using SC harmonic cavity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676116" y="1060704"/>
            <a:ext cx="8190219" cy="4982147"/>
          </a:xfrm>
        </p:spPr>
        <p:txBody>
          <a:bodyPr/>
          <a:lstStyle/>
          <a:p>
            <a:r>
              <a:rPr kumimoji="1" lang="en-US" altLang="ja-JP" dirty="0"/>
              <a:t>Such compensation scheme can be applied to the SC harmonic syste</a:t>
            </a:r>
            <a:r>
              <a:rPr lang="en-US" altLang="ja-JP" dirty="0"/>
              <a:t>m.</a:t>
            </a:r>
          </a:p>
          <a:p>
            <a:r>
              <a:rPr kumimoji="1" lang="en-US" altLang="ja-JP" dirty="0"/>
              <a:t>At SLS, when the bunch gap </a:t>
            </a:r>
            <a:r>
              <a:rPr lang="en-US" altLang="ja-JP" dirty="0"/>
              <a:t>was around 280 ns, </a:t>
            </a:r>
            <a:r>
              <a:rPr kumimoji="1" lang="en-US" altLang="ja-JP" dirty="0"/>
              <a:t> </a:t>
            </a:r>
            <a:r>
              <a:rPr lang="en-US" altLang="ja-JP" dirty="0"/>
              <a:t>considerable</a:t>
            </a:r>
            <a:r>
              <a:rPr kumimoji="1" lang="en-US" altLang="ja-JP" dirty="0"/>
              <a:t> transient effect was observed.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estimation (SLS)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724629" y="2440986"/>
            <a:ext cx="7141706" cy="4133834"/>
            <a:chOff x="1724629" y="2440986"/>
            <a:chExt cx="7141706" cy="4133834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/>
            <a:srcRect r="2300" b="59012"/>
            <a:stretch/>
          </p:blipFill>
          <p:spPr>
            <a:xfrm>
              <a:off x="1724629" y="2891010"/>
              <a:ext cx="6093190" cy="368381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028810" y="2440986"/>
              <a:ext cx="383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*</a:t>
              </a:r>
              <a:r>
                <a:rPr lang="en-US" altLang="ja-JP" dirty="0"/>
                <a:t>M. </a:t>
              </a:r>
              <a:r>
                <a:rPr lang="en-US" altLang="ja-JP" dirty="0" err="1"/>
                <a:t>Pedrozzi</a:t>
              </a:r>
              <a:r>
                <a:rPr lang="en-US" altLang="ja-JP" dirty="0"/>
                <a:t>, </a:t>
              </a:r>
              <a:r>
                <a:rPr lang="it-IT" altLang="ja-JP" dirty="0"/>
                <a:t>et al.</a:t>
              </a:r>
              <a:r>
                <a:rPr lang="en-US" altLang="ja-JP" dirty="0"/>
                <a:t>, SRF03 (2003) p. 91</a:t>
              </a: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2429402" y="5626490"/>
              <a:ext cx="972166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2414988" y="5651426"/>
              <a:ext cx="1007007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7030A0"/>
                  </a:solidFill>
                </a:rPr>
                <a:t>280 ns</a:t>
              </a:r>
              <a:endParaRPr kumimoji="1" lang="ja-JP" altLang="en-US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1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04198" y="925125"/>
            <a:ext cx="8135604" cy="4982147"/>
          </a:xfrm>
        </p:spPr>
        <p:txBody>
          <a:bodyPr/>
          <a:lstStyle/>
          <a:p>
            <a:r>
              <a:rPr lang="en-US" altLang="ja-JP" dirty="0"/>
              <a:t>Quasi diffraction-limited synchrotron light sources, which aim at achieving the beam emittances of </a:t>
            </a:r>
            <a:r>
              <a:rPr lang="en-US" altLang="ja-JP" dirty="0" smtClean="0"/>
              <a:t>&lt; </a:t>
            </a:r>
            <a:r>
              <a:rPr lang="en-US" altLang="ja-JP" dirty="0"/>
              <a:t>100 </a:t>
            </a:r>
            <a:r>
              <a:rPr lang="en-US" altLang="ja-JP" dirty="0" err="1"/>
              <a:t>pmrad</a:t>
            </a:r>
            <a:r>
              <a:rPr lang="en-US" altLang="ja-JP" dirty="0"/>
              <a:t> are being actively designed. </a:t>
            </a:r>
          </a:p>
          <a:p>
            <a:r>
              <a:rPr lang="en-US" altLang="ja-JP" dirty="0"/>
              <a:t>In such ultralow-emittance rings, </a:t>
            </a:r>
            <a:r>
              <a:rPr lang="en-US" altLang="ja-JP" b="1" u="sng" dirty="0"/>
              <a:t>emittance growth due to intrabeam scattering</a:t>
            </a:r>
            <a:r>
              <a:rPr lang="en-US" altLang="ja-JP" dirty="0"/>
              <a:t> are serious concerns.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for </a:t>
            </a:r>
            <a:r>
              <a:rPr lang="en-US" altLang="ja-JP" dirty="0" smtClean="0"/>
              <a:t>harmonic </a:t>
            </a:r>
            <a:r>
              <a:rPr lang="en-US" altLang="ja-JP" dirty="0"/>
              <a:t>RF system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12720" y="2681554"/>
            <a:ext cx="8633967" cy="1302577"/>
            <a:chOff x="312720" y="2681554"/>
            <a:chExt cx="8633967" cy="1302577"/>
          </a:xfrm>
        </p:grpSpPr>
        <p:sp>
          <p:nvSpPr>
            <p:cNvPr id="7" name="正方形/長方形 6"/>
            <p:cNvSpPr/>
            <p:nvPr/>
          </p:nvSpPr>
          <p:spPr>
            <a:xfrm>
              <a:off x="7119347" y="2681554"/>
              <a:ext cx="1827340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ja-JP" i="1" dirty="0"/>
                <a:t>http://kekls.kek.jp</a:t>
              </a:r>
              <a:endParaRPr lang="ja-JP" altLang="en-US" i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2720" y="3337800"/>
              <a:ext cx="1189749" cy="64633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u="sng" dirty="0"/>
                <a:t>KEK-LS </a:t>
              </a:r>
            </a:p>
            <a:p>
              <a:r>
                <a:rPr kumimoji="1" lang="en-US" altLang="ja-JP" u="sng" dirty="0"/>
                <a:t>parameter</a:t>
              </a:r>
              <a:endParaRPr kumimoji="1" lang="ja-JP" altLang="en-US" u="sng" dirty="0"/>
            </a:p>
          </p:txBody>
        </p:sp>
      </p:grpSp>
      <p:pic>
        <p:nvPicPr>
          <p:cNvPr id="7379" name="Picture 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073401"/>
            <a:ext cx="692626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1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estimation (SLS)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lang="ja-JP" altLang="en-US" smtClean="0"/>
              <a:pPr/>
              <a:t>30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21172"/>
              </p:ext>
            </p:extLst>
          </p:nvPr>
        </p:nvGraphicFramePr>
        <p:xfrm>
          <a:off x="798285" y="4638840"/>
          <a:ext cx="7823200" cy="213995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55800">
                  <a:extLst>
                    <a:ext uri="{9D8B030D-6E8A-4147-A177-3AD203B41FA5}">
                      <a16:colId xmlns="" xmlns:a16="http://schemas.microsoft.com/office/drawing/2014/main" val="3794751093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1407640733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3396016166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58063931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216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Compensation bandwidth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16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Average Bunch length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16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Peak Generator Power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16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Average Generator Power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997251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[MHz]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err="1">
                          <a:effectLst/>
                        </a:rPr>
                        <a:t>ps</a:t>
                      </a:r>
                      <a:r>
                        <a:rPr lang="en-US" sz="2000" u="none" strike="noStrike" dirty="0">
                          <a:effectLst/>
                        </a:rPr>
                        <a:t>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[kW]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[kW]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064126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－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35.8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－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</a:rPr>
                        <a:t>－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2636455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46.3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25.8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16.8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43174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56.9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84.1</a:t>
                      </a:r>
                      <a:endParaRPr lang="en-US" altLang="ja-JP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35.6</a:t>
                      </a:r>
                      <a:endParaRPr lang="en-US" altLang="ja-JP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3070724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59.3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98.3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39.1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63250202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56692"/>
              </p:ext>
            </p:extLst>
          </p:nvPr>
        </p:nvGraphicFramePr>
        <p:xfrm>
          <a:off x="170185" y="1735770"/>
          <a:ext cx="3483157" cy="2055495"/>
        </p:xfrm>
        <a:graphic>
          <a:graphicData uri="http://schemas.openxmlformats.org/drawingml/2006/table">
            <a:tbl>
              <a:tblPr firstCol="1" bandRow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="" xmlns:a16="http://schemas.microsoft.com/office/drawing/2014/main" val="3675963765"/>
                    </a:ext>
                  </a:extLst>
                </a:gridCol>
                <a:gridCol w="738766">
                  <a:extLst>
                    <a:ext uri="{9D8B030D-6E8A-4147-A177-3AD203B41FA5}">
                      <a16:colId xmlns="" xmlns:a16="http://schemas.microsoft.com/office/drawing/2014/main" val="489618105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[MHz]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[Ω]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175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Unloaded-Q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40000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Cavity number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Loaded-Q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3dB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[MHz]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4841" y="1035031"/>
            <a:ext cx="2696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/>
              <a:t>Kicker cavity parameter</a:t>
            </a:r>
          </a:p>
          <a:p>
            <a:r>
              <a:rPr kumimoji="1" lang="en-US" altLang="ja-JP" sz="2000" u="sng" dirty="0"/>
              <a:t>(not optimized)</a:t>
            </a:r>
            <a:endParaRPr kumimoji="1" lang="ja-JP" altLang="en-US" sz="2000" u="sng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42" y="414528"/>
            <a:ext cx="5454658" cy="415762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282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92608" y="1169892"/>
            <a:ext cx="8668512" cy="509679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Harmonic </a:t>
            </a:r>
            <a:r>
              <a:rPr kumimoji="1" lang="en-US" altLang="ja-JP" dirty="0"/>
              <a:t>R</a:t>
            </a:r>
            <a:r>
              <a:rPr lang="en-US" altLang="ja-JP" dirty="0"/>
              <a:t>F system is essential in ring based future light source.</a:t>
            </a:r>
          </a:p>
          <a:p>
            <a:r>
              <a:rPr lang="en-US" altLang="ja-JP" dirty="0"/>
              <a:t>Normal conducting TM020 cavity is a candidates for harmonic cavities because of it’s high unloaded-Q and small R/Q (large stored energy).</a:t>
            </a:r>
          </a:p>
          <a:p>
            <a:r>
              <a:rPr lang="en-US" altLang="ja-JP" dirty="0"/>
              <a:t>By using  single kicker cavity with active feedfoward LLRF system, the beam loading effect for the double RF system can be minimized and avoided.</a:t>
            </a:r>
          </a:p>
          <a:p>
            <a:pPr marL="0" indent="0" algn="ctr">
              <a:buNone/>
            </a:pPr>
            <a:r>
              <a:rPr lang="en-US" altLang="ja-JP" dirty="0"/>
              <a:t>(This technique can be applied to not only NC but  also SC systems.)</a:t>
            </a:r>
          </a:p>
          <a:p>
            <a:endParaRPr lang="en-US" altLang="ja-JP" sz="1400" dirty="0"/>
          </a:p>
          <a:p>
            <a:pPr marL="0" indent="0">
              <a:buNone/>
            </a:pPr>
            <a:r>
              <a:rPr lang="en-US" altLang="ja-JP" u="sng" dirty="0"/>
              <a:t>Future tasks</a:t>
            </a:r>
          </a:p>
          <a:p>
            <a:r>
              <a:rPr lang="en-US" altLang="ja-JP" dirty="0"/>
              <a:t>Concrete designs of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	</a:t>
            </a:r>
            <a:r>
              <a:rPr lang="en-US" altLang="ja-JP" sz="2400" dirty="0"/>
              <a:t>the HOM-damped/high-coupling  kicker cavity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/>
              <a:t>	the (adaptive) feedforward Low level RF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dirty="0"/>
              <a:t>	Several tens kW level solid state amp. with wide bandwidth.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52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04198" y="925125"/>
            <a:ext cx="8135604" cy="5567750"/>
          </a:xfrm>
        </p:spPr>
        <p:txBody>
          <a:bodyPr>
            <a:noAutofit/>
          </a:bodyPr>
          <a:lstStyle/>
          <a:p>
            <a:r>
              <a:rPr lang="en-US" altLang="ja-JP" dirty="0"/>
              <a:t>Quasi diffraction-limited synchrotron light sources, which aim at achieving the beam emittances of </a:t>
            </a:r>
            <a:r>
              <a:rPr lang="en-US" altLang="ja-JP" dirty="0" smtClean="0"/>
              <a:t>&lt; </a:t>
            </a:r>
            <a:r>
              <a:rPr lang="en-US" altLang="ja-JP" dirty="0"/>
              <a:t>100 </a:t>
            </a:r>
            <a:r>
              <a:rPr lang="en-US" altLang="ja-JP" dirty="0" err="1"/>
              <a:t>pmrad</a:t>
            </a:r>
            <a:r>
              <a:rPr lang="en-US" altLang="ja-JP" dirty="0"/>
              <a:t> are being actively designed. </a:t>
            </a:r>
          </a:p>
          <a:p>
            <a:r>
              <a:rPr lang="en-US" altLang="ja-JP" dirty="0"/>
              <a:t>In such ultralow-emittance rings, </a:t>
            </a:r>
            <a:r>
              <a:rPr lang="en-US" altLang="ja-JP" b="1" u="sng" dirty="0"/>
              <a:t>emittance growth due to intrabeam scattering</a:t>
            </a:r>
            <a:r>
              <a:rPr lang="en-US" altLang="ja-JP" dirty="0"/>
              <a:t> are serious concerns.</a:t>
            </a:r>
          </a:p>
          <a:p>
            <a:endParaRPr kumimoji="1" lang="en-US" altLang="ja-JP" sz="1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sz="1050" dirty="0"/>
          </a:p>
          <a:p>
            <a:r>
              <a:rPr lang="en-US" altLang="ja-JP" dirty="0"/>
              <a:t>One of solutions to mitigate such adverse effects is to reduce the electron densities of the bunches.</a:t>
            </a:r>
          </a:p>
          <a:p>
            <a:r>
              <a:rPr lang="en-US" altLang="ja-JP" b="1" u="sng" dirty="0"/>
              <a:t>For this purpose, the </a:t>
            </a:r>
            <a:r>
              <a:rPr lang="en-US" altLang="ja-JP" b="1" u="sng" dirty="0" smtClean="0"/>
              <a:t>harmonic </a:t>
            </a:r>
            <a:r>
              <a:rPr lang="en-US" altLang="ja-JP" b="1" u="sng" dirty="0"/>
              <a:t>RF system is installed.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for </a:t>
            </a:r>
            <a:r>
              <a:rPr lang="en-US" altLang="ja-JP" dirty="0" smtClean="0"/>
              <a:t>harmonic </a:t>
            </a:r>
            <a:r>
              <a:rPr lang="en-US" altLang="ja-JP" dirty="0"/>
              <a:t>RF system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46531"/>
              </p:ext>
            </p:extLst>
          </p:nvPr>
        </p:nvGraphicFramePr>
        <p:xfrm>
          <a:off x="2312050" y="3159815"/>
          <a:ext cx="64420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ワークシート" r:id="rId4" imgW="5353102" imgH="1666782" progId="Excel.Sheet.12">
                  <p:embed/>
                </p:oleObj>
              </mc:Choice>
              <mc:Fallback>
                <p:oleObj name="ワークシート" r:id="rId4" imgW="5353102" imgH="1666782" progId="Excel.Sheet.12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050" y="3159815"/>
                        <a:ext cx="6442075" cy="193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26615" y="3140712"/>
            <a:ext cx="123623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u="sng" dirty="0"/>
              <a:t>KEK-LS</a:t>
            </a:r>
          </a:p>
          <a:p>
            <a:r>
              <a:rPr kumimoji="1" lang="en-US" altLang="ja-JP" u="sng" dirty="0"/>
              <a:t>parameter</a:t>
            </a:r>
            <a:endParaRPr kumimoji="1" lang="ja-JP" altLang="en-US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7114736" y="2790483"/>
            <a:ext cx="188858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i="1" dirty="0"/>
              <a:t>http://kekls.kek.jp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5669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コンテンツ プレースホルダー 55"/>
          <p:cNvSpPr>
            <a:spLocks noGrp="1"/>
          </p:cNvSpPr>
          <p:nvPr>
            <p:ph idx="1"/>
          </p:nvPr>
        </p:nvSpPr>
        <p:spPr>
          <a:xfrm>
            <a:off x="685734" y="1003797"/>
            <a:ext cx="7675350" cy="4982147"/>
          </a:xfrm>
        </p:spPr>
        <p:txBody>
          <a:bodyPr/>
          <a:lstStyle/>
          <a:p>
            <a:r>
              <a:rPr kumimoji="1" lang="en-US" altLang="ja-JP" dirty="0"/>
              <a:t>Storage ring main cavity is used to replace energy lost through synchrotron radiation.</a:t>
            </a:r>
          </a:p>
          <a:p>
            <a:r>
              <a:rPr lang="en-US" altLang="ja-JP" b="1" dirty="0"/>
              <a:t>By adding </a:t>
            </a:r>
            <a:r>
              <a:rPr lang="en-US" altLang="ja-JP" b="1" i="1" dirty="0"/>
              <a:t>n</a:t>
            </a:r>
            <a:r>
              <a:rPr lang="en-US" altLang="ja-JP" b="1" dirty="0"/>
              <a:t>th harmonic voltage (cavity), we can shape the bunch longitudinally.</a:t>
            </a:r>
            <a:endParaRPr kumimoji="1" lang="en-US" altLang="ja-JP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Physics of </a:t>
            </a:r>
            <a:r>
              <a:rPr lang="en-US" altLang="ja-JP" dirty="0" smtClean="0"/>
              <a:t>harmonic </a:t>
            </a:r>
            <a:r>
              <a:rPr lang="en-US" altLang="ja-JP" dirty="0"/>
              <a:t>RF system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55" name="グループ化 54"/>
          <p:cNvGrpSpPr/>
          <p:nvPr/>
        </p:nvGrpSpPr>
        <p:grpSpPr>
          <a:xfrm>
            <a:off x="167965" y="2575376"/>
            <a:ext cx="3949023" cy="4045881"/>
            <a:chOff x="4546549" y="1873717"/>
            <a:chExt cx="4202095" cy="4305160"/>
          </a:xfrm>
        </p:grpSpPr>
        <p:sp>
          <p:nvSpPr>
            <p:cNvPr id="50" name="正方形/長方形 49"/>
            <p:cNvSpPr/>
            <p:nvPr/>
          </p:nvSpPr>
          <p:spPr>
            <a:xfrm>
              <a:off x="4546549" y="1873717"/>
              <a:ext cx="4202095" cy="42711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6"/>
            <p:cNvSpPr/>
            <p:nvPr/>
          </p:nvSpPr>
          <p:spPr>
            <a:xfrm>
              <a:off x="4831519" y="2214792"/>
              <a:ext cx="3632156" cy="3288058"/>
            </a:xfrm>
            <a:prstGeom prst="ellips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908745" y="2108780"/>
              <a:ext cx="204281" cy="267903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207525" y="2108780"/>
              <a:ext cx="204281" cy="267903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506305" y="2108780"/>
              <a:ext cx="204281" cy="267903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805085" y="2108780"/>
              <a:ext cx="204281" cy="267903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440174" y="5359551"/>
              <a:ext cx="152270" cy="199694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659527" y="5359551"/>
              <a:ext cx="152270" cy="199694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878880" y="5359551"/>
              <a:ext cx="152270" cy="199694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弧 43"/>
            <p:cNvSpPr/>
            <p:nvPr/>
          </p:nvSpPr>
          <p:spPr>
            <a:xfrm rot="13230174">
              <a:off x="5204292" y="2728651"/>
              <a:ext cx="1755844" cy="1945532"/>
            </a:xfrm>
            <a:prstGeom prst="arc">
              <a:avLst>
                <a:gd name="adj1" fmla="val 16200000"/>
                <a:gd name="adj2" fmla="val 21443649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弧 44"/>
            <p:cNvSpPr/>
            <p:nvPr/>
          </p:nvSpPr>
          <p:spPr>
            <a:xfrm rot="2522026">
              <a:off x="6445554" y="3012874"/>
              <a:ext cx="1755844" cy="1945532"/>
            </a:xfrm>
            <a:prstGeom prst="arc">
              <a:avLst>
                <a:gd name="adj1" fmla="val 16200000"/>
                <a:gd name="adj2" fmla="val 21443649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テキスト ボックス 18"/>
            <p:cNvSpPr txBox="1"/>
            <p:nvPr/>
          </p:nvSpPr>
          <p:spPr>
            <a:xfrm>
              <a:off x="5314991" y="2756379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-</a:t>
              </a:r>
              <a:endParaRPr kumimoji="1" lang="ja-JP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19"/>
            <p:cNvSpPr txBox="1"/>
            <p:nvPr/>
          </p:nvSpPr>
          <p:spPr>
            <a:xfrm>
              <a:off x="7709359" y="4407187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-</a:t>
              </a:r>
              <a:endParaRPr kumimoji="1" lang="ja-JP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20"/>
            <p:cNvSpPr txBox="1"/>
            <p:nvPr/>
          </p:nvSpPr>
          <p:spPr>
            <a:xfrm>
              <a:off x="5934902" y="2388855"/>
              <a:ext cx="14253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Main cavities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(</a:t>
              </a:r>
              <a:r>
                <a:rPr lang="en-US" altLang="ja-JP" sz="1400" dirty="0">
                  <a:solidFill>
                    <a:sysClr val="windowText" lastClr="000000"/>
                  </a:solidFill>
                  <a:ea typeface="HG丸ｺﾞｼｯｸM-PRO" panose="020F0600000000000000" pitchFamily="50" charset="-128"/>
                </a:rPr>
                <a:t>Frequency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: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 f 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)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</a:endParaRPr>
            </a:p>
          </p:txBody>
        </p:sp>
        <p:sp>
          <p:nvSpPr>
            <p:cNvPr id="49" name="テキスト ボックス 21"/>
            <p:cNvSpPr txBox="1"/>
            <p:nvPr/>
          </p:nvSpPr>
          <p:spPr>
            <a:xfrm>
              <a:off x="5741009" y="5556627"/>
              <a:ext cx="2002870" cy="622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</a:rPr>
                <a:t>Harmonic cavities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400" noProof="0" dirty="0">
                  <a:solidFill>
                    <a:sysClr val="windowText" lastClr="000000"/>
                  </a:solidFill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Frequency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: n x f )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220821" y="5359551"/>
              <a:ext cx="152270" cy="199694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7098232" y="5359551"/>
              <a:ext cx="152270" cy="199694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7103864" y="2108780"/>
              <a:ext cx="204281" cy="267903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84"/>
          <a:stretch/>
        </p:blipFill>
        <p:spPr>
          <a:xfrm>
            <a:off x="4325427" y="2338548"/>
            <a:ext cx="4655829" cy="43752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9" name="正方形/長方形 58"/>
          <p:cNvSpPr/>
          <p:nvPr/>
        </p:nvSpPr>
        <p:spPr>
          <a:xfrm>
            <a:off x="4384796" y="2687540"/>
            <a:ext cx="1661533" cy="310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64697"/>
              </p:ext>
            </p:extLst>
          </p:nvPr>
        </p:nvGraphicFramePr>
        <p:xfrm>
          <a:off x="4579951" y="2622216"/>
          <a:ext cx="4136253" cy="39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Equation" r:id="rId5" imgW="2501640" imgH="241200" progId="Equation.DSMT4">
                  <p:embed/>
                </p:oleObj>
              </mc:Choice>
              <mc:Fallback>
                <p:oleObj name="Equation" r:id="rId5" imgW="250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9951" y="2622216"/>
                        <a:ext cx="4136253" cy="398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4309525" y="229571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 voltage</a:t>
            </a:r>
            <a:endParaRPr kumimoji="1"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10882" y="3931334"/>
            <a:ext cx="3485612" cy="1015663"/>
            <a:chOff x="-96093" y="4022505"/>
            <a:chExt cx="3485612" cy="101566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-96093" y="4022505"/>
              <a:ext cx="3485612" cy="101566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Flat potential condition</a:t>
              </a:r>
            </a:p>
            <a:p>
              <a:endParaRPr kumimoji="1" lang="en-US" altLang="ja-JP" dirty="0"/>
            </a:p>
            <a:p>
              <a:endParaRPr kumimoji="1" lang="en-US" altLang="ja-JP" dirty="0"/>
            </a:p>
          </p:txBody>
        </p:sp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931951"/>
                </p:ext>
              </p:extLst>
            </p:nvPr>
          </p:nvGraphicFramePr>
          <p:xfrm>
            <a:off x="675288" y="4475683"/>
            <a:ext cx="2314157" cy="436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" name="Equation" r:id="rId7" imgW="1079280" imgH="203040" progId="Equation.DSMT4">
                    <p:embed/>
                  </p:oleObj>
                </mc:Choice>
                <mc:Fallback>
                  <p:oleObj name="Equation" r:id="rId7" imgW="1079280" imgH="203040" progId="Equation.DSMT4">
                    <p:embed/>
                    <p:pic>
                      <p:nvPicPr>
                        <p:cNvPr id="57" name="オブジェクト 5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5288" y="4475683"/>
                          <a:ext cx="2314157" cy="4364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テキスト ボックス 31"/>
          <p:cNvSpPr txBox="1"/>
          <p:nvPr/>
        </p:nvSpPr>
        <p:spPr>
          <a:xfrm>
            <a:off x="6652658" y="3266546"/>
            <a:ext cx="22268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</a:rPr>
              <a:t>3</a:t>
            </a:r>
            <a:r>
              <a:rPr kumimoji="1" lang="en-US" altLang="ja-JP" b="1" baseline="30000" dirty="0">
                <a:solidFill>
                  <a:srgbClr val="00B050"/>
                </a:solidFill>
              </a:rPr>
              <a:t>rd</a:t>
            </a:r>
            <a:r>
              <a:rPr kumimoji="1" lang="en-US" altLang="ja-JP" b="1" dirty="0">
                <a:solidFill>
                  <a:srgbClr val="00B050"/>
                </a:solidFill>
              </a:rPr>
              <a:t> harmonic voltage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77748" y="3122757"/>
            <a:ext cx="15421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Total</a:t>
            </a:r>
            <a:r>
              <a:rPr kumimoji="1" lang="en-US" altLang="ja-JP" b="1" dirty="0">
                <a:solidFill>
                  <a:srgbClr val="00B050"/>
                </a:solidFill>
              </a:rPr>
              <a:t> </a:t>
            </a:r>
            <a:r>
              <a:rPr kumimoji="1" lang="en-US" altLang="ja-JP" b="1" dirty="0">
                <a:solidFill>
                  <a:srgbClr val="FF0000"/>
                </a:solidFill>
              </a:rPr>
              <a:t>voltage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35670" y="972178"/>
            <a:ext cx="8814062" cy="4982147"/>
          </a:xfrm>
        </p:spPr>
        <p:txBody>
          <a:bodyPr/>
          <a:lstStyle/>
          <a:p>
            <a:r>
              <a:rPr lang="en-US" altLang="ja-JP" dirty="0" smtClean="0"/>
              <a:t>Harmonic </a:t>
            </a:r>
            <a:r>
              <a:rPr lang="en-US" altLang="ja-JP" dirty="0"/>
              <a:t>RF systems have been installed in several 3rd generation light sources, and they have been successfully operated to lengthen beam bunches. (ALS, BESSY-II, SLS, ELETTRA, MAX-IV, ...)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sz="100" dirty="0"/>
          </a:p>
          <a:p>
            <a:r>
              <a:rPr kumimoji="1" lang="en-US" altLang="ja-JP" dirty="0"/>
              <a:t>Existing 1.5GHz harmonic cavity ( 3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 harm. of 500MHz main cavity)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Existing </a:t>
            </a:r>
            <a:r>
              <a:rPr lang="en-US" altLang="ja-JP" dirty="0" smtClean="0"/>
              <a:t>harmonic </a:t>
            </a:r>
            <a:r>
              <a:rPr lang="en-US" altLang="ja-JP" dirty="0"/>
              <a:t>RF systems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7143" y="2042548"/>
            <a:ext cx="716285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ja-JP" sz="1600" dirty="0"/>
              <a:t>[1] J. M. Byrd, </a:t>
            </a:r>
            <a:r>
              <a:rPr lang="en-US" altLang="ja-JP" sz="1600" dirty="0"/>
              <a:t>et al., </a:t>
            </a:r>
            <a:r>
              <a:rPr lang="en-US" altLang="ja-JP" sz="1600" dirty="0" err="1"/>
              <a:t>Nucl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Instrum</a:t>
            </a:r>
            <a:r>
              <a:rPr lang="en-US" altLang="ja-JP" sz="1600" dirty="0"/>
              <a:t>. Methods Phys. Res., Sect. A 455, 271 (2000).</a:t>
            </a:r>
          </a:p>
          <a:p>
            <a:r>
              <a:rPr lang="en-US" altLang="ja-JP" sz="1600" dirty="0"/>
              <a:t>[2] M. </a:t>
            </a:r>
            <a:r>
              <a:rPr lang="en-US" altLang="ja-JP" sz="1600" dirty="0" err="1"/>
              <a:t>Georgsson</a:t>
            </a:r>
            <a:r>
              <a:rPr lang="en-US" altLang="ja-JP" sz="1600" dirty="0"/>
              <a:t>, et al., </a:t>
            </a:r>
            <a:r>
              <a:rPr lang="en-US" altLang="ja-JP" sz="1600" dirty="0" err="1"/>
              <a:t>Nucl</a:t>
            </a:r>
            <a:r>
              <a:rPr lang="en-US" altLang="ja-JP" sz="1600" dirty="0"/>
              <a:t>. </a:t>
            </a:r>
            <a:r>
              <a:rPr lang="en-US" altLang="ja-JP" sz="1600" dirty="0" err="1"/>
              <a:t>Instrum</a:t>
            </a:r>
            <a:r>
              <a:rPr lang="en-US" altLang="ja-JP" sz="1600" dirty="0"/>
              <a:t>. Methods Phys. Res., Sect. A 469, 373 (2001).</a:t>
            </a:r>
          </a:p>
          <a:p>
            <a:r>
              <a:rPr lang="en-US" altLang="ja-JP" sz="1600" dirty="0"/>
              <a:t>[3] W. Anders and P. </a:t>
            </a:r>
            <a:r>
              <a:rPr lang="en-US" altLang="ja-JP" sz="1600" dirty="0" err="1"/>
              <a:t>Kuske</a:t>
            </a:r>
            <a:r>
              <a:rPr lang="en-US" altLang="ja-JP" sz="1600" dirty="0"/>
              <a:t>, in Proceedings of PAC 2003, (2003) p. 1186.</a:t>
            </a:r>
          </a:p>
          <a:p>
            <a:r>
              <a:rPr lang="en-US" altLang="ja-JP" sz="1600" dirty="0"/>
              <a:t>[4] M. </a:t>
            </a:r>
            <a:r>
              <a:rPr lang="en-US" altLang="ja-JP" sz="1600" dirty="0" err="1"/>
              <a:t>Pedrozzi</a:t>
            </a:r>
            <a:r>
              <a:rPr lang="en-US" altLang="ja-JP" sz="1600" dirty="0"/>
              <a:t>, </a:t>
            </a:r>
            <a:r>
              <a:rPr lang="it-IT" altLang="ja-JP" sz="1600" dirty="0"/>
              <a:t>et al.</a:t>
            </a:r>
            <a:r>
              <a:rPr lang="en-US" altLang="ja-JP" sz="1600" dirty="0"/>
              <a:t>, in Proceedings of SRF03 (2003) p. 91</a:t>
            </a:r>
          </a:p>
          <a:p>
            <a:r>
              <a:rPr lang="en-US" altLang="ja-JP" sz="1600" dirty="0"/>
              <a:t>[5] G. </a:t>
            </a:r>
            <a:r>
              <a:rPr lang="en-US" altLang="ja-JP" sz="1600" dirty="0" err="1"/>
              <a:t>Penco</a:t>
            </a:r>
            <a:r>
              <a:rPr lang="en-US" altLang="ja-JP" sz="1600" dirty="0"/>
              <a:t> and M. </a:t>
            </a:r>
            <a:r>
              <a:rPr lang="en-US" altLang="ja-JP" sz="1600" dirty="0" err="1"/>
              <a:t>Svandrlik</a:t>
            </a:r>
            <a:r>
              <a:rPr lang="en-US" altLang="ja-JP" sz="1600" dirty="0"/>
              <a:t>, Phys. Rev. </a:t>
            </a:r>
            <a:r>
              <a:rPr lang="en-US" altLang="ja-JP" sz="1600" dirty="0" err="1"/>
              <a:t>Accel</a:t>
            </a:r>
            <a:r>
              <a:rPr lang="en-US" altLang="ja-JP" sz="1600" dirty="0"/>
              <a:t>. Beams 9, 044401 (2006).</a:t>
            </a:r>
          </a:p>
          <a:p>
            <a:r>
              <a:rPr lang="en-US" altLang="ja-JP" sz="1600" dirty="0"/>
              <a:t>[6] N. </a:t>
            </a:r>
            <a:r>
              <a:rPr lang="en-US" altLang="ja-JP" sz="1600" dirty="0" err="1"/>
              <a:t>Milas</a:t>
            </a:r>
            <a:r>
              <a:rPr lang="en-US" altLang="ja-JP" sz="1600" dirty="0"/>
              <a:t> and L. </a:t>
            </a:r>
            <a:r>
              <a:rPr lang="en-US" altLang="ja-JP" sz="1600" dirty="0" err="1"/>
              <a:t>Stingelin</a:t>
            </a:r>
            <a:r>
              <a:rPr lang="en-US" altLang="ja-JP" sz="1600" dirty="0"/>
              <a:t>, in Proceedings of IPAC'10 (2010) p. 4719.</a:t>
            </a:r>
          </a:p>
          <a:p>
            <a:r>
              <a:rPr lang="en-US" altLang="ja-JP" sz="1600" dirty="0"/>
              <a:t>[7] P. F. Tavares, et al., Phys. Rev. </a:t>
            </a:r>
            <a:r>
              <a:rPr lang="en-US" altLang="ja-JP" sz="1600" dirty="0" err="1"/>
              <a:t>Accel</a:t>
            </a:r>
            <a:r>
              <a:rPr lang="en-US" altLang="ja-JP" sz="1600" dirty="0"/>
              <a:t>. Beams 17, 064401 (2014).</a:t>
            </a:r>
            <a:endParaRPr kumimoji="1" lang="ja-JP" altLang="en-US" sz="16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857379"/>
              </p:ext>
            </p:extLst>
          </p:nvPr>
        </p:nvGraphicFramePr>
        <p:xfrm>
          <a:off x="853888" y="4441878"/>
          <a:ext cx="7436224" cy="140932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1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7941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7545" marR="7545" marT="754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BESSY-II</a:t>
                      </a:r>
                    </a:p>
                  </a:txBody>
                  <a:tcPr marL="7545" marR="7545" marT="754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</a:t>
                      </a:r>
                    </a:p>
                  </a:txBody>
                  <a:tcPr marL="7545" marR="7545" marT="754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SLS/ELETTRA</a:t>
                      </a:r>
                    </a:p>
                  </a:txBody>
                  <a:tcPr marL="7545" marR="7545" marT="754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NC or SC</a:t>
                      </a:r>
                      <a:endParaRPr lang="ja-JP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</a:p>
                  </a:txBody>
                  <a:tcPr marL="7545" marR="7545" marT="75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</a:p>
                  </a:txBody>
                  <a:tcPr marL="7545" marR="7545" marT="75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marL="7545" marR="7545" marT="75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1122816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176**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</a:t>
                      </a:r>
                      <a:r>
                        <a:rPr lang="en-US" sz="1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-Q (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13,900 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21,000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2.0E+08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3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Shunt impedance (R)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ja-JP" sz="1800" u="none" strike="noStrike" dirty="0">
                          <a:effectLst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35200**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545" marR="7545" marT="754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912232" y="5851203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*NC: Normal conducting</a:t>
            </a:r>
          </a:p>
          <a:p>
            <a:r>
              <a:rPr kumimoji="1" lang="en-US" altLang="ja-JP" dirty="0"/>
              <a:t>   SC: Super conducting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60917"/>
              </p:ext>
            </p:extLst>
          </p:nvPr>
        </p:nvGraphicFramePr>
        <p:xfrm>
          <a:off x="1571480" y="5983737"/>
          <a:ext cx="1103653" cy="3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480" y="5983737"/>
                        <a:ext cx="1103653" cy="3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8"/>
          <p:cNvSpPr txBox="1"/>
          <p:nvPr/>
        </p:nvSpPr>
        <p:spPr>
          <a:xfrm>
            <a:off x="6093582" y="5851203"/>
            <a:ext cx="23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** Sum of two cavities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24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Existing harmonic cavities (cont.)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6399" y="5691057"/>
            <a:ext cx="4811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Bessy-II :  </a:t>
            </a:r>
            <a:r>
              <a:rPr kumimoji="1"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W.Anders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.al., Proc. PAC (2003) TPAB004</a:t>
            </a:r>
          </a:p>
          <a:p>
            <a:pPr algn="r"/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: J. Byrd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et. al., </a:t>
            </a:r>
            <a:r>
              <a:rPr lang="en-US" altLang="ja-JP" sz="1600" dirty="0"/>
              <a:t>NIM A, 439 (2000) pp.15-25</a:t>
            </a:r>
          </a:p>
          <a:p>
            <a:pPr algn="r"/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SLS: N. </a:t>
            </a:r>
            <a:r>
              <a:rPr kumimoji="1"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Milas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et.al., Proc. IPAC’10 (2010) THPE084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2798" t="4544" r="13109" b="3156"/>
          <a:stretch/>
        </p:blipFill>
        <p:spPr>
          <a:xfrm>
            <a:off x="18050" y="829056"/>
            <a:ext cx="2901462" cy="3010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873617" y="829056"/>
            <a:ext cx="102784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BESSY-II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983264" y="867178"/>
            <a:ext cx="5041808" cy="3239906"/>
            <a:chOff x="4021812" y="-317866"/>
            <a:chExt cx="5008286" cy="321836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/>
            <a:srcRect l="4250" t="3933" r="2340"/>
            <a:stretch/>
          </p:blipFill>
          <p:spPr>
            <a:xfrm>
              <a:off x="4021812" y="28488"/>
              <a:ext cx="4986680" cy="28720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505906" y="-317866"/>
              <a:ext cx="1524192" cy="36687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SLS/ELETTRA</a:t>
              </a:r>
              <a:endParaRPr kumimoji="1" lang="ja-JP" altLang="en-US" dirty="0"/>
            </a:p>
          </p:txBody>
        </p:sp>
      </p:grpSp>
      <p:pic>
        <p:nvPicPr>
          <p:cNvPr id="6146" name="Picture 2" descr="https://ars.els-cdn.com/content/image/1-s2.0-S016890029900892X-g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9" y="3020078"/>
            <a:ext cx="2581275" cy="37623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360794" y="3005186"/>
            <a:ext cx="57740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ALS</a:t>
            </a:r>
            <a:endParaRPr kumimoji="1" lang="ja-JP" altLang="en-US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83371"/>
              </p:ext>
            </p:extLst>
          </p:nvPr>
        </p:nvGraphicFramePr>
        <p:xfrm>
          <a:off x="3983264" y="4253085"/>
          <a:ext cx="5041809" cy="140713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51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6769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7106" marR="7106" marT="71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BESSY-II</a:t>
                      </a:r>
                    </a:p>
                  </a:txBody>
                  <a:tcPr marL="7106" marR="7106" marT="71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</a:t>
                      </a:r>
                    </a:p>
                  </a:txBody>
                  <a:tcPr marL="7106" marR="7106" marT="71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SLS/ELETTRA</a:t>
                      </a:r>
                    </a:p>
                  </a:txBody>
                  <a:tcPr marL="7106" marR="7106" marT="71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Type</a:t>
                      </a:r>
                      <a:endParaRPr lang="ja-JP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</a:p>
                  </a:txBody>
                  <a:tcPr marL="7106" marR="7106" marT="71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</a:p>
                  </a:txBody>
                  <a:tcPr marL="7106" marR="7106" marT="71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marL="7106" marR="7106" marT="71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81122816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13,900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2.00E+08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7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ja-JP" sz="1800" u="none" strike="noStrike" dirty="0">
                          <a:effectLst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altLang="ja-JP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106" marR="7106" marT="7106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5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Double RF system</a:t>
            </a:r>
          </a:p>
          <a:p>
            <a:pPr lvl="1"/>
            <a:r>
              <a:rPr lang="en-US" altLang="ja-JP" dirty="0"/>
              <a:t>Motivation</a:t>
            </a:r>
          </a:p>
          <a:p>
            <a:pPr lvl="1"/>
            <a:r>
              <a:rPr lang="en-US" altLang="ja-JP" dirty="0"/>
              <a:t>Physics</a:t>
            </a:r>
          </a:p>
          <a:p>
            <a:pPr lvl="1"/>
            <a:r>
              <a:rPr lang="en-US" altLang="ja-JP" dirty="0"/>
              <a:t>Existing double RF system</a:t>
            </a:r>
          </a:p>
          <a:p>
            <a:r>
              <a:rPr lang="en-US" altLang="ja-JP" dirty="0">
                <a:solidFill>
                  <a:srgbClr val="92D050"/>
                </a:solidFill>
              </a:rPr>
              <a:t>Reduction of Transient beam loading effect</a:t>
            </a:r>
          </a:p>
          <a:p>
            <a:pPr lvl="1"/>
            <a:r>
              <a:rPr lang="en-US" altLang="ja-JP" dirty="0">
                <a:solidFill>
                  <a:srgbClr val="92D050"/>
                </a:solidFill>
              </a:rPr>
              <a:t>Transient beam loading effect</a:t>
            </a:r>
          </a:p>
          <a:p>
            <a:pPr lvl="1"/>
            <a:r>
              <a:rPr lang="en-US" altLang="ja-JP" dirty="0">
                <a:solidFill>
                  <a:srgbClr val="92D050"/>
                </a:solidFill>
              </a:rPr>
              <a:t>Reduction of the effect</a:t>
            </a:r>
          </a:p>
          <a:p>
            <a:pPr lvl="1"/>
            <a:r>
              <a:rPr lang="en-US" altLang="ja-JP" dirty="0">
                <a:solidFill>
                  <a:srgbClr val="92D050"/>
                </a:solidFill>
              </a:rPr>
              <a:t>Normal-conducting TM020 cavity</a:t>
            </a:r>
          </a:p>
          <a:p>
            <a:r>
              <a:rPr lang="en-US" altLang="ja-JP" dirty="0"/>
              <a:t>Compensation of Transient beam loading effect</a:t>
            </a:r>
          </a:p>
          <a:p>
            <a:pPr lvl="1"/>
            <a:r>
              <a:rPr lang="en-US" altLang="ja-JP" dirty="0"/>
              <a:t>Basic idea</a:t>
            </a:r>
          </a:p>
          <a:p>
            <a:pPr lvl="1"/>
            <a:r>
              <a:rPr lang="en-US" altLang="ja-JP" dirty="0"/>
              <a:t>Compensation  with a kicker cavity</a:t>
            </a:r>
          </a:p>
          <a:p>
            <a:pPr lvl="1"/>
            <a:r>
              <a:rPr lang="en-US" altLang="ja-JP" dirty="0"/>
              <a:t>Numerical estimation </a:t>
            </a:r>
          </a:p>
          <a:p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0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5983288" cy="365125"/>
          </a:xfrm>
        </p:spPr>
        <p:txBody>
          <a:bodyPr/>
          <a:lstStyle/>
          <a:p>
            <a:pPr algn="l"/>
            <a:r>
              <a:rPr kumimoji="1" lang="en-US" altLang="ja-JP" dirty="0"/>
              <a:t>Naoto Yamamoto, KEK					  9 Nov. 2018, ESLSRF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41644" y="933795"/>
            <a:ext cx="8579719" cy="4982147"/>
          </a:xfrm>
        </p:spPr>
        <p:txBody>
          <a:bodyPr/>
          <a:lstStyle/>
          <a:p>
            <a:r>
              <a:rPr lang="en-US" altLang="ja-JP" dirty="0"/>
              <a:t>When </a:t>
            </a:r>
            <a:r>
              <a:rPr lang="en-US" altLang="ja-JP" u="sng" dirty="0"/>
              <a:t>the gaps </a:t>
            </a:r>
            <a:r>
              <a:rPr lang="en-US" altLang="ja-JP" dirty="0"/>
              <a:t>( i.e. unoccupied RF buckets) are introduced in the fill pattern of the stored beam, the bunch gaps induce </a:t>
            </a:r>
            <a:r>
              <a:rPr lang="en-US" altLang="ja-JP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considerable variations in both amplitude and phase</a:t>
            </a:r>
            <a:r>
              <a:rPr lang="en-US" altLang="ja-JP" dirty="0"/>
              <a:t> in the RF voltage.</a:t>
            </a:r>
          </a:p>
          <a:p>
            <a:r>
              <a:rPr lang="en-US" altLang="ja-JP" dirty="0"/>
              <a:t>H</a:t>
            </a:r>
            <a:r>
              <a:rPr lang="en-US" altLang="ja-JP" dirty="0" smtClean="0"/>
              <a:t>igher harmonics,  </a:t>
            </a:r>
            <a:r>
              <a:rPr lang="en-US" altLang="ja-JP" dirty="0"/>
              <a:t>the effect is more serious.</a:t>
            </a:r>
            <a:endParaRPr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Transient beam loading effect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EAB748-1D95-43A8-81FE-BDF2704B2D2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8460" y="2793319"/>
            <a:ext cx="4927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Cavity voltage</a:t>
            </a:r>
            <a:r>
              <a:rPr kumimoji="1" lang="ja-JP" altLang="en-US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vs Bucket index</a:t>
            </a:r>
          </a:p>
          <a:p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(60 ns gap,</a:t>
            </a:r>
          </a:p>
          <a:p>
            <a:r>
              <a:rPr kumimoji="1"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KEK-LS)</a:t>
            </a:r>
            <a:endParaRPr kumimoji="1" lang="ja-JP" altLang="en-US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292735" y="2950392"/>
            <a:ext cx="6804504" cy="3904794"/>
            <a:chOff x="2292735" y="2950392"/>
            <a:chExt cx="6804504" cy="39047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603" y="3255186"/>
              <a:ext cx="3361636" cy="360000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735" y="3257048"/>
              <a:ext cx="3413652" cy="359627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8272974" y="2950392"/>
              <a:ext cx="8242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Phase</a:t>
              </a:r>
              <a:endParaRPr kumimoji="1" lang="ja-JP" altLang="en-US" sz="2000" u="sng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401222" y="2952254"/>
              <a:ext cx="1305165" cy="4001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000" u="sng" dirty="0"/>
                <a:t>Amplitude</a:t>
              </a:r>
              <a:endParaRPr kumimoji="1" lang="ja-JP" altLang="en-US" sz="2000" u="sng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31276" y="3410617"/>
              <a:ext cx="878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60 ns</a:t>
              </a:r>
              <a:endParaRPr kumimoji="1" lang="ja-JP" altLang="en-US" sz="2400" b="1" dirty="0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>
              <a:off x="3714573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4277794" y="3663822"/>
              <a:ext cx="3237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1292974" y="4598419"/>
            <a:ext cx="108234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1.6 %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19270" y="3947024"/>
            <a:ext cx="8977969" cy="2583989"/>
            <a:chOff x="119270" y="3947024"/>
            <a:chExt cx="8977969" cy="258398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31462" y="3960651"/>
              <a:ext cx="1415772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(500MHz)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6552" y="5242417"/>
              <a:ext cx="1890261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Harmonic cavity </a:t>
              </a:r>
            </a:p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(1.5GHz)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19270" y="3947024"/>
              <a:ext cx="8977969" cy="125202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9270" y="5254752"/>
              <a:ext cx="8977969" cy="127626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7858" y="5996849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7.1%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48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4660234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8" descr="C:\Users\yamamoto\OneDrive - 高エネルギー加速器研究機構 加速器研究施設 加速器第七研究系\SOLEIL\seminer\dV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2" y="6015899"/>
            <a:ext cx="12557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6" grpId="1"/>
    </p:bldLst>
  </p:timing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7616</TotalTime>
  <Words>3859</Words>
  <Application>Microsoft Office PowerPoint</Application>
  <PresentationFormat>Affichage à l'écran (4:3)</PresentationFormat>
  <Paragraphs>869</Paragraphs>
  <Slides>31</Slides>
  <Notes>31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奥行</vt:lpstr>
      <vt:lpstr>ワークシート</vt:lpstr>
      <vt:lpstr>Equation</vt:lpstr>
      <vt:lpstr>Compensation of transient RF voltage  using a kicker cavity</vt:lpstr>
      <vt:lpstr>Outline</vt:lpstr>
      <vt:lpstr>Motivation for harmonic RF system</vt:lpstr>
      <vt:lpstr>Motivation for harmonic RF system</vt:lpstr>
      <vt:lpstr>Physics of harmonic RF system</vt:lpstr>
      <vt:lpstr>Existing harmonic RF systems</vt:lpstr>
      <vt:lpstr>Existing harmonic cavities (cont.)</vt:lpstr>
      <vt:lpstr>Outline</vt:lpstr>
      <vt:lpstr>Transient beam loading effect</vt:lpstr>
      <vt:lpstr>Transient beam loading effect</vt:lpstr>
      <vt:lpstr>Transient beam loading effect</vt:lpstr>
      <vt:lpstr>Transient beam loading effect (cont.)</vt:lpstr>
      <vt:lpstr>Transient beam loading effect (cont.)</vt:lpstr>
      <vt:lpstr>Reduction of the effect</vt:lpstr>
      <vt:lpstr>Normal-conducting harmonic TM020 cavity</vt:lpstr>
      <vt:lpstr>HOM-Damped TM020 cavity (508MHz)</vt:lpstr>
      <vt:lpstr>Reduction of the effect</vt:lpstr>
      <vt:lpstr>Normal-conducting TM020 cavity</vt:lpstr>
      <vt:lpstr>Normal-conducting TM020 cavity</vt:lpstr>
      <vt:lpstr>Outline</vt:lpstr>
      <vt:lpstr>Basic idea of the compensation</vt:lpstr>
      <vt:lpstr>Compensation with a kicker cavity</vt:lpstr>
      <vt:lpstr>Compensation with a kicker cavity</vt:lpstr>
      <vt:lpstr>Numerical estimation (KEK-LS)</vt:lpstr>
      <vt:lpstr>Numerical estimation (KEK-LS)</vt:lpstr>
      <vt:lpstr>Numerical estimation (KEK-LS)</vt:lpstr>
      <vt:lpstr>Numerical estimation (KEK-LS)</vt:lpstr>
      <vt:lpstr>Numerical estimation (KEK-LS)</vt:lpstr>
      <vt:lpstr>Numerical estimation (SLS)</vt:lpstr>
      <vt:lpstr>Numerical estimation (SLS)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of transient rf voltage in a double RF system using a kicker cavity</dc:title>
  <dc:creator>Yamamoto Naoto</dc:creator>
  <cp:lastModifiedBy>Deborah</cp:lastModifiedBy>
  <cp:revision>410</cp:revision>
  <cp:lastPrinted>2018-07-13T07:51:33Z</cp:lastPrinted>
  <dcterms:created xsi:type="dcterms:W3CDTF">2018-02-06T05:47:31Z</dcterms:created>
  <dcterms:modified xsi:type="dcterms:W3CDTF">2018-11-12T14:39:41Z</dcterms:modified>
</cp:coreProperties>
</file>