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24"/>
  </p:notesMasterIdLst>
  <p:sldIdLst>
    <p:sldId id="257" r:id="rId5"/>
    <p:sldId id="258" r:id="rId6"/>
    <p:sldId id="283" r:id="rId7"/>
    <p:sldId id="263" r:id="rId8"/>
    <p:sldId id="285" r:id="rId9"/>
    <p:sldId id="291" r:id="rId10"/>
    <p:sldId id="306" r:id="rId11"/>
    <p:sldId id="309" r:id="rId12"/>
    <p:sldId id="300" r:id="rId13"/>
    <p:sldId id="310" r:id="rId14"/>
    <p:sldId id="302" r:id="rId15"/>
    <p:sldId id="301" r:id="rId16"/>
    <p:sldId id="304" r:id="rId17"/>
    <p:sldId id="303" r:id="rId18"/>
    <p:sldId id="292" r:id="rId19"/>
    <p:sldId id="289" r:id="rId20"/>
    <p:sldId id="305" r:id="rId21"/>
    <p:sldId id="296" r:id="rId22"/>
    <p:sldId id="297" r:id="rId2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CC"/>
    <a:srgbClr val="00FF00"/>
    <a:srgbClr val="339933"/>
    <a:srgbClr val="33CC33"/>
    <a:srgbClr val="FFFF00"/>
    <a:srgbClr val="FF3300"/>
    <a:srgbClr val="F0DC08"/>
    <a:srgbClr val="EFE12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32" autoAdjust="0"/>
  </p:normalViewPr>
  <p:slideViewPr>
    <p:cSldViewPr>
      <p:cViewPr>
        <p:scale>
          <a:sx n="80" d="100"/>
          <a:sy n="80" d="100"/>
        </p:scale>
        <p:origin x="-1464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6696256" cy="365125"/>
          </a:xfrm>
        </p:spPr>
        <p:txBody>
          <a:bodyPr/>
          <a:lstStyle/>
          <a:p>
            <a:r>
              <a:rPr lang="en-US" smtClean="0"/>
              <a:t>ESLS RF SOLEIL - 8 &amp; 9th Nov. 2018 - Novel Injection Scheme for SOLEIL Upgrade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6696256" cy="365125"/>
          </a:xfrm>
        </p:spPr>
        <p:txBody>
          <a:bodyPr/>
          <a:lstStyle/>
          <a:p>
            <a:r>
              <a:rPr lang="en-US" smtClean="0"/>
              <a:t>ESLS RF SOLEIL - 8 &amp; 9th Nov. 2018 - Novel Injection Scheme for SOLEIL Upgrade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3648" y="6376243"/>
            <a:ext cx="6193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6356350"/>
            <a:ext cx="234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6356350"/>
            <a:ext cx="38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0" r:id="rId9"/>
    <p:sldLayoutId id="2147483708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772400" cy="1470025"/>
          </a:xfrm>
        </p:spPr>
        <p:txBody>
          <a:bodyPr/>
          <a:lstStyle/>
          <a:p>
            <a:r>
              <a:rPr lang="en-US" dirty="0"/>
              <a:t>A novel injection scheme </a:t>
            </a: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dirty="0" smtClean="0"/>
              <a:t>R.F</a:t>
            </a:r>
            <a:r>
              <a:rPr lang="en-US" dirty="0"/>
              <a:t>. manipulation for SOLEIL upgrade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3861048"/>
            <a:ext cx="4960640" cy="1752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M.-A. </a:t>
            </a:r>
            <a:r>
              <a:rPr lang="en-GB" dirty="0" err="1" smtClean="0"/>
              <a:t>Tordeux</a:t>
            </a:r>
            <a:r>
              <a:rPr lang="en-GB" dirty="0" smtClean="0"/>
              <a:t> on behalf of Accelerators and Engineering Division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4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10</a:t>
            </a:fld>
            <a:endParaRPr lang="fr-FR"/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467544" y="1124744"/>
            <a:ext cx="643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How to capture a </a:t>
            </a:r>
            <a:r>
              <a:rPr lang="fr-FR" sz="1600" b="1" dirty="0" err="1">
                <a:solidFill>
                  <a:srgbClr val="0000CC"/>
                </a:solidFill>
              </a:rPr>
              <a:t>particle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which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is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shifted</a:t>
            </a:r>
            <a:r>
              <a:rPr lang="fr-FR" sz="1600" b="1" dirty="0">
                <a:solidFill>
                  <a:srgbClr val="0000CC"/>
                </a:solidFill>
              </a:rPr>
              <a:t> in </a:t>
            </a:r>
            <a:r>
              <a:rPr lang="fr-FR" sz="1600" b="1" dirty="0" err="1">
                <a:solidFill>
                  <a:srgbClr val="0000CC"/>
                </a:solidFill>
              </a:rPr>
              <a:t>energy</a:t>
            </a:r>
            <a:r>
              <a:rPr lang="fr-FR" sz="1600" b="1" dirty="0">
                <a:solidFill>
                  <a:srgbClr val="0000CC"/>
                </a:solidFill>
              </a:rPr>
              <a:t> (« off-</a:t>
            </a:r>
            <a:r>
              <a:rPr lang="fr-FR" sz="1600" b="1" dirty="0" err="1">
                <a:solidFill>
                  <a:srgbClr val="0000CC"/>
                </a:solidFill>
              </a:rPr>
              <a:t>momentum</a:t>
            </a:r>
            <a:r>
              <a:rPr lang="fr-FR" sz="1600" b="1" dirty="0">
                <a:solidFill>
                  <a:srgbClr val="0000CC"/>
                </a:solidFill>
              </a:rPr>
              <a:t> »)?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971600" y="1628800"/>
            <a:ext cx="7848872" cy="4752528"/>
            <a:chOff x="971600" y="1628800"/>
            <a:chExt cx="7848872" cy="4752528"/>
          </a:xfrm>
        </p:grpSpPr>
        <p:sp>
          <p:nvSpPr>
            <p:cNvPr id="28" name="TextShape 14"/>
            <p:cNvSpPr txBox="1"/>
            <p:nvPr/>
          </p:nvSpPr>
          <p:spPr>
            <a:xfrm>
              <a:off x="1226444" y="5877272"/>
              <a:ext cx="6984776" cy="504056"/>
            </a:xfrm>
            <a:prstGeom prst="rect">
              <a:avLst/>
            </a:prstGeom>
            <a:noFill/>
            <a:ln>
              <a:noFill/>
            </a:ln>
          </p:spPr>
          <p:txBody>
            <a:bodyPr lIns="76971" tIns="38486" rIns="76971" bIns="38486"/>
            <a:lstStyle/>
            <a:p>
              <a:r>
                <a:rPr lang="en-US" sz="1000" i="1" spc="-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Cf. M</a:t>
              </a:r>
              <a:r>
                <a:rPr lang="en-US" sz="1000" i="1" spc="-1" dirty="0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. </a:t>
              </a:r>
              <a:r>
                <a:rPr lang="en-US" sz="1000" i="1" spc="-1" dirty="0" err="1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Aiba</a:t>
              </a:r>
              <a:r>
                <a:rPr lang="en-US" sz="1000" i="1" spc="-1" dirty="0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et al., Longitudinal injection scheme using short pulse kicker for small aperture electron storage </a:t>
              </a:r>
              <a:r>
                <a:rPr lang="en-US" sz="1000" i="1" spc="-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rings,</a:t>
              </a:r>
            </a:p>
            <a:p>
              <a:r>
                <a:rPr lang="en-US" sz="1000" i="1" spc="-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Phys</a:t>
              </a:r>
              <a:r>
                <a:rPr lang="en-US" sz="1000" i="1" spc="-1" dirty="0">
                  <a:solidFill>
                    <a:schemeClr val="tx1">
                      <a:lumMod val="65000"/>
                      <a:lumOff val="3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. Rev. ST Accel. Beams 18, 020701 (2015).</a:t>
              </a:r>
              <a:endParaRPr lang="en-US" sz="1000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971600" y="1628800"/>
              <a:ext cx="7848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Idea from SLS group: use the natural golf club shape of the longitudinal plane to inject and store an off-momentum beam, in top-up mode.</a:t>
              </a:r>
              <a:endParaRPr lang="en-US" dirty="0"/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780928"/>
              <a:ext cx="398933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971600" y="2414892"/>
              <a:ext cx="4972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>
                  <a:solidFill>
                    <a:srgbClr val="0000CC"/>
                  </a:solidFill>
                </a:rPr>
                <a:t>Injection of an off-</a:t>
              </a:r>
              <a:r>
                <a:rPr lang="fr-FR" sz="1600" i="1" dirty="0" err="1">
                  <a:solidFill>
                    <a:srgbClr val="0000CC"/>
                  </a:solidFill>
                </a:rPr>
                <a:t>momentum</a:t>
              </a:r>
              <a:r>
                <a:rPr lang="fr-FR" sz="1600" i="1" dirty="0">
                  <a:solidFill>
                    <a:srgbClr val="0000CC"/>
                  </a:solidFill>
                </a:rPr>
                <a:t> </a:t>
              </a:r>
              <a:r>
                <a:rPr lang="fr-FR" sz="1600" i="1" dirty="0" err="1" smtClean="0">
                  <a:solidFill>
                    <a:srgbClr val="0000CC"/>
                  </a:solidFill>
                </a:rPr>
                <a:t>beam</a:t>
              </a:r>
              <a:r>
                <a:rPr lang="fr-FR" sz="1600" i="1" dirty="0" smtClean="0">
                  <a:solidFill>
                    <a:srgbClr val="0000CC"/>
                  </a:solidFill>
                </a:rPr>
                <a:t> at </a:t>
              </a:r>
              <a:r>
                <a:rPr lang="fr-FR" sz="1600" b="1" i="1" dirty="0">
                  <a:solidFill>
                    <a:srgbClr val="0000CC"/>
                  </a:solidFill>
                </a:rPr>
                <a:t>phase - </a:t>
              </a:r>
              <a:r>
                <a:rPr lang="fr-FR" sz="1600" b="1" i="1" dirty="0">
                  <a:solidFill>
                    <a:srgbClr val="0000CC"/>
                  </a:solidFill>
                  <a:sym typeface="Symbol"/>
                </a:rPr>
                <a:t></a:t>
              </a:r>
              <a:endParaRPr lang="fr-FR" sz="1600" b="1" i="1" dirty="0">
                <a:solidFill>
                  <a:srgbClr val="0000CC"/>
                </a:solidFill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>
              <a:off x="2051720" y="2722669"/>
              <a:ext cx="792088" cy="562315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4896036" y="4797152"/>
              <a:ext cx="3636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>
                  <a:solidFill>
                    <a:srgbClr val="0000CC"/>
                  </a:solidFill>
                </a:rPr>
                <a:t>Natural </a:t>
              </a:r>
              <a:r>
                <a:rPr lang="fr-FR" sz="1600" i="1" dirty="0" err="1" smtClean="0">
                  <a:solidFill>
                    <a:srgbClr val="0000CC"/>
                  </a:solidFill>
                </a:rPr>
                <a:t>damping</a:t>
              </a:r>
              <a:r>
                <a:rPr lang="fr-FR" sz="1600" i="1" dirty="0" smtClean="0">
                  <a:solidFill>
                    <a:srgbClr val="0000CC"/>
                  </a:solidFill>
                </a:rPr>
                <a:t> </a:t>
              </a:r>
              <a:r>
                <a:rPr lang="fr-FR" sz="1600" i="1" dirty="0" err="1" smtClean="0">
                  <a:solidFill>
                    <a:srgbClr val="0000CC"/>
                  </a:solidFill>
                </a:rPr>
                <a:t>into</a:t>
              </a:r>
              <a:r>
                <a:rPr lang="fr-FR" sz="1600" i="1" dirty="0" smtClean="0">
                  <a:solidFill>
                    <a:srgbClr val="0000CC"/>
                  </a:solidFill>
                </a:rPr>
                <a:t> the </a:t>
              </a:r>
              <a:r>
                <a:rPr lang="fr-FR" sz="1600" i="1" dirty="0" err="1" smtClean="0">
                  <a:solidFill>
                    <a:srgbClr val="0000CC"/>
                  </a:solidFill>
                </a:rPr>
                <a:t>stored</a:t>
              </a:r>
              <a:r>
                <a:rPr lang="fr-FR" sz="1600" i="1" dirty="0" smtClean="0">
                  <a:solidFill>
                    <a:srgbClr val="0000CC"/>
                  </a:solidFill>
                </a:rPr>
                <a:t> </a:t>
              </a:r>
              <a:r>
                <a:rPr lang="fr-FR" sz="1600" i="1" dirty="0" err="1" smtClean="0">
                  <a:solidFill>
                    <a:srgbClr val="0000CC"/>
                  </a:solidFill>
                </a:rPr>
                <a:t>beam</a:t>
              </a:r>
              <a:endParaRPr lang="fr-FR" sz="1600" b="1" i="1" dirty="0">
                <a:solidFill>
                  <a:srgbClr val="0000CC"/>
                </a:solidFill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4355976" y="4220928"/>
              <a:ext cx="540060" cy="730112"/>
            </a:xfrm>
            <a:prstGeom prst="straightConnector1">
              <a:avLst/>
            </a:prstGeom>
            <a:ln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08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11</a:t>
            </a:fld>
            <a:endParaRPr lang="fr-FR"/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467544" y="1124744"/>
            <a:ext cx="643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How to capture a </a:t>
            </a:r>
            <a:r>
              <a:rPr lang="fr-FR" sz="1600" b="1" dirty="0" err="1">
                <a:solidFill>
                  <a:srgbClr val="0000CC"/>
                </a:solidFill>
              </a:rPr>
              <a:t>particle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which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is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shifted</a:t>
            </a:r>
            <a:r>
              <a:rPr lang="fr-FR" sz="1600" b="1" dirty="0">
                <a:solidFill>
                  <a:srgbClr val="0000CC"/>
                </a:solidFill>
              </a:rPr>
              <a:t> in </a:t>
            </a:r>
            <a:r>
              <a:rPr lang="fr-FR" sz="1600" b="1" dirty="0" err="1">
                <a:solidFill>
                  <a:srgbClr val="0000CC"/>
                </a:solidFill>
              </a:rPr>
              <a:t>energy</a:t>
            </a:r>
            <a:r>
              <a:rPr lang="fr-FR" sz="1600" b="1" dirty="0">
                <a:solidFill>
                  <a:srgbClr val="0000CC"/>
                </a:solidFill>
              </a:rPr>
              <a:t> (« off-</a:t>
            </a:r>
            <a:r>
              <a:rPr lang="fr-FR" sz="1600" b="1" dirty="0" err="1">
                <a:solidFill>
                  <a:srgbClr val="0000CC"/>
                </a:solidFill>
              </a:rPr>
              <a:t>momentum</a:t>
            </a:r>
            <a:r>
              <a:rPr lang="fr-FR" sz="1600" b="1" dirty="0">
                <a:solidFill>
                  <a:srgbClr val="0000CC"/>
                </a:solidFill>
              </a:rPr>
              <a:t> »)?</a:t>
            </a:r>
          </a:p>
        </p:txBody>
      </p:sp>
      <p:pic>
        <p:nvPicPr>
          <p:cNvPr id="17" name="Image 1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0" b="-713"/>
          <a:stretch/>
        </p:blipFill>
        <p:spPr>
          <a:xfrm>
            <a:off x="1894619" y="2149693"/>
            <a:ext cx="4392000" cy="343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16288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to SOLEIL Upgrade </a:t>
            </a:r>
            <a:r>
              <a:rPr lang="en-US" sz="1400" dirty="0" smtClean="0"/>
              <a:t>(baseline lattice with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harmonic cavity)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275856" y="5588541"/>
            <a:ext cx="2250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Origin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of phase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corresponding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to </a:t>
            </a:r>
            <a:r>
              <a:rPr lang="fr-FR" sz="1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s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12</a:t>
            </a:fld>
            <a:endParaRPr lang="fr-FR"/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467544" y="1124744"/>
            <a:ext cx="643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How to capture a </a:t>
            </a:r>
            <a:r>
              <a:rPr lang="fr-FR" sz="1600" b="1" dirty="0" err="1">
                <a:solidFill>
                  <a:srgbClr val="0000CC"/>
                </a:solidFill>
              </a:rPr>
              <a:t>particle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which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is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shifted</a:t>
            </a:r>
            <a:r>
              <a:rPr lang="fr-FR" sz="1600" b="1" dirty="0">
                <a:solidFill>
                  <a:srgbClr val="0000CC"/>
                </a:solidFill>
              </a:rPr>
              <a:t> in </a:t>
            </a:r>
            <a:r>
              <a:rPr lang="fr-FR" sz="1600" b="1" dirty="0" err="1">
                <a:solidFill>
                  <a:srgbClr val="0000CC"/>
                </a:solidFill>
              </a:rPr>
              <a:t>energy</a:t>
            </a:r>
            <a:r>
              <a:rPr lang="fr-FR" sz="1600" b="1" dirty="0">
                <a:solidFill>
                  <a:srgbClr val="0000CC"/>
                </a:solidFill>
              </a:rPr>
              <a:t> (« off-</a:t>
            </a:r>
            <a:r>
              <a:rPr lang="fr-FR" sz="1600" b="1" dirty="0" err="1">
                <a:solidFill>
                  <a:srgbClr val="0000CC"/>
                </a:solidFill>
              </a:rPr>
              <a:t>momentum</a:t>
            </a:r>
            <a:r>
              <a:rPr lang="fr-FR" sz="1600" b="1" dirty="0">
                <a:solidFill>
                  <a:srgbClr val="0000CC"/>
                </a:solidFill>
              </a:rPr>
              <a:t> »)?</a:t>
            </a:r>
          </a:p>
        </p:txBody>
      </p:sp>
      <p:pic>
        <p:nvPicPr>
          <p:cNvPr id="17" name="Image 1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0" b="-713"/>
          <a:stretch/>
        </p:blipFill>
        <p:spPr>
          <a:xfrm>
            <a:off x="1894619" y="2149693"/>
            <a:ext cx="4392000" cy="3438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37" y="2682309"/>
            <a:ext cx="2810220" cy="2160000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 bwMode="auto">
          <a:xfrm>
            <a:off x="6403178" y="3351573"/>
            <a:ext cx="0" cy="3654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5343437" y="2682309"/>
            <a:ext cx="2880320" cy="2376024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64528" y="3189520"/>
            <a:ext cx="230215" cy="282653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V="1">
            <a:off x="2994743" y="2841013"/>
            <a:ext cx="2348694" cy="3485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5944903" y="3085488"/>
            <a:ext cx="369304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5899340" y="2729681"/>
            <a:ext cx="508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rebuchet MS" pitchFamily="34" charset="0"/>
              </a:rPr>
              <a:t>5 </a:t>
            </a:r>
            <a:r>
              <a:rPr lang="en-US" sz="1200" dirty="0" err="1" smtClean="0">
                <a:solidFill>
                  <a:srgbClr val="000000"/>
                </a:solidFill>
                <a:latin typeface="Trebuchet MS" pitchFamily="34" charset="0"/>
              </a:rPr>
              <a:t>ps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6415818" y="3383389"/>
            <a:ext cx="67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rebuchet MS" pitchFamily="34" charset="0"/>
              </a:rPr>
              <a:t>2 10</a:t>
            </a:r>
            <a:r>
              <a:rPr lang="en-US" sz="1200" baseline="30000" dirty="0" smtClean="0">
                <a:solidFill>
                  <a:srgbClr val="000000"/>
                </a:solidFill>
                <a:latin typeface="Trebuchet MS" pitchFamily="34" charset="0"/>
              </a:rPr>
              <a:t>-3</a:t>
            </a:r>
            <a:endParaRPr lang="fr-FR" sz="1200" baseline="300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347844" y="3308440"/>
            <a:ext cx="352768" cy="12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408322" y="2336627"/>
            <a:ext cx="547481" cy="504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6670309" y="2353976"/>
            <a:ext cx="285496" cy="954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662461" y="1619888"/>
            <a:ext cx="331236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Injected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bunch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length</a:t>
            </a:r>
            <a:r>
              <a:rPr lang="fr-FR" sz="1400" b="1" dirty="0" smtClean="0">
                <a:solidFill>
                  <a:srgbClr val="FF0000"/>
                </a:solidFill>
              </a:rPr>
              <a:t>  and </a:t>
            </a:r>
            <a:r>
              <a:rPr lang="fr-FR" sz="1400" b="1" dirty="0" err="1" smtClean="0">
                <a:solidFill>
                  <a:srgbClr val="FF0000"/>
                </a:solidFill>
              </a:rPr>
              <a:t>energy</a:t>
            </a:r>
            <a:r>
              <a:rPr lang="fr-FR" sz="1400" b="1" dirty="0" smtClean="0">
                <a:solidFill>
                  <a:srgbClr val="FF0000"/>
                </a:solidFill>
              </a:rPr>
              <a:t> spread </a:t>
            </a:r>
            <a:r>
              <a:rPr lang="fr-FR" sz="1400" dirty="0" err="1" smtClean="0">
                <a:solidFill>
                  <a:srgbClr val="FF0000"/>
                </a:solidFill>
              </a:rPr>
              <a:t>acceptance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uncompatible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Booster performances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1890" y="3085488"/>
            <a:ext cx="2137126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Energy</a:t>
            </a:r>
            <a:r>
              <a:rPr lang="fr-FR" sz="1400" b="1" dirty="0" smtClean="0">
                <a:solidFill>
                  <a:srgbClr val="FF0000"/>
                </a:solidFill>
              </a:rPr>
              <a:t> offset </a:t>
            </a:r>
            <a:r>
              <a:rPr lang="fr-FR" sz="1400" dirty="0" err="1" smtClean="0">
                <a:solidFill>
                  <a:srgbClr val="FF0000"/>
                </a:solidFill>
              </a:rPr>
              <a:t>too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low</a:t>
            </a:r>
            <a:r>
              <a:rPr lang="fr-FR" sz="1400" dirty="0" smtClean="0">
                <a:solidFill>
                  <a:srgbClr val="FF0000"/>
                </a:solidFill>
              </a:rPr>
              <a:t> to spread </a:t>
            </a:r>
            <a:r>
              <a:rPr lang="fr-FR" sz="1400" dirty="0" err="1" smtClean="0">
                <a:solidFill>
                  <a:srgbClr val="FF0000"/>
                </a:solidFill>
              </a:rPr>
              <a:t>enough</a:t>
            </a:r>
            <a:r>
              <a:rPr lang="fr-FR" sz="1400" dirty="0" smtClean="0">
                <a:solidFill>
                  <a:srgbClr val="FF0000"/>
                </a:solidFill>
              </a:rPr>
              <a:t> the </a:t>
            </a:r>
            <a:r>
              <a:rPr lang="fr-FR" sz="1400" dirty="0" err="1" smtClean="0">
                <a:solidFill>
                  <a:srgbClr val="FF0000"/>
                </a:solidFill>
              </a:rPr>
              <a:t>chromatic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orbit</a:t>
            </a:r>
            <a:r>
              <a:rPr lang="fr-FR" sz="1400" dirty="0" smtClean="0">
                <a:solidFill>
                  <a:srgbClr val="FF0000"/>
                </a:solidFill>
              </a:rPr>
              <a:t> and </a:t>
            </a:r>
            <a:r>
              <a:rPr lang="fr-FR" sz="1400" dirty="0" err="1" smtClean="0">
                <a:solidFill>
                  <a:srgbClr val="FF0000"/>
                </a:solidFill>
              </a:rPr>
              <a:t>allow</a:t>
            </a:r>
            <a:r>
              <a:rPr lang="fr-FR" sz="1400" dirty="0" smtClean="0">
                <a:solidFill>
                  <a:srgbClr val="FF0000"/>
                </a:solidFill>
              </a:rPr>
              <a:t> the use of a MIK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11560" y="16288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to SOLEIL Upgrade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3275856" y="5588541"/>
            <a:ext cx="2250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Origin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of phase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corresponding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to </a:t>
            </a:r>
            <a:r>
              <a:rPr lang="fr-FR" sz="1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s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13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195666" y="1980000"/>
            <a:ext cx="5968621" cy="3854762"/>
            <a:chOff x="1195666" y="1980000"/>
            <a:chExt cx="5968621" cy="3854762"/>
          </a:xfrm>
        </p:grpSpPr>
        <p:sp>
          <p:nvSpPr>
            <p:cNvPr id="11" name="Rectangle 10"/>
            <p:cNvSpPr/>
            <p:nvPr/>
          </p:nvSpPr>
          <p:spPr>
            <a:xfrm>
              <a:off x="2230027" y="5157192"/>
              <a:ext cx="4464496" cy="677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1980000"/>
              <a:ext cx="4683701" cy="3600000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5463950" y="2796152"/>
              <a:ext cx="1700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fr-FR" sz="16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Natural </a:t>
              </a:r>
              <a:r>
                <a:rPr lang="fr-FR" sz="1600" dirty="0" err="1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t</a:t>
              </a:r>
              <a:r>
                <a:rPr lang="fr-FR" sz="1600" dirty="0" err="1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rajectory</a:t>
              </a:r>
              <a:endParaRPr lang="fr-FR" sz="16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195666" y="4725144"/>
              <a:ext cx="1396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fr-FR" sz="1600" dirty="0" err="1" smtClean="0">
                  <a:solidFill>
                    <a:srgbClr val="0000CC"/>
                  </a:solidFill>
                  <a:latin typeface="Calibri"/>
                  <a:cs typeface="+mn-cs"/>
                </a:rPr>
                <a:t>Particle</a:t>
              </a:r>
              <a:r>
                <a:rPr lang="fr-FR" sz="1600" dirty="0" smtClean="0">
                  <a:solidFill>
                    <a:srgbClr val="0000CC"/>
                  </a:solidFill>
                  <a:latin typeface="Calibri"/>
                  <a:cs typeface="+mn-cs"/>
                </a:rPr>
                <a:t> </a:t>
              </a:r>
              <a:r>
                <a:rPr lang="fr-FR" sz="1600" dirty="0" err="1" smtClean="0">
                  <a:solidFill>
                    <a:srgbClr val="0000CC"/>
                  </a:solidFill>
                  <a:latin typeface="Calibri"/>
                  <a:cs typeface="+mn-cs"/>
                </a:rPr>
                <a:t>is</a:t>
              </a:r>
              <a:r>
                <a:rPr lang="fr-FR" sz="1600" dirty="0" smtClean="0">
                  <a:solidFill>
                    <a:srgbClr val="0000CC"/>
                  </a:solidFill>
                  <a:latin typeface="Calibri"/>
                  <a:cs typeface="+mn-cs"/>
                </a:rPr>
                <a:t> </a:t>
              </a:r>
              <a:r>
                <a:rPr lang="fr-FR" sz="1600" dirty="0" err="1" smtClean="0">
                  <a:solidFill>
                    <a:srgbClr val="0000CC"/>
                  </a:solidFill>
                  <a:latin typeface="Calibri"/>
                  <a:cs typeface="+mn-cs"/>
                </a:rPr>
                <a:t>lost</a:t>
              </a:r>
              <a:r>
                <a:rPr lang="fr-FR" sz="1600" dirty="0" smtClean="0">
                  <a:solidFill>
                    <a:srgbClr val="0000CC"/>
                  </a:solidFill>
                  <a:latin typeface="Calibri"/>
                  <a:cs typeface="+mn-cs"/>
                </a:rPr>
                <a:t>!</a:t>
              </a:r>
              <a:endParaRPr lang="fr-FR" sz="1600" dirty="0">
                <a:solidFill>
                  <a:srgbClr val="0000CC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75856" y="5588541"/>
              <a:ext cx="22509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Origin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 of phase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corresponding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 to </a:t>
              </a:r>
              <a:r>
                <a:rPr lang="fr-FR" sz="10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s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 </a:t>
              </a:r>
              <a:endPara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21850" y="3356992"/>
              <a:ext cx="46617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7544" y="1124744"/>
            <a:ext cx="643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How to capture a </a:t>
            </a:r>
            <a:r>
              <a:rPr lang="fr-FR" sz="1600" b="1" dirty="0" err="1">
                <a:solidFill>
                  <a:srgbClr val="0000CC"/>
                </a:solidFill>
              </a:rPr>
              <a:t>particle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which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is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shifted</a:t>
            </a:r>
            <a:r>
              <a:rPr lang="fr-FR" sz="1600" b="1" dirty="0">
                <a:solidFill>
                  <a:srgbClr val="0000CC"/>
                </a:solidFill>
              </a:rPr>
              <a:t> in </a:t>
            </a:r>
            <a:r>
              <a:rPr lang="fr-FR" sz="1600" b="1" dirty="0" err="1">
                <a:solidFill>
                  <a:srgbClr val="0000CC"/>
                </a:solidFill>
              </a:rPr>
              <a:t>energy</a:t>
            </a:r>
            <a:r>
              <a:rPr lang="fr-FR" sz="1600" b="1" dirty="0">
                <a:solidFill>
                  <a:srgbClr val="0000CC"/>
                </a:solidFill>
              </a:rPr>
              <a:t> (« off-</a:t>
            </a:r>
            <a:r>
              <a:rPr lang="fr-FR" sz="1600" b="1" dirty="0" err="1">
                <a:solidFill>
                  <a:srgbClr val="0000CC"/>
                </a:solidFill>
              </a:rPr>
              <a:t>momentum</a:t>
            </a:r>
            <a:r>
              <a:rPr lang="fr-FR" sz="1600" b="1" dirty="0">
                <a:solidFill>
                  <a:srgbClr val="0000CC"/>
                </a:solidFill>
              </a:rPr>
              <a:t> »)?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9845" y="1880529"/>
            <a:ext cx="497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Keep</a:t>
            </a:r>
            <a:r>
              <a:rPr lang="fr-FR" b="1" dirty="0">
                <a:solidFill>
                  <a:srgbClr val="FF0000"/>
                </a:solidFill>
              </a:rPr>
              <a:t> the </a:t>
            </a:r>
            <a:r>
              <a:rPr lang="fr-FR" b="1" dirty="0" err="1">
                <a:solidFill>
                  <a:srgbClr val="FF0000"/>
                </a:solidFill>
              </a:rPr>
              <a:t>idea</a:t>
            </a:r>
            <a:r>
              <a:rPr lang="fr-FR" b="1" dirty="0">
                <a:solidFill>
                  <a:srgbClr val="FF0000"/>
                </a:solidFill>
              </a:rPr>
              <a:t> of injection at phase - </a:t>
            </a:r>
            <a:r>
              <a:rPr lang="fr-FR" b="1" dirty="0">
                <a:solidFill>
                  <a:srgbClr val="FF0000"/>
                </a:solidFill>
                <a:sym typeface="Symbol"/>
              </a:rPr>
              <a:t>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891308" y="2235806"/>
            <a:ext cx="0" cy="56231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14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1980000"/>
            <a:ext cx="4683701" cy="3600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63950" y="2796152"/>
            <a:ext cx="170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1600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Natural </a:t>
            </a:r>
            <a:r>
              <a:rPr lang="fr-FR" sz="1600" dirty="0" err="1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t</a:t>
            </a:r>
            <a:r>
              <a:rPr lang="fr-FR" sz="1600" dirty="0" err="1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rajectory</a:t>
            </a:r>
            <a:endParaRPr lang="fr-FR" sz="1600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644788" y="380006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Forced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+mn-cs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trajectory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+mn-cs"/>
              </a:rPr>
              <a:t>: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Particle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+mn-cs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is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+mn-cs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captured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+mn-cs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into</a:t>
            </a:r>
            <a:r>
              <a:rPr lang="fr-FR" sz="1600" dirty="0" smtClean="0">
                <a:solidFill>
                  <a:srgbClr val="0000FF"/>
                </a:solidFill>
                <a:latin typeface="Calibri"/>
                <a:cs typeface="+mn-cs"/>
              </a:rPr>
              <a:t> the longitudinal </a:t>
            </a:r>
            <a:r>
              <a:rPr lang="fr-FR" sz="1600" dirty="0" err="1" smtClean="0">
                <a:solidFill>
                  <a:srgbClr val="0000FF"/>
                </a:solidFill>
                <a:latin typeface="Calibri"/>
                <a:cs typeface="+mn-cs"/>
              </a:rPr>
              <a:t>bucket</a:t>
            </a:r>
            <a:endParaRPr lang="fr-FR" sz="1600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721373" y="2801853"/>
            <a:ext cx="6734" cy="4111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3491880" y="234888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+ Longitudinal kick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1124744"/>
            <a:ext cx="643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How to capture a </a:t>
            </a:r>
            <a:r>
              <a:rPr lang="fr-FR" sz="1600" b="1" dirty="0" err="1">
                <a:solidFill>
                  <a:srgbClr val="0000CC"/>
                </a:solidFill>
              </a:rPr>
              <a:t>particle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which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is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shifted</a:t>
            </a:r>
            <a:r>
              <a:rPr lang="fr-FR" sz="1600" b="1" dirty="0">
                <a:solidFill>
                  <a:srgbClr val="0000CC"/>
                </a:solidFill>
              </a:rPr>
              <a:t> in </a:t>
            </a:r>
            <a:r>
              <a:rPr lang="fr-FR" sz="1600" b="1" dirty="0" err="1">
                <a:solidFill>
                  <a:srgbClr val="0000CC"/>
                </a:solidFill>
              </a:rPr>
              <a:t>energy</a:t>
            </a:r>
            <a:r>
              <a:rPr lang="fr-FR" sz="1600" b="1" dirty="0">
                <a:solidFill>
                  <a:srgbClr val="0000CC"/>
                </a:solidFill>
              </a:rPr>
              <a:t> (« off-</a:t>
            </a:r>
            <a:r>
              <a:rPr lang="fr-FR" sz="1600" b="1" dirty="0" err="1">
                <a:solidFill>
                  <a:srgbClr val="0000CC"/>
                </a:solidFill>
              </a:rPr>
              <a:t>momentum</a:t>
            </a:r>
            <a:r>
              <a:rPr lang="fr-FR" sz="1600" b="1" dirty="0">
                <a:solidFill>
                  <a:srgbClr val="0000CC"/>
                </a:solidFill>
              </a:rPr>
              <a:t> »)?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5856" y="5588541"/>
            <a:ext cx="2250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Origin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of phase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corresponding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to </a:t>
            </a:r>
            <a:r>
              <a:rPr lang="fr-FR" sz="1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s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15</a:t>
            </a:fld>
            <a:endParaRPr lang="fr-FR"/>
          </a:p>
        </p:txBody>
      </p:sp>
      <p:pic>
        <p:nvPicPr>
          <p:cNvPr id="19" name="Image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76888"/>
            <a:ext cx="4644000" cy="3636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71692" y="2234494"/>
            <a:ext cx="254579" cy="250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3"/>
          <p:cNvSpPr/>
          <p:nvPr/>
        </p:nvSpPr>
        <p:spPr>
          <a:xfrm>
            <a:off x="2076565" y="1628800"/>
            <a:ext cx="2194291" cy="4719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971" tIns="38486" rIns="76971" bIns="38486"/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rgbClr val="0000CC"/>
                </a:solidFill>
              </a:rPr>
              <a:t>Injected beam </a:t>
            </a:r>
          </a:p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</a:t>
            </a:r>
            <a:r>
              <a:rPr lang="en-US" sz="1400" b="1" spc="-1" baseline="-25000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r>
              <a:rPr lang="en-US" sz="1400" b="1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= - </a:t>
            </a:r>
            <a:r>
              <a:rPr lang="en-US" sz="1400" b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</a:t>
            </a:r>
            <a:r>
              <a:rPr lang="en-US" sz="1400" b="1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1400" b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 </a:t>
            </a:r>
            <a:r>
              <a:rPr lang="en-US" sz="1400" b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</a:t>
            </a:r>
            <a:r>
              <a:rPr lang="en-US" sz="1400" b="1" spc="-1" baseline="-25000" dirty="0" err="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</a:t>
            </a:r>
            <a:r>
              <a:rPr lang="en-US" sz="1400" b="1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= + 6 %</a:t>
            </a:r>
            <a:endParaRPr lang="en-US" sz="1400" b="1" spc="-1" dirty="0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721373" y="2801853"/>
            <a:ext cx="6734" cy="4111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5001415" y="4858043"/>
            <a:ext cx="1760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Plot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every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50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turns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1880" y="234888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+ Longitudinal kick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2932117" y="2213575"/>
            <a:ext cx="127716" cy="582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67544" y="1124744"/>
            <a:ext cx="3468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Case </a:t>
            </a:r>
            <a:r>
              <a:rPr lang="fr-FR" sz="1600" b="1" dirty="0">
                <a:solidFill>
                  <a:srgbClr val="0000CC"/>
                </a:solidFill>
              </a:rPr>
              <a:t>of a </a:t>
            </a:r>
            <a:r>
              <a:rPr lang="fr-FR" sz="1600" b="1" dirty="0" err="1">
                <a:solidFill>
                  <a:srgbClr val="0000CC"/>
                </a:solidFill>
              </a:rPr>
              <a:t>realistic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 smtClean="0">
                <a:solidFill>
                  <a:srgbClr val="0000CC"/>
                </a:solidFill>
              </a:rPr>
              <a:t>beam</a:t>
            </a:r>
            <a:r>
              <a:rPr lang="fr-FR" sz="1600" b="1" dirty="0" smtClean="0">
                <a:solidFill>
                  <a:srgbClr val="0000CC"/>
                </a:solidFill>
              </a:rPr>
              <a:t> </a:t>
            </a:r>
            <a:r>
              <a:rPr lang="fr-FR" sz="1600" b="1" dirty="0" err="1" smtClean="0">
                <a:solidFill>
                  <a:srgbClr val="0000CC"/>
                </a:solidFill>
              </a:rPr>
              <a:t>from</a:t>
            </a:r>
            <a:r>
              <a:rPr lang="fr-FR" sz="1600" b="1" dirty="0" smtClean="0">
                <a:solidFill>
                  <a:srgbClr val="0000CC"/>
                </a:solidFill>
              </a:rPr>
              <a:t> a Booster</a:t>
            </a:r>
            <a:endParaRPr lang="fr-FR" sz="1600" b="1" dirty="0">
              <a:solidFill>
                <a:srgbClr val="0000CC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75856" y="5588541"/>
            <a:ext cx="2250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Origin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of phase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corresponding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 to </a:t>
            </a:r>
            <a:r>
              <a:rPr lang="fr-FR" sz="1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sym typeface="Symbol"/>
              </a:rPr>
              <a:t>s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16</a:t>
            </a:fld>
            <a:endParaRPr lang="fr-FR"/>
          </a:p>
        </p:txBody>
      </p:sp>
      <p:sp>
        <p:nvSpPr>
          <p:cNvPr id="72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88" name="Rectangle 87"/>
          <p:cNvSpPr/>
          <p:nvPr/>
        </p:nvSpPr>
        <p:spPr>
          <a:xfrm>
            <a:off x="3707904" y="908720"/>
            <a:ext cx="53285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fr-FR" b="1" dirty="0">
                <a:solidFill>
                  <a:srgbClr val="FF0000"/>
                </a:solidFill>
              </a:rPr>
              <a:t>The longitudinal kick is produced by an </a:t>
            </a:r>
            <a:r>
              <a:rPr lang="en-US" altLang="fr-FR" b="1" dirty="0" smtClean="0">
                <a:solidFill>
                  <a:srgbClr val="FF0000"/>
                </a:solidFill>
              </a:rPr>
              <a:t>additional </a:t>
            </a:r>
            <a:r>
              <a:rPr lang="en-US" altLang="fr-FR" b="1" dirty="0">
                <a:solidFill>
                  <a:srgbClr val="FF0000"/>
                </a:solidFill>
              </a:rPr>
              <a:t>RF</a:t>
            </a:r>
            <a:r>
              <a:rPr lang="en-US" altLang="fr-FR" b="1" dirty="0" smtClean="0">
                <a:solidFill>
                  <a:srgbClr val="FF0000"/>
                </a:solidFill>
              </a:rPr>
              <a:t> </a:t>
            </a:r>
            <a:r>
              <a:rPr lang="en-US" altLang="fr-FR" b="1" dirty="0">
                <a:solidFill>
                  <a:srgbClr val="FF0000"/>
                </a:solidFill>
              </a:rPr>
              <a:t>pulse, during the time of injection.</a:t>
            </a:r>
          </a:p>
          <a:p>
            <a:pPr algn="r"/>
            <a:endParaRPr lang="en-US" altLang="fr-FR" sz="1600" dirty="0" smtClean="0"/>
          </a:p>
          <a:p>
            <a:pPr algn="r"/>
            <a:r>
              <a:rPr lang="en-US" altLang="fr-FR" sz="1600" b="1" dirty="0" smtClean="0"/>
              <a:t>Procedure:</a:t>
            </a:r>
            <a:endParaRPr lang="en-US" altLang="fr-FR" sz="1600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fr-FR" sz="1600" dirty="0" smtClean="0">
                <a:solidFill>
                  <a:schemeClr val="tx1"/>
                </a:solidFill>
              </a:rPr>
              <a:t>Switch on V</a:t>
            </a:r>
            <a:r>
              <a:rPr lang="en-US" altLang="fr-FR" sz="1600" baseline="-25000" dirty="0" smtClean="0">
                <a:solidFill>
                  <a:schemeClr val="tx1"/>
                </a:solidFill>
              </a:rPr>
              <a:t>RF add</a:t>
            </a:r>
            <a:r>
              <a:rPr lang="en-US" altLang="fr-FR" sz="1600" dirty="0" smtClean="0">
                <a:solidFill>
                  <a:schemeClr val="tx1"/>
                </a:solidFill>
              </a:rPr>
              <a:t> before beam is injected @ phase -</a:t>
            </a:r>
            <a:r>
              <a:rPr lang="en-US" altLang="fr-FR" sz="1600" dirty="0" smtClean="0">
                <a:solidFill>
                  <a:schemeClr val="tx1"/>
                </a:solidFill>
                <a:sym typeface="Symbol"/>
              </a:rPr>
              <a:t></a:t>
            </a:r>
            <a:endParaRPr lang="en-US" altLang="fr-FR" sz="16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Switch off when beam reaches </a:t>
            </a:r>
            <a:r>
              <a:rPr lang="fr-FR" sz="1600" dirty="0" smtClean="0">
                <a:solidFill>
                  <a:schemeClr val="tx1"/>
                </a:solidFill>
                <a:sym typeface="Symbol"/>
              </a:rPr>
              <a:t></a:t>
            </a:r>
            <a:r>
              <a:rPr lang="fr-FR" sz="1600" baseline="-25000" dirty="0" smtClean="0">
                <a:solidFill>
                  <a:schemeClr val="tx1"/>
                </a:solidFill>
                <a:sym typeface="Symbol"/>
              </a:rPr>
              <a:t>s</a:t>
            </a:r>
            <a:r>
              <a:rPr lang="fr-FR" sz="1600" dirty="0" smtClean="0">
                <a:solidFill>
                  <a:schemeClr val="tx1"/>
                </a:solidFill>
              </a:rPr>
              <a:t> , </a:t>
            </a:r>
            <a:r>
              <a:rPr lang="fr-FR" sz="1600" dirty="0" err="1" smtClean="0">
                <a:solidFill>
                  <a:schemeClr val="tx1"/>
                </a:solidFill>
              </a:rPr>
              <a:t>after</a:t>
            </a:r>
            <a:r>
              <a:rPr lang="fr-FR" sz="1600" dirty="0" smtClean="0">
                <a:solidFill>
                  <a:schemeClr val="tx1"/>
                </a:solidFill>
              </a:rPr>
              <a:t> ~200 </a:t>
            </a:r>
            <a:r>
              <a:rPr lang="fr-FR" sz="1600" dirty="0" err="1" smtClean="0">
                <a:solidFill>
                  <a:schemeClr val="tx1"/>
                </a:solidFill>
              </a:rPr>
              <a:t>turns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 algn="r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algn="r"/>
            <a:r>
              <a:rPr lang="fr-FR" sz="1600" b="1" dirty="0" err="1" smtClean="0">
                <a:solidFill>
                  <a:schemeClr val="tx1"/>
                </a:solidFill>
              </a:rPr>
              <a:t>Requirements</a:t>
            </a:r>
            <a:r>
              <a:rPr lang="fr-FR" sz="1600" b="1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fr-FR" sz="1600" dirty="0" smtClean="0"/>
              <a:t>Do not </a:t>
            </a:r>
            <a:r>
              <a:rPr lang="fr-FR" sz="1600" dirty="0" err="1" smtClean="0"/>
              <a:t>perturb</a:t>
            </a:r>
            <a:r>
              <a:rPr lang="fr-FR" sz="1600" dirty="0" smtClean="0"/>
              <a:t> the </a:t>
            </a:r>
            <a:r>
              <a:rPr lang="fr-FR" sz="1600" dirty="0" err="1" smtClean="0"/>
              <a:t>stored</a:t>
            </a:r>
            <a:r>
              <a:rPr lang="fr-FR" sz="1600" dirty="0" smtClean="0"/>
              <a:t> </a:t>
            </a:r>
            <a:r>
              <a:rPr lang="fr-FR" sz="1600" dirty="0" err="1" smtClean="0"/>
              <a:t>beam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139952" y="3986426"/>
            <a:ext cx="3613507" cy="1674187"/>
            <a:chOff x="3707904" y="4347101"/>
            <a:chExt cx="3613507" cy="1674187"/>
          </a:xfrm>
        </p:grpSpPr>
        <p:grpSp>
          <p:nvGrpSpPr>
            <p:cNvPr id="7" name="Groupe 6"/>
            <p:cNvGrpSpPr/>
            <p:nvPr/>
          </p:nvGrpSpPr>
          <p:grpSpPr>
            <a:xfrm>
              <a:off x="3707904" y="4347101"/>
              <a:ext cx="3213482" cy="954107"/>
              <a:chOff x="4068680" y="3970913"/>
              <a:chExt cx="3213482" cy="95410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305532" y="3970913"/>
                <a:ext cx="297663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33CC"/>
                    </a:solidFill>
                    <a:sym typeface="Symbol"/>
                  </a:rPr>
                  <a:t>Main 352 MHz RF pulse and its 3</a:t>
                </a:r>
                <a:r>
                  <a:rPr lang="en-US" sz="1400" baseline="30000" dirty="0" smtClean="0">
                    <a:solidFill>
                      <a:srgbClr val="0033CC"/>
                    </a:solidFill>
                    <a:sym typeface="Symbol"/>
                  </a:rPr>
                  <a:t>rd</a:t>
                </a:r>
                <a:r>
                  <a:rPr lang="en-US" sz="1400" dirty="0" smtClean="0">
                    <a:solidFill>
                      <a:srgbClr val="0033CC"/>
                    </a:solidFill>
                    <a:sym typeface="Symbol"/>
                  </a:rPr>
                  <a:t> harmonic for operation</a:t>
                </a:r>
              </a:p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sz="1400" baseline="-25000" dirty="0" err="1" smtClean="0">
                    <a:solidFill>
                      <a:schemeClr val="tx1"/>
                    </a:solidFill>
                    <a:sym typeface="Symbol"/>
                  </a:rPr>
                  <a:t>main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= 0.9 MV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    U</a:t>
                </a:r>
                <a:r>
                  <a:rPr lang="en-US" sz="1400" baseline="-25000" dirty="0" smtClean="0">
                    <a:solidFill>
                      <a:schemeClr val="tx1"/>
                    </a:solidFill>
                    <a:sym typeface="Symbol"/>
                  </a:rPr>
                  <a:t>0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=  310 </a:t>
                </a:r>
                <a:r>
                  <a:rPr lang="en-US" sz="1400" dirty="0" err="1" smtClean="0">
                    <a:solidFill>
                      <a:schemeClr val="tx1"/>
                    </a:solidFill>
                    <a:sym typeface="Symbol"/>
                  </a:rPr>
                  <a:t>keV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/turn</a:t>
                </a:r>
                <a:endParaRPr lang="fr-FR" sz="1400" dirty="0"/>
              </a:p>
            </p:txBody>
          </p:sp>
          <p:cxnSp>
            <p:nvCxnSpPr>
              <p:cNvPr id="90" name="Connecteur droit 89"/>
              <p:cNvCxnSpPr/>
              <p:nvPr/>
            </p:nvCxnSpPr>
            <p:spPr bwMode="auto">
              <a:xfrm>
                <a:off x="4068680" y="4157677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33CC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e 7"/>
            <p:cNvGrpSpPr/>
            <p:nvPr/>
          </p:nvGrpSpPr>
          <p:grpSpPr>
            <a:xfrm>
              <a:off x="3707904" y="5282624"/>
              <a:ext cx="3613507" cy="738664"/>
              <a:chOff x="4067944" y="5210616"/>
              <a:chExt cx="3613507" cy="738664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4166382" y="5210616"/>
                <a:ext cx="351506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33CC"/>
                    </a:solidFill>
                    <a:sym typeface="Symbol"/>
                  </a:rPr>
                  <a:t>+ additional pulses during injection: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     </a:t>
                </a:r>
                <a:r>
                  <a:rPr lang="en-US" sz="1400" dirty="0" err="1" smtClean="0">
                    <a:solidFill>
                      <a:schemeClr val="tx1"/>
                    </a:solidFill>
                    <a:sym typeface="Symbol"/>
                  </a:rPr>
                  <a:t>V</a:t>
                </a:r>
                <a:r>
                  <a:rPr lang="en-US" sz="1400" baseline="-25000" dirty="0" err="1" smtClean="0">
                    <a:sym typeface="Symbol"/>
                  </a:rPr>
                  <a:t>ad</a:t>
                </a:r>
                <a:r>
                  <a:rPr lang="en-US" sz="1400" dirty="0" smtClean="0">
                    <a:sym typeface="Symbol"/>
                  </a:rPr>
                  <a:t> </a:t>
                </a:r>
                <a:r>
                  <a:rPr lang="en-US" sz="1400" baseline="-25000" dirty="0">
                    <a:sym typeface="Symbol"/>
                  </a:rPr>
                  <a:t>352 MHz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= </a:t>
                </a:r>
                <a:r>
                  <a:rPr lang="en-US" sz="1400" dirty="0" smtClean="0">
                    <a:sym typeface="Symbol"/>
                  </a:rPr>
                  <a:t>1.4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MV + shifted by </a:t>
                </a:r>
                <a:r>
                  <a:rPr lang="fr-FR" sz="1400" dirty="0">
                    <a:sym typeface="Symbol"/>
                  </a:rPr>
                  <a:t></a:t>
                </a:r>
                <a:r>
                  <a:rPr lang="fr-FR" sz="1400" baseline="-25000" dirty="0">
                    <a:sym typeface="Symbol"/>
                  </a:rPr>
                  <a:t>s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</a:p>
              <a:p>
                <a:pPr algn="ctr"/>
                <a:r>
                  <a:rPr lang="en-US" sz="1400" dirty="0" smtClean="0">
                    <a:sym typeface="Symbol"/>
                  </a:rPr>
                  <a:t> </a:t>
                </a:r>
                <a:r>
                  <a:rPr lang="en-US" sz="1400" dirty="0" err="1" smtClean="0">
                    <a:sym typeface="Symbol"/>
                  </a:rPr>
                  <a:t>V</a:t>
                </a:r>
                <a:r>
                  <a:rPr lang="en-US" sz="1400" baseline="-25000" dirty="0" err="1" smtClean="0">
                    <a:sym typeface="Symbol"/>
                  </a:rPr>
                  <a:t>ad</a:t>
                </a:r>
                <a:r>
                  <a:rPr lang="en-US" sz="1400" dirty="0" smtClean="0">
                    <a:sym typeface="Symbol"/>
                  </a:rPr>
                  <a:t> </a:t>
                </a:r>
                <a:r>
                  <a:rPr lang="en-US" sz="1400" baseline="-25000" dirty="0" smtClean="0">
                    <a:sym typeface="Symbol"/>
                  </a:rPr>
                  <a:t>3rd </a:t>
                </a:r>
                <a:r>
                  <a:rPr lang="en-US" sz="1400" dirty="0">
                    <a:sym typeface="Symbol"/>
                  </a:rPr>
                  <a:t>= </a:t>
                </a:r>
                <a:r>
                  <a:rPr lang="en-US" sz="1400" dirty="0" err="1">
                    <a:sym typeface="Symbol"/>
                  </a:rPr>
                  <a:t>V</a:t>
                </a:r>
                <a:r>
                  <a:rPr lang="en-US" sz="1400" baseline="-25000" dirty="0" err="1">
                    <a:sym typeface="Symbol"/>
                  </a:rPr>
                  <a:t>add</a:t>
                </a:r>
                <a:r>
                  <a:rPr lang="en-US" sz="1400" baseline="-25000" dirty="0">
                    <a:sym typeface="Symbol"/>
                  </a:rPr>
                  <a:t> </a:t>
                </a:r>
                <a:r>
                  <a:rPr lang="en-US" sz="1400" dirty="0">
                    <a:sym typeface="Symbol"/>
                  </a:rPr>
                  <a:t>/</a:t>
                </a:r>
                <a:r>
                  <a:rPr lang="en-US" sz="1400" dirty="0" smtClean="0">
                    <a:sym typeface="Symbol"/>
                  </a:rPr>
                  <a:t>3</a:t>
                </a:r>
                <a:endParaRPr lang="fr-FR" sz="1400" dirty="0"/>
              </a:p>
            </p:txBody>
          </p:sp>
          <p:cxnSp>
            <p:nvCxnSpPr>
              <p:cNvPr id="92" name="Connecteur droit 91"/>
              <p:cNvCxnSpPr/>
              <p:nvPr/>
            </p:nvCxnSpPr>
            <p:spPr bwMode="auto">
              <a:xfrm>
                <a:off x="4067944" y="5378911"/>
                <a:ext cx="360040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" name="Groupe 5"/>
          <p:cNvGrpSpPr/>
          <p:nvPr/>
        </p:nvGrpSpPr>
        <p:grpSpPr>
          <a:xfrm>
            <a:off x="251520" y="1090712"/>
            <a:ext cx="3520930" cy="4714552"/>
            <a:chOff x="251520" y="1090712"/>
            <a:chExt cx="3520930" cy="4714552"/>
          </a:xfrm>
        </p:grpSpPr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37" y="1090712"/>
              <a:ext cx="2960074" cy="2268000"/>
            </a:xfrm>
            <a:prstGeom prst="rect">
              <a:avLst/>
            </a:prstGeom>
          </p:spPr>
        </p:pic>
        <p:cxnSp>
          <p:nvCxnSpPr>
            <p:cNvPr id="80" name="Connecteur droit avec flèche 79"/>
            <p:cNvCxnSpPr/>
            <p:nvPr/>
          </p:nvCxnSpPr>
          <p:spPr>
            <a:xfrm>
              <a:off x="1645018" y="1639263"/>
              <a:ext cx="0" cy="20556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94" y="3721869"/>
              <a:ext cx="2938748" cy="2083395"/>
            </a:xfrm>
            <a:prstGeom prst="rect">
              <a:avLst/>
            </a:prstGeom>
          </p:spPr>
        </p:pic>
        <p:cxnSp>
          <p:nvCxnSpPr>
            <p:cNvPr id="86" name="Connecteur droit avec flèche 85"/>
            <p:cNvCxnSpPr/>
            <p:nvPr/>
          </p:nvCxnSpPr>
          <p:spPr>
            <a:xfrm>
              <a:off x="1536213" y="4994333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 flipV="1">
              <a:off x="2485709" y="4065731"/>
              <a:ext cx="0" cy="3684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 flipV="1">
              <a:off x="2050790" y="4691465"/>
              <a:ext cx="0" cy="49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H="1">
              <a:off x="1091078" y="4153964"/>
              <a:ext cx="1" cy="461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ustomShape 9"/>
            <p:cNvSpPr/>
            <p:nvPr/>
          </p:nvSpPr>
          <p:spPr>
            <a:xfrm>
              <a:off x="2782681" y="3429000"/>
              <a:ext cx="934797" cy="5574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6971" tIns="38486" rIns="76971" bIns="38486"/>
            <a:lstStyle/>
            <a:p>
              <a:pPr algn="ctr">
                <a:lnSpc>
                  <a:spcPct val="100000"/>
                </a:lnSpc>
              </a:pPr>
              <a:r>
                <a:rPr lang="en-US" sz="1200" b="1" i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Additional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transient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RF pulse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8" name="Line 10"/>
            <p:cNvSpPr/>
            <p:nvPr/>
          </p:nvSpPr>
          <p:spPr>
            <a:xfrm flipH="1">
              <a:off x="2485709" y="3777335"/>
              <a:ext cx="340582" cy="220344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ZoneTexte 92"/>
            <p:cNvSpPr txBox="1"/>
            <p:nvPr/>
          </p:nvSpPr>
          <p:spPr>
            <a:xfrm>
              <a:off x="2407846" y="2841061"/>
              <a:ext cx="1364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</a:rPr>
                <a:t>Plot </a:t>
              </a:r>
              <a:r>
                <a:rPr lang="fr-FR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every</a:t>
              </a:r>
              <a:r>
                <a:rPr lang="fr-FR" sz="1200" dirty="0" smtClean="0">
                  <a:solidFill>
                    <a:schemeClr val="bg1">
                      <a:lumMod val="50000"/>
                    </a:schemeClr>
                  </a:solidFill>
                </a:rPr>
                <a:t> 50 </a:t>
              </a:r>
              <a:r>
                <a:rPr lang="fr-FR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turns</a:t>
              </a:r>
              <a:endParaRPr lang="fr-FR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1" name="Connecteur droit 80"/>
            <p:cNvCxnSpPr/>
            <p:nvPr/>
          </p:nvCxnSpPr>
          <p:spPr>
            <a:xfrm>
              <a:off x="2044763" y="1412776"/>
              <a:ext cx="0" cy="41637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1088615" y="1412776"/>
              <a:ext cx="0" cy="41637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ustomShape 7"/>
            <p:cNvSpPr/>
            <p:nvPr/>
          </p:nvSpPr>
          <p:spPr>
            <a:xfrm>
              <a:off x="251520" y="3888669"/>
              <a:ext cx="1284693" cy="334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6971" tIns="38486" rIns="76971" bIns="38486"/>
            <a:lstStyle/>
            <a:p>
              <a:pPr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Injected beam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84" name="CustomShape 5"/>
            <p:cNvSpPr/>
            <p:nvPr/>
          </p:nvSpPr>
          <p:spPr>
            <a:xfrm>
              <a:off x="1858514" y="5078417"/>
              <a:ext cx="943602" cy="454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6971" tIns="38486" rIns="76971" bIns="38486"/>
            <a:lstStyle/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B05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U</a:t>
              </a:r>
              <a:r>
                <a:rPr lang="en-US" sz="1200" b="1" i="1" spc="-1" dirty="0" smtClean="0">
                  <a:solidFill>
                    <a:srgbClr val="00B05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nperturbed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s</a:t>
              </a:r>
              <a:r>
                <a:rPr lang="en-US" sz="1200" b="1" i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tored beam 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17</a:t>
            </a:fld>
            <a:endParaRPr lang="fr-FR"/>
          </a:p>
        </p:txBody>
      </p:sp>
      <p:sp>
        <p:nvSpPr>
          <p:cNvPr id="72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" y="2852936"/>
            <a:ext cx="3838935" cy="2880000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755576" y="1005030"/>
            <a:ext cx="7571240" cy="1229634"/>
            <a:chOff x="899592" y="1188352"/>
            <a:chExt cx="7571240" cy="1229634"/>
          </a:xfrm>
        </p:grpSpPr>
        <p:sp>
          <p:nvSpPr>
            <p:cNvPr id="31" name="Rectangle 30"/>
            <p:cNvSpPr/>
            <p:nvPr/>
          </p:nvSpPr>
          <p:spPr>
            <a:xfrm>
              <a:off x="899592" y="1340768"/>
              <a:ext cx="623080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Switch on / off takes into account the loaded quality factor Q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L</a:t>
              </a:r>
              <a:r>
                <a:rPr lang="en-US" sz="1600" dirty="0" smtClean="0">
                  <a:solidFill>
                    <a:schemeClr val="tx1"/>
                  </a:solidFill>
                </a:rPr>
                <a:t> of cavities: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One must consider:</a:t>
              </a:r>
            </a:p>
            <a:p>
              <a:pPr marL="1028700" lvl="1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tx1"/>
                  </a:solidFill>
                </a:rPr>
                <a:t>   How to get similar </a:t>
              </a:r>
              <a:r>
                <a:rPr lang="en-US" sz="1600" dirty="0" smtClean="0">
                  <a:solidFill>
                    <a:schemeClr val="tx1"/>
                  </a:solidFill>
                  <a:sym typeface="Symbol"/>
                </a:rPr>
                <a:t>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L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for 3</a:t>
              </a:r>
              <a:r>
                <a:rPr lang="en-US" sz="1600" baseline="30000" dirty="0" smtClean="0">
                  <a:solidFill>
                    <a:schemeClr val="tx1"/>
                  </a:solidFill>
                </a:rPr>
                <a:t>rd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HC </a:t>
              </a:r>
              <a:r>
                <a:rPr lang="en-US" sz="1600" dirty="0" smtClean="0">
                  <a:solidFill>
                    <a:schemeClr val="tx1"/>
                  </a:solidFill>
                </a:rPr>
                <a:t>compared to main RF</a:t>
              </a:r>
            </a:p>
            <a:p>
              <a:pPr marL="1028700" lvl="1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tx1"/>
                  </a:solidFill>
                </a:rPr>
                <a:t>   The phase control of main RF during voltage change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7076668" y="1188352"/>
                  <a:ext cx="1394164" cy="704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chemeClr val="tx1"/>
                            </a:solidFill>
                          </a:rPr>
                          <m:t>L</m:t>
                        </m:r>
                        <m:r>
                          <a:rPr lang="fr-FR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2 </m:t>
                            </m:r>
                            <m:sSub>
                              <m:sSubPr>
                                <m:ctrlP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fr-F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fr-FR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 </m:t>
                            </m:r>
                            <m:sSub>
                              <m:sSubPr>
                                <m:ctrlP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Symbol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Symbol"/>
                                  </a:rPr>
                                  <m:t>𝑅𝐹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668" y="1188352"/>
                  <a:ext cx="1386342" cy="6613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e 33"/>
          <p:cNvGrpSpPr/>
          <p:nvPr/>
        </p:nvGrpSpPr>
        <p:grpSpPr>
          <a:xfrm>
            <a:off x="3501292" y="2648429"/>
            <a:ext cx="5103980" cy="3072824"/>
            <a:chOff x="3644416" y="2701450"/>
            <a:chExt cx="5103980" cy="3072824"/>
          </a:xfrm>
        </p:grpSpPr>
        <p:grpSp>
          <p:nvGrpSpPr>
            <p:cNvPr id="40" name="Groupe 39"/>
            <p:cNvGrpSpPr/>
            <p:nvPr/>
          </p:nvGrpSpPr>
          <p:grpSpPr>
            <a:xfrm>
              <a:off x="3644416" y="2701450"/>
              <a:ext cx="4882232" cy="2364747"/>
              <a:chOff x="2795217" y="3312764"/>
              <a:chExt cx="4882232" cy="2364747"/>
            </a:xfrm>
          </p:grpSpPr>
          <p:cxnSp>
            <p:nvCxnSpPr>
              <p:cNvPr id="43" name="Connecteur droit 42"/>
              <p:cNvCxnSpPr>
                <a:endCxn id="42" idx="0"/>
              </p:cNvCxnSpPr>
              <p:nvPr/>
            </p:nvCxnSpPr>
            <p:spPr bwMode="auto">
              <a:xfrm flipV="1">
                <a:off x="3667158" y="4197352"/>
                <a:ext cx="1995758" cy="139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Connecteur droit 43"/>
              <p:cNvCxnSpPr/>
              <p:nvPr/>
            </p:nvCxnSpPr>
            <p:spPr bwMode="auto">
              <a:xfrm>
                <a:off x="6114371" y="4189887"/>
                <a:ext cx="0" cy="7920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Connecteur droit 44"/>
              <p:cNvCxnSpPr/>
              <p:nvPr/>
            </p:nvCxnSpPr>
            <p:spPr bwMode="auto">
              <a:xfrm>
                <a:off x="6662918" y="4974759"/>
                <a:ext cx="465891" cy="72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avec flèche 45"/>
              <p:cNvCxnSpPr/>
              <p:nvPr/>
            </p:nvCxnSpPr>
            <p:spPr bwMode="auto">
              <a:xfrm>
                <a:off x="4536890" y="3613277"/>
                <a:ext cx="0" cy="56745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Rectangle 46"/>
              <p:cNvSpPr/>
              <p:nvPr/>
            </p:nvSpPr>
            <p:spPr>
              <a:xfrm>
                <a:off x="3955568" y="3312764"/>
                <a:ext cx="1053494" cy="276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Injection time</a:t>
                </a:r>
                <a:endParaRPr lang="fr-FR" sz="1200" dirty="0"/>
              </a:p>
            </p:txBody>
          </p:sp>
          <p:cxnSp>
            <p:nvCxnSpPr>
              <p:cNvPr id="48" name="Connecteur droit avec flèche 47"/>
              <p:cNvCxnSpPr/>
              <p:nvPr/>
            </p:nvCxnSpPr>
            <p:spPr bwMode="auto">
              <a:xfrm>
                <a:off x="5634617" y="3865851"/>
                <a:ext cx="535860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33CC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Connecteur droit 48"/>
              <p:cNvCxnSpPr/>
              <p:nvPr/>
            </p:nvCxnSpPr>
            <p:spPr bwMode="auto">
              <a:xfrm>
                <a:off x="5582974" y="4194473"/>
                <a:ext cx="539348" cy="2307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Connecteur droit 49"/>
              <p:cNvCxnSpPr/>
              <p:nvPr/>
            </p:nvCxnSpPr>
            <p:spPr bwMode="auto">
              <a:xfrm>
                <a:off x="6130722" y="4984874"/>
                <a:ext cx="539348" cy="2307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Connecteur droit avec flèche 50"/>
              <p:cNvCxnSpPr/>
              <p:nvPr/>
            </p:nvCxnSpPr>
            <p:spPr bwMode="auto">
              <a:xfrm flipV="1">
                <a:off x="5658470" y="4211273"/>
                <a:ext cx="0" cy="1008112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2" name="Rectangle 51"/>
              <p:cNvSpPr/>
              <p:nvPr/>
            </p:nvSpPr>
            <p:spPr>
              <a:xfrm>
                <a:off x="5140317" y="5215846"/>
                <a:ext cx="2537132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Start to switch off, lets say 75 µs before time of beam </a:t>
                </a:r>
                <a:r>
                  <a:rPr lang="en-US" sz="1200" dirty="0">
                    <a:solidFill>
                      <a:schemeClr val="tx1"/>
                    </a:solidFill>
                  </a:rPr>
                  <a:t>reaching </a:t>
                </a:r>
                <a:r>
                  <a:rPr lang="fr-FR" sz="1200" dirty="0">
                    <a:solidFill>
                      <a:schemeClr val="tx1"/>
                    </a:solidFill>
                    <a:sym typeface="Symbol"/>
                  </a:rPr>
                  <a:t></a:t>
                </a:r>
                <a:r>
                  <a:rPr lang="fr-FR" sz="1200" baseline="-25000" dirty="0">
                    <a:solidFill>
                      <a:schemeClr val="tx1"/>
                    </a:solidFill>
                    <a:sym typeface="Symbol"/>
                  </a:rPr>
                  <a:t>s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  </a:t>
                </a:r>
                <a:endParaRPr lang="fr-FR" sz="12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502709" y="3515046"/>
                <a:ext cx="812797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33CC"/>
                    </a:solidFill>
                  </a:rPr>
                  <a:t>75 µs </a:t>
                </a:r>
              </a:p>
            </p:txBody>
          </p:sp>
          <p:cxnSp>
            <p:nvCxnSpPr>
              <p:cNvPr id="54" name="Connecteur droit avec flèche 53"/>
              <p:cNvCxnSpPr/>
              <p:nvPr/>
            </p:nvCxnSpPr>
            <p:spPr bwMode="auto">
              <a:xfrm>
                <a:off x="4514742" y="3865851"/>
                <a:ext cx="114817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33CC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Rectangle 54"/>
              <p:cNvSpPr/>
              <p:nvPr/>
            </p:nvSpPr>
            <p:spPr>
              <a:xfrm>
                <a:off x="4730913" y="3534106"/>
                <a:ext cx="736246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0033CC"/>
                    </a:solidFill>
                  </a:rPr>
                  <a:t>175 µs</a:t>
                </a:r>
              </a:p>
            </p:txBody>
          </p:sp>
          <p:cxnSp>
            <p:nvCxnSpPr>
              <p:cNvPr id="56" name="Connecteur droit 55"/>
              <p:cNvCxnSpPr/>
              <p:nvPr/>
            </p:nvCxnSpPr>
            <p:spPr bwMode="auto">
              <a:xfrm>
                <a:off x="3682001" y="4211273"/>
                <a:ext cx="0" cy="7920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Connecteur droit 56"/>
              <p:cNvCxnSpPr/>
              <p:nvPr/>
            </p:nvCxnSpPr>
            <p:spPr bwMode="auto">
              <a:xfrm>
                <a:off x="2795217" y="4988276"/>
                <a:ext cx="890156" cy="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" name="Rectangle 40"/>
            <p:cNvSpPr/>
            <p:nvPr/>
          </p:nvSpPr>
          <p:spPr>
            <a:xfrm>
              <a:off x="4139726" y="5251054"/>
              <a:ext cx="460867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400" dirty="0" err="1" smtClean="0">
                  <a:solidFill>
                    <a:schemeClr val="tx1"/>
                  </a:solidFill>
                </a:rPr>
                <a:t>Worse</a:t>
              </a:r>
              <a:r>
                <a:rPr lang="fr-FR" sz="1400" dirty="0" smtClean="0">
                  <a:solidFill>
                    <a:schemeClr val="tx1"/>
                  </a:solidFill>
                </a:rPr>
                <a:t> case of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supraconducting</a:t>
              </a:r>
              <a:r>
                <a:rPr lang="fr-FR" sz="1400" dirty="0" smtClean="0">
                  <a:solidFill>
                    <a:schemeClr val="tx1"/>
                  </a:solidFill>
                </a:rPr>
                <a:t> RF: </a:t>
              </a:r>
              <a:r>
                <a:rPr lang="en-US" sz="1400" dirty="0" smtClean="0">
                  <a:solidFill>
                    <a:schemeClr val="tx1"/>
                  </a:solidFill>
                </a:rPr>
                <a:t>Q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L</a:t>
              </a:r>
              <a:r>
                <a:rPr lang="en-US" altLang="fr-FR" sz="1400" dirty="0" smtClean="0">
                  <a:solidFill>
                    <a:schemeClr val="tx1"/>
                  </a:solidFill>
                </a:rPr>
                <a:t> = </a:t>
              </a:r>
              <a:r>
                <a:rPr lang="en-US" altLang="fr-FR" sz="1400" dirty="0">
                  <a:solidFill>
                    <a:schemeClr val="tx1"/>
                  </a:solidFill>
                </a:rPr>
                <a:t>10</a:t>
              </a:r>
              <a:r>
                <a:rPr lang="en-US" altLang="fr-FR" sz="1400" baseline="30000" dirty="0">
                  <a:solidFill>
                    <a:schemeClr val="tx1"/>
                  </a:solidFill>
                </a:rPr>
                <a:t>5</a:t>
              </a:r>
              <a:r>
                <a:rPr lang="en-US" altLang="fr-FR" sz="1400" dirty="0">
                  <a:solidFill>
                    <a:schemeClr val="tx1"/>
                  </a:solidFill>
                </a:rPr>
                <a:t> , </a:t>
              </a:r>
              <a:r>
                <a:rPr lang="en-US" sz="1400" b="1" dirty="0">
                  <a:solidFill>
                    <a:srgbClr val="FF0000"/>
                  </a:solidFill>
                  <a:sym typeface="Symbol"/>
                </a:rPr>
                <a:t>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L</a:t>
              </a:r>
              <a:r>
                <a:rPr lang="en-US" altLang="fr-FR" sz="1400" b="1" dirty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altLang="fr-FR" sz="1400" b="1" dirty="0" smtClean="0">
                  <a:solidFill>
                    <a:srgbClr val="FF0000"/>
                  </a:solidFill>
                  <a:sym typeface="Symbol"/>
                </a:rPr>
                <a:t>= 90 µs</a:t>
              </a:r>
            </a:p>
            <a:p>
              <a:r>
                <a:rPr lang="en-US" altLang="fr-FR" sz="1400" b="1" dirty="0" smtClean="0">
                  <a:solidFill>
                    <a:srgbClr val="FF0000"/>
                  </a:solidFill>
                  <a:sym typeface="Symbol"/>
                </a:rPr>
                <a:t> still compatible with beam dynamics.</a:t>
              </a:r>
              <a:endParaRPr lang="en-US" alt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Forme libre 41"/>
            <p:cNvSpPr/>
            <p:nvPr/>
          </p:nvSpPr>
          <p:spPr bwMode="auto">
            <a:xfrm>
              <a:off x="6512115" y="3586038"/>
              <a:ext cx="1073426" cy="777407"/>
            </a:xfrm>
            <a:custGeom>
              <a:avLst/>
              <a:gdLst>
                <a:gd name="connsiteX0" fmla="*/ 0 w 1073426"/>
                <a:gd name="connsiteY0" fmla="*/ 0 h 659959"/>
                <a:gd name="connsiteX1" fmla="*/ 47707 w 1073426"/>
                <a:gd name="connsiteY1" fmla="*/ 119270 h 659959"/>
                <a:gd name="connsiteX2" fmla="*/ 143123 w 1073426"/>
                <a:gd name="connsiteY2" fmla="*/ 286247 h 659959"/>
                <a:gd name="connsiteX3" fmla="*/ 445273 w 1073426"/>
                <a:gd name="connsiteY3" fmla="*/ 524786 h 659959"/>
                <a:gd name="connsiteX4" fmla="*/ 715617 w 1073426"/>
                <a:gd name="connsiteY4" fmla="*/ 628153 h 659959"/>
                <a:gd name="connsiteX5" fmla="*/ 930302 w 1073426"/>
                <a:gd name="connsiteY5" fmla="*/ 652007 h 659959"/>
                <a:gd name="connsiteX6" fmla="*/ 1073426 w 1073426"/>
                <a:gd name="connsiteY6" fmla="*/ 659959 h 65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26" h="659959">
                  <a:moveTo>
                    <a:pt x="0" y="0"/>
                  </a:moveTo>
                  <a:cubicBezTo>
                    <a:pt x="11926" y="35781"/>
                    <a:pt x="23853" y="71562"/>
                    <a:pt x="47707" y="119270"/>
                  </a:cubicBezTo>
                  <a:cubicBezTo>
                    <a:pt x="71561" y="166978"/>
                    <a:pt x="76862" y="218661"/>
                    <a:pt x="143123" y="286247"/>
                  </a:cubicBezTo>
                  <a:cubicBezTo>
                    <a:pt x="209384" y="353833"/>
                    <a:pt x="349857" y="467802"/>
                    <a:pt x="445273" y="524786"/>
                  </a:cubicBezTo>
                  <a:cubicBezTo>
                    <a:pt x="540689" y="581770"/>
                    <a:pt x="634779" y="606950"/>
                    <a:pt x="715617" y="628153"/>
                  </a:cubicBezTo>
                  <a:cubicBezTo>
                    <a:pt x="796455" y="649357"/>
                    <a:pt x="870667" y="646706"/>
                    <a:pt x="930302" y="652007"/>
                  </a:cubicBezTo>
                  <a:cubicBezTo>
                    <a:pt x="989937" y="657308"/>
                    <a:pt x="1031681" y="658633"/>
                    <a:pt x="1073426" y="65995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6" charset="0"/>
              </a:endParaRPr>
            </a:p>
          </p:txBody>
        </p:sp>
      </p:grpSp>
      <p:cxnSp>
        <p:nvCxnSpPr>
          <p:cNvPr id="35" name="Connecteur droit 34"/>
          <p:cNvCxnSpPr/>
          <p:nvPr/>
        </p:nvCxnSpPr>
        <p:spPr bwMode="auto">
          <a:xfrm flipV="1">
            <a:off x="3226509" y="4326941"/>
            <a:ext cx="254878" cy="63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8000054" y="4150230"/>
            <a:ext cx="73624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0033CC"/>
                </a:solidFill>
              </a:rPr>
              <a:t>0.9 MV</a:t>
            </a:r>
            <a:endParaRPr lang="fr-FR" sz="1400" dirty="0">
              <a:solidFill>
                <a:srgbClr val="0033CC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 bwMode="auto">
          <a:xfrm flipH="1">
            <a:off x="7349071" y="3533017"/>
            <a:ext cx="1" cy="78462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33CC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orme libre 38"/>
          <p:cNvSpPr/>
          <p:nvPr/>
        </p:nvSpPr>
        <p:spPr bwMode="auto">
          <a:xfrm flipV="1">
            <a:off x="3481387" y="3543553"/>
            <a:ext cx="890156" cy="778587"/>
          </a:xfrm>
          <a:custGeom>
            <a:avLst/>
            <a:gdLst>
              <a:gd name="connsiteX0" fmla="*/ 0 w 1073426"/>
              <a:gd name="connsiteY0" fmla="*/ 0 h 659959"/>
              <a:gd name="connsiteX1" fmla="*/ 47707 w 1073426"/>
              <a:gd name="connsiteY1" fmla="*/ 119270 h 659959"/>
              <a:gd name="connsiteX2" fmla="*/ 143123 w 1073426"/>
              <a:gd name="connsiteY2" fmla="*/ 286247 h 659959"/>
              <a:gd name="connsiteX3" fmla="*/ 445273 w 1073426"/>
              <a:gd name="connsiteY3" fmla="*/ 524786 h 659959"/>
              <a:gd name="connsiteX4" fmla="*/ 715617 w 1073426"/>
              <a:gd name="connsiteY4" fmla="*/ 628153 h 659959"/>
              <a:gd name="connsiteX5" fmla="*/ 930302 w 1073426"/>
              <a:gd name="connsiteY5" fmla="*/ 652007 h 659959"/>
              <a:gd name="connsiteX6" fmla="*/ 1073426 w 1073426"/>
              <a:gd name="connsiteY6" fmla="*/ 659959 h 65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426" h="659959">
                <a:moveTo>
                  <a:pt x="0" y="0"/>
                </a:moveTo>
                <a:cubicBezTo>
                  <a:pt x="11926" y="35781"/>
                  <a:pt x="23853" y="71562"/>
                  <a:pt x="47707" y="119270"/>
                </a:cubicBezTo>
                <a:cubicBezTo>
                  <a:pt x="71561" y="166978"/>
                  <a:pt x="76862" y="218661"/>
                  <a:pt x="143123" y="286247"/>
                </a:cubicBezTo>
                <a:cubicBezTo>
                  <a:pt x="209384" y="353833"/>
                  <a:pt x="349857" y="467802"/>
                  <a:pt x="445273" y="524786"/>
                </a:cubicBezTo>
                <a:cubicBezTo>
                  <a:pt x="540689" y="581770"/>
                  <a:pt x="634779" y="606950"/>
                  <a:pt x="715617" y="628153"/>
                </a:cubicBezTo>
                <a:cubicBezTo>
                  <a:pt x="796455" y="649357"/>
                  <a:pt x="870667" y="646706"/>
                  <a:pt x="930302" y="652007"/>
                </a:cubicBezTo>
                <a:cubicBezTo>
                  <a:pt x="989937" y="657308"/>
                  <a:pt x="1031681" y="658633"/>
                  <a:pt x="1073426" y="65995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Times New Roman" pitchFamily="1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82803" y="5001248"/>
            <a:ext cx="1112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0033CC"/>
                </a:solidFill>
              </a:rPr>
              <a:t>Start to switch off</a:t>
            </a:r>
            <a:endParaRPr lang="fr-FR" sz="1000" dirty="0">
              <a:solidFill>
                <a:srgbClr val="0033CC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3528" y="2739851"/>
            <a:ext cx="250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rgbClr val="0033CC"/>
                </a:solidFill>
              </a:rPr>
              <a:t>Total V</a:t>
            </a:r>
            <a:r>
              <a:rPr lang="fr-FR" sz="1000" baseline="-25000" dirty="0" smtClean="0">
                <a:solidFill>
                  <a:srgbClr val="0033CC"/>
                </a:solidFill>
              </a:rPr>
              <a:t>RF </a:t>
            </a:r>
            <a:r>
              <a:rPr lang="fr-FR" sz="1000" baseline="-25000" dirty="0" err="1" smtClean="0">
                <a:solidFill>
                  <a:srgbClr val="0033CC"/>
                </a:solidFill>
              </a:rPr>
              <a:t>add</a:t>
            </a:r>
            <a:r>
              <a:rPr lang="fr-FR" sz="1000" dirty="0" smtClean="0">
                <a:solidFill>
                  <a:srgbClr val="0033CC"/>
                </a:solidFill>
              </a:rPr>
              <a:t> </a:t>
            </a:r>
            <a:r>
              <a:rPr lang="fr-FR" sz="1000" dirty="0" err="1" smtClean="0">
                <a:solidFill>
                  <a:srgbClr val="0033CC"/>
                </a:solidFill>
              </a:rPr>
              <a:t>seen</a:t>
            </a:r>
            <a:r>
              <a:rPr lang="fr-FR" sz="1000" dirty="0" smtClean="0">
                <a:solidFill>
                  <a:srgbClr val="0033CC"/>
                </a:solidFill>
              </a:rPr>
              <a:t> by the ‘central’ </a:t>
            </a:r>
            <a:r>
              <a:rPr lang="fr-FR" sz="1000" dirty="0" err="1" smtClean="0">
                <a:solidFill>
                  <a:srgbClr val="0033CC"/>
                </a:solidFill>
              </a:rPr>
              <a:t>particle</a:t>
            </a:r>
            <a:r>
              <a:rPr lang="fr-FR" sz="1000" dirty="0" smtClean="0">
                <a:solidFill>
                  <a:srgbClr val="0033CC"/>
                </a:solidFill>
              </a:rPr>
              <a:t> </a:t>
            </a:r>
            <a:r>
              <a:rPr lang="fr-FR" sz="1000" dirty="0" err="1" smtClean="0">
                <a:solidFill>
                  <a:srgbClr val="0033CC"/>
                </a:solidFill>
              </a:rPr>
              <a:t>during</a:t>
            </a:r>
            <a:r>
              <a:rPr lang="fr-FR" sz="1000" dirty="0" smtClean="0">
                <a:solidFill>
                  <a:srgbClr val="0033CC"/>
                </a:solidFill>
              </a:rPr>
              <a:t> injection </a:t>
            </a:r>
            <a:r>
              <a:rPr lang="fr-FR" sz="1000" dirty="0" err="1" smtClean="0">
                <a:solidFill>
                  <a:srgbClr val="0033CC"/>
                </a:solidFill>
              </a:rPr>
              <a:t>process</a:t>
            </a:r>
            <a:r>
              <a:rPr lang="fr-FR" sz="1000" dirty="0" smtClean="0">
                <a:solidFill>
                  <a:srgbClr val="0033CC"/>
                </a:solidFill>
              </a:rPr>
              <a:t> </a:t>
            </a:r>
            <a:endParaRPr lang="fr-FR" sz="1000" dirty="0">
              <a:solidFill>
                <a:srgbClr val="0033CC"/>
              </a:solidFill>
            </a:endParaRPr>
          </a:p>
        </p:txBody>
      </p:sp>
      <p:cxnSp>
        <p:nvCxnSpPr>
          <p:cNvPr id="61" name="Connecteur droit 60"/>
          <p:cNvCxnSpPr/>
          <p:nvPr/>
        </p:nvCxnSpPr>
        <p:spPr bwMode="auto">
          <a:xfrm flipV="1">
            <a:off x="1619672" y="3066161"/>
            <a:ext cx="21258" cy="23042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avec flèche 61"/>
          <p:cNvCxnSpPr/>
          <p:nvPr/>
        </p:nvCxnSpPr>
        <p:spPr bwMode="auto">
          <a:xfrm flipH="1">
            <a:off x="1660774" y="5140260"/>
            <a:ext cx="160364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6836797" y="2892242"/>
            <a:ext cx="248773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0033CC"/>
                </a:solidFill>
                <a:sym typeface="Symbol"/>
              </a:rPr>
              <a:t>Main RF:</a:t>
            </a:r>
          </a:p>
          <a:p>
            <a:pPr algn="ctr"/>
            <a:r>
              <a:rPr lang="fr-FR" sz="1200" dirty="0" smtClean="0">
                <a:solidFill>
                  <a:srgbClr val="0033CC"/>
                </a:solidFill>
                <a:sym typeface="Symbol"/>
              </a:rPr>
              <a:t>V = +</a:t>
            </a:r>
            <a:r>
              <a:rPr lang="fr-FR" sz="1200" dirty="0" smtClean="0">
                <a:solidFill>
                  <a:srgbClr val="0033CC"/>
                </a:solidFill>
              </a:rPr>
              <a:t>1.4 MV </a:t>
            </a:r>
            <a:r>
              <a:rPr lang="fr-FR" sz="1200" dirty="0" err="1" smtClean="0">
                <a:solidFill>
                  <a:srgbClr val="0033CC"/>
                </a:solidFill>
              </a:rPr>
              <a:t>dephased</a:t>
            </a:r>
            <a:r>
              <a:rPr lang="fr-FR" sz="1200" dirty="0" smtClean="0">
                <a:solidFill>
                  <a:srgbClr val="0033CC"/>
                </a:solidFill>
              </a:rPr>
              <a:t> by </a:t>
            </a:r>
            <a:r>
              <a:rPr lang="fr-FR" sz="1200" dirty="0">
                <a:solidFill>
                  <a:srgbClr val="0033CC"/>
                </a:solidFill>
                <a:sym typeface="Symbol"/>
              </a:rPr>
              <a:t></a:t>
            </a:r>
            <a:r>
              <a:rPr lang="fr-FR" sz="1200" baseline="-25000" dirty="0">
                <a:solidFill>
                  <a:srgbClr val="0033CC"/>
                </a:solidFill>
                <a:sym typeface="Symbol"/>
              </a:rPr>
              <a:t>s</a:t>
            </a:r>
            <a:r>
              <a:rPr lang="fr-FR" sz="1200" dirty="0">
                <a:solidFill>
                  <a:srgbClr val="0033CC"/>
                </a:solidFill>
              </a:rPr>
              <a:t> </a:t>
            </a:r>
            <a:endParaRPr lang="fr-FR" sz="1200" dirty="0" smtClean="0">
              <a:solidFill>
                <a:srgbClr val="0033CC"/>
              </a:solidFill>
            </a:endParaRPr>
          </a:p>
          <a:p>
            <a:pPr algn="ctr"/>
            <a:r>
              <a:rPr lang="fr-FR" sz="1200" dirty="0" smtClean="0">
                <a:solidFill>
                  <a:srgbClr val="0033CC"/>
                </a:solidFill>
              </a:rPr>
              <a:t>@ 3 Hz as a first </a:t>
            </a:r>
            <a:r>
              <a:rPr lang="fr-FR" sz="1200" dirty="0" err="1" smtClean="0">
                <a:solidFill>
                  <a:srgbClr val="0033CC"/>
                </a:solidFill>
              </a:rPr>
              <a:t>approach</a:t>
            </a:r>
            <a:r>
              <a:rPr lang="fr-FR" sz="1200" dirty="0" smtClean="0">
                <a:solidFill>
                  <a:srgbClr val="0033CC"/>
                </a:solidFill>
              </a:rPr>
              <a:t> </a:t>
            </a:r>
            <a:endParaRPr lang="fr-FR" sz="1200" dirty="0">
              <a:solidFill>
                <a:srgbClr val="0033CC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6989" y="3125604"/>
            <a:ext cx="1079078" cy="467476"/>
            <a:chOff x="228829" y="3177548"/>
            <a:chExt cx="1079078" cy="467476"/>
          </a:xfrm>
        </p:grpSpPr>
        <p:sp>
          <p:nvSpPr>
            <p:cNvPr id="64" name="Rectangle 63"/>
            <p:cNvSpPr/>
            <p:nvPr/>
          </p:nvSpPr>
          <p:spPr>
            <a:xfrm>
              <a:off x="228829" y="3177548"/>
              <a:ext cx="107907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Injected beam</a:t>
              </a:r>
              <a:endParaRPr lang="fr-FR" sz="1200" dirty="0"/>
            </a:p>
          </p:txBody>
        </p:sp>
        <p:cxnSp>
          <p:nvCxnSpPr>
            <p:cNvPr id="4" name="Connecteur droit avec flèche 3"/>
            <p:cNvCxnSpPr>
              <a:stCxn id="64" idx="2"/>
            </p:cNvCxnSpPr>
            <p:nvPr/>
          </p:nvCxnSpPr>
          <p:spPr>
            <a:xfrm>
              <a:off x="768368" y="3454547"/>
              <a:ext cx="0" cy="190477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Connecteur droit avec flèche 67"/>
          <p:cNvCxnSpPr/>
          <p:nvPr/>
        </p:nvCxnSpPr>
        <p:spPr>
          <a:xfrm>
            <a:off x="961133" y="3973726"/>
            <a:ext cx="156028" cy="484281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4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94400"/>
            <a:ext cx="7895192" cy="565200"/>
          </a:xfrm>
        </p:spPr>
        <p:txBody>
          <a:bodyPr/>
          <a:lstStyle/>
          <a:p>
            <a:r>
              <a:rPr lang="en-US" altLang="fr-FR" sz="2400" dirty="0" smtClean="0"/>
              <a:t>Analogy between transverse and longitudinal planes</a:t>
            </a:r>
            <a:endParaRPr lang="fr-FR" sz="2400" dirty="0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18</a:t>
            </a:fld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771800" y="1350641"/>
            <a:ext cx="1296144" cy="20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978761" y="2637152"/>
            <a:ext cx="2873159" cy="2664056"/>
            <a:chOff x="755576" y="4077312"/>
            <a:chExt cx="2873159" cy="2664056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581368"/>
              <a:ext cx="2873159" cy="21600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59" name="ZoneTexte 58"/>
            <p:cNvSpPr txBox="1"/>
            <p:nvPr/>
          </p:nvSpPr>
          <p:spPr>
            <a:xfrm>
              <a:off x="987705" y="4077312"/>
              <a:ext cx="2528321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Field profile for </a:t>
              </a:r>
              <a:r>
                <a:rPr lang="fr-FR" sz="1200" b="1" dirty="0" smtClean="0">
                  <a:solidFill>
                    <a:srgbClr val="FF0000"/>
                  </a:solidFill>
                </a:rPr>
                <a:t>Transverse NLK (MIK)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V="1">
              <a:off x="2251866" y="5599832"/>
              <a:ext cx="0" cy="49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flipH="1">
              <a:off x="2552008" y="4965063"/>
              <a:ext cx="1" cy="461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4989993" y="2637151"/>
            <a:ext cx="28100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Voltage profile for </a:t>
            </a:r>
            <a:r>
              <a:rPr lang="fr-FR" sz="1200" b="1" dirty="0">
                <a:solidFill>
                  <a:srgbClr val="FF0000"/>
                </a:solidFill>
              </a:rPr>
              <a:t>Longitudinal </a:t>
            </a:r>
            <a:r>
              <a:rPr lang="fr-FR" sz="1200" b="1" dirty="0" smtClean="0">
                <a:solidFill>
                  <a:srgbClr val="FF0000"/>
                </a:solidFill>
              </a:rPr>
              <a:t>NLK (RF)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8516" y="1520499"/>
            <a:ext cx="3698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 </a:t>
            </a:r>
            <a:r>
              <a:rPr lang="fr-FR" sz="1400" dirty="0" err="1" smtClean="0"/>
              <a:t>beam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offset </a:t>
            </a:r>
            <a:r>
              <a:rPr lang="fr-FR" sz="1400" dirty="0" err="1" smtClean="0"/>
              <a:t>is</a:t>
            </a:r>
            <a:r>
              <a:rPr lang="fr-FR" sz="1400" dirty="0" smtClean="0"/>
              <a:t> put on </a:t>
            </a:r>
            <a:r>
              <a:rPr lang="fr-FR" sz="1400" b="1" dirty="0" err="1">
                <a:solidFill>
                  <a:srgbClr val="FF0000"/>
                </a:solidFill>
              </a:rPr>
              <a:t>chromatic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axis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a </a:t>
            </a:r>
            <a:r>
              <a:rPr lang="fr-FR" sz="1400" b="1" dirty="0" smtClean="0">
                <a:solidFill>
                  <a:srgbClr val="0000CC"/>
                </a:solidFill>
              </a:rPr>
              <a:t>transverse </a:t>
            </a:r>
            <a:r>
              <a:rPr lang="fr-FR" sz="1400" b="1" dirty="0">
                <a:solidFill>
                  <a:srgbClr val="0000CC"/>
                </a:solidFill>
              </a:rPr>
              <a:t>Non </a:t>
            </a:r>
            <a:r>
              <a:rPr lang="fr-FR" sz="1400" b="1" dirty="0" err="1">
                <a:solidFill>
                  <a:srgbClr val="0000CC"/>
                </a:solidFill>
              </a:rPr>
              <a:t>Linear</a:t>
            </a:r>
            <a:r>
              <a:rPr lang="fr-FR" sz="1400" b="1" dirty="0">
                <a:solidFill>
                  <a:srgbClr val="0000CC"/>
                </a:solidFill>
              </a:rPr>
              <a:t> Kicker </a:t>
            </a:r>
            <a:r>
              <a:rPr lang="fr-FR" sz="1400" dirty="0" smtClean="0"/>
              <a:t>(MIK) …</a:t>
            </a:r>
            <a:endParaRPr lang="fr-FR" sz="1400" dirty="0"/>
          </a:p>
        </p:txBody>
      </p:sp>
      <p:sp>
        <p:nvSpPr>
          <p:cNvPr id="85" name="Rectangle 84"/>
          <p:cNvSpPr/>
          <p:nvPr/>
        </p:nvSpPr>
        <p:spPr>
          <a:xfrm>
            <a:off x="4721661" y="1305055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… and </a:t>
            </a:r>
            <a:r>
              <a:rPr lang="fr-FR" sz="1400" dirty="0" err="1" smtClean="0"/>
              <a:t>launched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 an offset phase (</a:t>
            </a:r>
            <a:r>
              <a:rPr lang="en-US" sz="14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- </a:t>
            </a:r>
            <a:r>
              <a:rPr lang="en-US" sz="1400" b="1" spc="-1" dirty="0" smtClean="0"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), </a:t>
            </a:r>
            <a:r>
              <a:rPr lang="en-US" sz="1400" dirty="0" smtClean="0"/>
              <a:t>its energy is damped thanks to a </a:t>
            </a:r>
            <a:r>
              <a:rPr lang="en-US" sz="1400" b="1" dirty="0" smtClean="0">
                <a:solidFill>
                  <a:srgbClr val="0000CC"/>
                </a:solidFill>
              </a:rPr>
              <a:t>longitudinal Non Linear Kicker </a:t>
            </a:r>
            <a:r>
              <a:rPr lang="en-US" sz="1400" dirty="0" smtClean="0"/>
              <a:t>(transient RF pulse - main and harmonic).</a:t>
            </a:r>
            <a:endParaRPr lang="fr-FR" sz="1400" dirty="0"/>
          </a:p>
        </p:txBody>
      </p:sp>
      <p:grpSp>
        <p:nvGrpSpPr>
          <p:cNvPr id="86" name="Groupe 85"/>
          <p:cNvGrpSpPr/>
          <p:nvPr/>
        </p:nvGrpSpPr>
        <p:grpSpPr>
          <a:xfrm>
            <a:off x="4706442" y="3038678"/>
            <a:ext cx="3465958" cy="2205392"/>
            <a:chOff x="251520" y="3599872"/>
            <a:chExt cx="3465958" cy="2205392"/>
          </a:xfrm>
        </p:grpSpPr>
        <p:grpSp>
          <p:nvGrpSpPr>
            <p:cNvPr id="87" name="Groupe 86"/>
            <p:cNvGrpSpPr/>
            <p:nvPr/>
          </p:nvGrpSpPr>
          <p:grpSpPr>
            <a:xfrm>
              <a:off x="521694" y="3721869"/>
              <a:ext cx="2938748" cy="2083395"/>
              <a:chOff x="5245918" y="4604808"/>
              <a:chExt cx="2938748" cy="2083395"/>
            </a:xfrm>
          </p:grpSpPr>
          <p:pic>
            <p:nvPicPr>
              <p:cNvPr id="94" name="Imag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5918" y="4604808"/>
                <a:ext cx="2938748" cy="2083395"/>
              </a:xfrm>
              <a:prstGeom prst="rect">
                <a:avLst/>
              </a:prstGeom>
            </p:spPr>
          </p:pic>
          <p:cxnSp>
            <p:nvCxnSpPr>
              <p:cNvPr id="95" name="Connecteur droit avec flèche 94"/>
              <p:cNvCxnSpPr/>
              <p:nvPr/>
            </p:nvCxnSpPr>
            <p:spPr>
              <a:xfrm>
                <a:off x="6260437" y="5877272"/>
                <a:ext cx="0" cy="3600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avec flèche 95"/>
              <p:cNvCxnSpPr/>
              <p:nvPr/>
            </p:nvCxnSpPr>
            <p:spPr>
              <a:xfrm flipV="1">
                <a:off x="7209933" y="4948670"/>
                <a:ext cx="0" cy="3684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Connecteur droit avec flèche 87"/>
            <p:cNvCxnSpPr/>
            <p:nvPr/>
          </p:nvCxnSpPr>
          <p:spPr>
            <a:xfrm flipV="1">
              <a:off x="2043475" y="4691465"/>
              <a:ext cx="0" cy="49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 flipH="1">
              <a:off x="1091079" y="4153964"/>
              <a:ext cx="1" cy="628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ustomShape 9"/>
            <p:cNvSpPr/>
            <p:nvPr/>
          </p:nvSpPr>
          <p:spPr>
            <a:xfrm>
              <a:off x="2782681" y="3599872"/>
              <a:ext cx="934797" cy="5574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6971" tIns="38486" rIns="76971" bIns="38486"/>
            <a:lstStyle/>
            <a:p>
              <a:pPr algn="ctr">
                <a:lnSpc>
                  <a:spcPct val="100000"/>
                </a:lnSpc>
              </a:pPr>
              <a:r>
                <a:rPr lang="en-US" sz="1200" b="1" i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Additional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transient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RF pulse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91" name="Line 10"/>
            <p:cNvSpPr/>
            <p:nvPr/>
          </p:nvSpPr>
          <p:spPr>
            <a:xfrm flipH="1">
              <a:off x="2485709" y="3777335"/>
              <a:ext cx="340582" cy="220344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7"/>
            <p:cNvSpPr/>
            <p:nvPr/>
          </p:nvSpPr>
          <p:spPr>
            <a:xfrm>
              <a:off x="251520" y="3888669"/>
              <a:ext cx="1284693" cy="334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6971" tIns="38486" rIns="76971" bIns="38486"/>
            <a:lstStyle/>
            <a:p>
              <a:pPr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Injected beam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93" name="CustomShape 5"/>
            <p:cNvSpPr/>
            <p:nvPr/>
          </p:nvSpPr>
          <p:spPr>
            <a:xfrm>
              <a:off x="1858514" y="5078417"/>
              <a:ext cx="943602" cy="454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76971" tIns="38486" rIns="76971" bIns="38486"/>
            <a:lstStyle/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B05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U</a:t>
              </a:r>
              <a:r>
                <a:rPr lang="en-US" sz="1200" b="1" i="1" spc="-1" dirty="0" smtClean="0">
                  <a:solidFill>
                    <a:srgbClr val="00B05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nperturbed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b="1" i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s</a:t>
              </a:r>
              <a:r>
                <a:rPr lang="en-US" sz="1200" b="1" i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tored beam </a:t>
              </a:r>
              <a:endPara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97" name="CustomShape 5"/>
          <p:cNvSpPr/>
          <p:nvPr/>
        </p:nvSpPr>
        <p:spPr>
          <a:xfrm>
            <a:off x="2051383" y="4509360"/>
            <a:ext cx="943602" cy="45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6971" tIns="38486" rIns="76971" bIns="38486"/>
          <a:lstStyle/>
          <a:p>
            <a:pPr algn="ctr">
              <a:lnSpc>
                <a:spcPct val="100000"/>
              </a:lnSpc>
            </a:pPr>
            <a:r>
              <a:rPr lang="en-US" sz="1200" b="1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</a:t>
            </a:r>
            <a:r>
              <a:rPr lang="en-US" sz="1200" b="1" i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nperturbed</a:t>
            </a:r>
          </a:p>
          <a:p>
            <a:pPr algn="ctr">
              <a:lnSpc>
                <a:spcPct val="100000"/>
              </a:lnSpc>
            </a:pPr>
            <a:r>
              <a:rPr lang="en-US" sz="1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</a:t>
            </a:r>
            <a:r>
              <a:rPr lang="en-US" sz="1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tored beam </a:t>
            </a:r>
            <a:endParaRPr lang="en-US" sz="1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1944125" y="3347439"/>
            <a:ext cx="1061730" cy="251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6971" tIns="38486" rIns="76971" bIns="38486"/>
          <a:lstStyle/>
          <a:p>
            <a:pPr>
              <a:lnSpc>
                <a:spcPct val="100000"/>
              </a:lnSpc>
            </a:pPr>
            <a:r>
              <a:rPr lang="en-US" sz="1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Injected beam</a:t>
            </a:r>
            <a:endParaRPr lang="en-US" sz="1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6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895192" cy="565200"/>
          </a:xfrm>
        </p:spPr>
        <p:txBody>
          <a:bodyPr/>
          <a:lstStyle/>
          <a:p>
            <a:r>
              <a:rPr lang="en-US" altLang="fr-FR" sz="2400" dirty="0" smtClean="0"/>
              <a:t>Summary</a:t>
            </a:r>
            <a:endParaRPr lang="fr-FR" sz="2400" dirty="0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155679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/>
              <a:t>The use of a Transverse NLK (MIK) allows to inject an off-momentum beam ON (chromatic) AXIS. Unlike swap-out injection method, this doesn’t require very fast kicker, but a ‘slow’ MIK.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CC"/>
                </a:solidFill>
              </a:rPr>
              <a:t>Then the beam is captured in the longitudinal plane thanks to a Longitudinal NLK. No short injected beam is needed. Damping process in longitudinal plane is accelerated.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/>
              <a:t>Impact of errors are under investigation (Injector, Storage Ring magnets, R.F.), together with simulation on different lattices.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00CC"/>
                </a:solidFill>
              </a:rPr>
              <a:t>R.F</a:t>
            </a:r>
            <a:r>
              <a:rPr lang="en-US" i="1" dirty="0">
                <a:solidFill>
                  <a:srgbClr val="0000CC"/>
                </a:solidFill>
              </a:rPr>
              <a:t>. tests are under way (see presentation P. </a:t>
            </a:r>
            <a:r>
              <a:rPr lang="en-US" i="1" dirty="0" err="1">
                <a:solidFill>
                  <a:srgbClr val="0000CC"/>
                </a:solidFill>
              </a:rPr>
              <a:t>Marchand</a:t>
            </a:r>
            <a:r>
              <a:rPr lang="en-US" i="1" dirty="0" smtClean="0">
                <a:solidFill>
                  <a:srgbClr val="0000CC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Issue </a:t>
            </a:r>
            <a:r>
              <a:rPr lang="en-US" i="1" dirty="0"/>
              <a:t>on Harmonic </a:t>
            </a:r>
            <a:r>
              <a:rPr lang="en-US" i="1" dirty="0" smtClean="0"/>
              <a:t>Cavity: </a:t>
            </a:r>
            <a:r>
              <a:rPr lang="en-US" i="1" dirty="0"/>
              <a:t>is there any possibility not to modulate </a:t>
            </a:r>
            <a:r>
              <a:rPr lang="en-US" i="1" dirty="0" smtClean="0"/>
              <a:t>its </a:t>
            </a:r>
            <a:r>
              <a:rPr lang="en-US" i="1" dirty="0"/>
              <a:t>voltage during </a:t>
            </a:r>
            <a:r>
              <a:rPr lang="en-US" i="1" dirty="0" smtClean="0"/>
              <a:t>injection, without any impact on stored beam?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196752"/>
            <a:ext cx="82506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Upgrade </a:t>
            </a:r>
            <a:r>
              <a:rPr lang="fr-FR" sz="2800" dirty="0" err="1" smtClean="0"/>
              <a:t>project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/>
              <a:t>Top-Up </a:t>
            </a:r>
            <a:r>
              <a:rPr lang="fr-FR" sz="2800" dirty="0" smtClean="0"/>
              <a:t>injection </a:t>
            </a:r>
            <a:r>
              <a:rPr lang="fr-FR" sz="2800" dirty="0" err="1" smtClean="0"/>
              <a:t>process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smtClean="0"/>
              <a:t>Manipulation in longitudinal </a:t>
            </a:r>
            <a:r>
              <a:rPr lang="fr-FR" sz="2800" dirty="0"/>
              <a:t>plane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fr-FR" sz="2800" dirty="0"/>
              <a:t>Analogy between transverse and longitudinal planes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dirty="0" err="1" smtClean="0"/>
              <a:t>Summary</a:t>
            </a:r>
            <a:endParaRPr lang="fr-FR" sz="2800" dirty="0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6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Upgrade </a:t>
            </a:r>
            <a:r>
              <a:rPr lang="fr-FR" sz="2400" dirty="0" err="1" smtClean="0"/>
              <a:t>project</a:t>
            </a:r>
            <a:endParaRPr lang="fr-FR" sz="2400" dirty="0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50155" y="3435965"/>
            <a:ext cx="8239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Constraints among a long list:</a:t>
            </a:r>
          </a:p>
          <a:p>
            <a:pPr lvl="0"/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Symbol" pitchFamily="2" charset="2"/>
              <a:buChar char="·"/>
            </a:pPr>
            <a:r>
              <a:rPr lang="en-US" b="1" dirty="0">
                <a:latin typeface="Calibri" panose="020F0502020204030204" pitchFamily="34" charset="0"/>
              </a:rPr>
              <a:t>Reuse</a:t>
            </a:r>
            <a:r>
              <a:rPr lang="en-US" dirty="0">
                <a:latin typeface="Calibri" panose="020F0502020204030204" pitchFamily="34" charset="0"/>
              </a:rPr>
              <a:t> of the existing tunnel and its </a:t>
            </a:r>
            <a:r>
              <a:rPr lang="en-US" b="1" dirty="0">
                <a:latin typeface="Calibri" panose="020F0502020204030204" pitchFamily="34" charset="0"/>
              </a:rPr>
              <a:t>radiation shielding </a:t>
            </a:r>
            <a:r>
              <a:rPr lang="en-US" b="1" dirty="0" smtClean="0">
                <a:latin typeface="Calibri" panose="020F0502020204030204" pitchFamily="34" charset="0"/>
              </a:rPr>
              <a:t>wall </a:t>
            </a:r>
            <a:r>
              <a:rPr lang="en-US" b="1" dirty="0" smtClean="0">
                <a:latin typeface="Calibri" panose="020F0502020204030204" pitchFamily="34" charset="0"/>
                <a:sym typeface="Symbol"/>
              </a:rPr>
              <a:t>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machine with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same length of 350 m and specific geometry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to maintain </a:t>
            </a:r>
            <a:r>
              <a:rPr lang="en-US" dirty="0">
                <a:latin typeface="Calibri" panose="020F0502020204030204" pitchFamily="34" charset="0"/>
              </a:rPr>
              <a:t>the existing insertion device source points </a:t>
            </a:r>
            <a:r>
              <a:rPr lang="en-US" b="1" dirty="0">
                <a:latin typeface="Calibri" panose="020F0502020204030204" pitchFamily="34" charset="0"/>
              </a:rPr>
              <a:t>as much as possible</a:t>
            </a:r>
            <a:r>
              <a:rPr lang="en-US" dirty="0">
                <a:latin typeface="Calibri" panose="020F0502020204030204" pitchFamily="34" charset="0"/>
              </a:rPr>
              <a:t>. 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Symbol" pitchFamily="2" charset="2"/>
              <a:buChar char="·"/>
            </a:pPr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Symbol" pitchFamily="2" charset="2"/>
              <a:buChar char="·"/>
            </a:pPr>
            <a:r>
              <a:rPr lang="en-US" dirty="0" smtClean="0">
                <a:latin typeface="Calibri" panose="020F0502020204030204" pitchFamily="34" charset="0"/>
              </a:rPr>
              <a:t>Preserve </a:t>
            </a:r>
            <a:r>
              <a:rPr lang="en-US" dirty="0">
                <a:latin typeface="Calibri" panose="020F0502020204030204" pitchFamily="34" charset="0"/>
              </a:rPr>
              <a:t>a current of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500 mA </a:t>
            </a: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err="1">
                <a:latin typeface="Calibri" panose="020F0502020204030204" pitchFamily="34" charset="0"/>
              </a:rPr>
              <a:t>multibunch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operation, preserve </a:t>
            </a:r>
            <a:r>
              <a:rPr lang="en-US" b="1" dirty="0">
                <a:latin typeface="Calibri" panose="020F0502020204030204" pitchFamily="34" charset="0"/>
              </a:rPr>
              <a:t>time structure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</a:rPr>
              <a:t>time resolved </a:t>
            </a:r>
            <a:r>
              <a:rPr lang="en-US" dirty="0" smtClean="0">
                <a:latin typeface="Calibri" panose="020F0502020204030204" pitchFamily="34" charset="0"/>
              </a:rPr>
              <a:t>operations with top-up injection.</a:t>
            </a:r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Symbol" pitchFamily="2" charset="2"/>
              <a:buChar char="·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444" y="1333217"/>
            <a:ext cx="8985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Future upgrade of SOLEIL </a:t>
            </a: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</a:t>
            </a: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Reduce 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>the horizontal emittance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below 100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pm.rad</a:t>
            </a:r>
            <a:endParaRPr lang="en-US" sz="24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 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>order to maximize the intensity of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coherent photon flux 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>arriving at the beamlines, especially in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soft tender X-rays range up to 3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keV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2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344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Top-Up injection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(transverse plane)</a:t>
            </a:r>
            <a:endParaRPr lang="fr-FR" sz="2400" dirty="0"/>
          </a:p>
        </p:txBody>
      </p:sp>
      <p:pic>
        <p:nvPicPr>
          <p:cNvPr id="6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/>
        </p:blipFill>
        <p:spPr bwMode="auto">
          <a:xfrm>
            <a:off x="179513" y="1644990"/>
            <a:ext cx="380088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55708" y="1268759"/>
            <a:ext cx="1385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</a:t>
            </a:r>
            <a:r>
              <a:rPr lang="en-US" altLang="fr-FR" sz="1600" baseline="-250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x</a:t>
            </a:r>
            <a:r>
              <a:rPr lang="en-US" altLang="fr-FR" sz="1600" dirty="0">
                <a:solidFill>
                  <a:schemeClr val="tx1"/>
                </a:solidFill>
                <a:latin typeface="Trebuchet MS" pitchFamily="34" charset="0"/>
              </a:rPr>
              <a:t>= 4 </a:t>
            </a:r>
            <a:r>
              <a:rPr lang="en-US" altLang="fr-FR" sz="1600" dirty="0" err="1">
                <a:solidFill>
                  <a:schemeClr val="tx1"/>
                </a:solidFill>
                <a:latin typeface="Trebuchet MS" pitchFamily="34" charset="0"/>
              </a:rPr>
              <a:t>nm.rad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563888" y="1099690"/>
            <a:ext cx="2205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600" dirty="0" err="1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Present</a:t>
            </a:r>
            <a:r>
              <a:rPr lang="fr-FR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 SOLEIL </a:t>
            </a:r>
            <a:r>
              <a:rPr lang="fr-FR" altLang="fr-FR" sz="1600" dirty="0" err="1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lattice</a:t>
            </a:r>
            <a:endParaRPr lang="fr-FR" altLang="fr-FR" sz="1600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482594" y="1556792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1/8 ring</a:t>
            </a:r>
            <a:endParaRPr lang="fr-FR" altLang="fr-FR" sz="12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69667" y="4459446"/>
            <a:ext cx="379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Off axis injection of the Booster </a:t>
            </a:r>
            <a:r>
              <a:rPr lang="fr-FR" dirty="0" err="1" smtClean="0"/>
              <a:t>beam</a:t>
            </a:r>
            <a:endParaRPr lang="fr-FR" dirty="0" smtClean="0"/>
          </a:p>
        </p:txBody>
      </p:sp>
      <p:grpSp>
        <p:nvGrpSpPr>
          <p:cNvPr id="85" name="Groupe 84"/>
          <p:cNvGrpSpPr/>
          <p:nvPr/>
        </p:nvGrpSpPr>
        <p:grpSpPr>
          <a:xfrm>
            <a:off x="5061602" y="1578695"/>
            <a:ext cx="3830878" cy="2880000"/>
            <a:chOff x="5061602" y="1578695"/>
            <a:chExt cx="3830878" cy="28800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602" y="1578695"/>
              <a:ext cx="3830878" cy="2880000"/>
            </a:xfrm>
            <a:prstGeom prst="rect">
              <a:avLst/>
            </a:prstGeom>
          </p:spPr>
        </p:pic>
        <p:sp>
          <p:nvSpPr>
            <p:cNvPr id="31" name="Ellipse 30"/>
            <p:cNvSpPr/>
            <p:nvPr/>
          </p:nvSpPr>
          <p:spPr>
            <a:xfrm>
              <a:off x="6243905" y="4009910"/>
              <a:ext cx="582442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766879" y="1811751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Simulated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Dynamic</a:t>
              </a:r>
              <a:r>
                <a:rPr lang="fr-FR" sz="1050" dirty="0" smtClean="0"/>
                <a:t> Aperture </a:t>
              </a:r>
              <a:r>
                <a:rPr lang="fr-FR" sz="1050" dirty="0" err="1" smtClean="0"/>
                <a:t>without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error</a:t>
              </a:r>
              <a:endParaRPr lang="fr-FR" sz="1050" dirty="0"/>
            </a:p>
          </p:txBody>
        </p:sp>
      </p:grpSp>
      <p:sp>
        <p:nvSpPr>
          <p:cNvPr id="68" name="Espace réservé du numéro de diapositive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4</a:t>
            </a:fld>
            <a:endParaRPr lang="fr-FR"/>
          </a:p>
        </p:txBody>
      </p:sp>
      <p:grpSp>
        <p:nvGrpSpPr>
          <p:cNvPr id="84" name="Groupe 83"/>
          <p:cNvGrpSpPr/>
          <p:nvPr/>
        </p:nvGrpSpPr>
        <p:grpSpPr>
          <a:xfrm>
            <a:off x="323528" y="4869160"/>
            <a:ext cx="8640960" cy="1511523"/>
            <a:chOff x="323528" y="4869160"/>
            <a:chExt cx="8640960" cy="1511523"/>
          </a:xfrm>
        </p:grpSpPr>
        <p:grpSp>
          <p:nvGrpSpPr>
            <p:cNvPr id="76" name="Groupe 75"/>
            <p:cNvGrpSpPr/>
            <p:nvPr/>
          </p:nvGrpSpPr>
          <p:grpSpPr>
            <a:xfrm>
              <a:off x="323528" y="4869160"/>
              <a:ext cx="8640960" cy="1511523"/>
              <a:chOff x="323528" y="4869160"/>
              <a:chExt cx="8640960" cy="1511523"/>
            </a:xfrm>
          </p:grpSpPr>
          <p:grpSp>
            <p:nvGrpSpPr>
              <p:cNvPr id="72" name="Groupe 71"/>
              <p:cNvGrpSpPr/>
              <p:nvPr/>
            </p:nvGrpSpPr>
            <p:grpSpPr>
              <a:xfrm>
                <a:off x="323528" y="4869160"/>
                <a:ext cx="8640960" cy="1511523"/>
                <a:chOff x="755576" y="4869160"/>
                <a:chExt cx="8640960" cy="1511523"/>
              </a:xfrm>
            </p:grpSpPr>
            <p:grpSp>
              <p:nvGrpSpPr>
                <p:cNvPr id="4127" name="Groupe 4126"/>
                <p:cNvGrpSpPr/>
                <p:nvPr/>
              </p:nvGrpSpPr>
              <p:grpSpPr>
                <a:xfrm>
                  <a:off x="755576" y="4869160"/>
                  <a:ext cx="8640960" cy="1511523"/>
                  <a:chOff x="755576" y="4869160"/>
                  <a:chExt cx="8640960" cy="1511523"/>
                </a:xfrm>
              </p:grpSpPr>
              <p:grpSp>
                <p:nvGrpSpPr>
                  <p:cNvPr id="4107" name="Groupe 4106"/>
                  <p:cNvGrpSpPr/>
                  <p:nvPr/>
                </p:nvGrpSpPr>
                <p:grpSpPr>
                  <a:xfrm>
                    <a:off x="755576" y="4869160"/>
                    <a:ext cx="8568952" cy="1511523"/>
                    <a:chOff x="2971571" y="4869160"/>
                    <a:chExt cx="8568952" cy="1511523"/>
                  </a:xfrm>
                </p:grpSpPr>
                <p:sp>
                  <p:nvSpPr>
                    <p:cNvPr id="4105" name="Rectangle 4104"/>
                    <p:cNvSpPr/>
                    <p:nvPr/>
                  </p:nvSpPr>
                  <p:spPr>
                    <a:xfrm>
                      <a:off x="2971571" y="4869160"/>
                      <a:ext cx="8568952" cy="15115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8003103" y="5045523"/>
                      <a:ext cx="453220" cy="7200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7" name="Ellipse 56"/>
                    <p:cNvSpPr/>
                    <p:nvPr/>
                  </p:nvSpPr>
                  <p:spPr>
                    <a:xfrm>
                      <a:off x="4495883" y="5045523"/>
                      <a:ext cx="108000" cy="720080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3847811" y="5045523"/>
                      <a:ext cx="453220" cy="72008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5206364" y="4941168"/>
                      <a:ext cx="202265" cy="936104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5652171" y="4941168"/>
                      <a:ext cx="202265" cy="936104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6504792" y="4941168"/>
                      <a:ext cx="202265" cy="936104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6889396" y="4941168"/>
                      <a:ext cx="202265" cy="936104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3" name="Arc 62"/>
                    <p:cNvSpPr/>
                    <p:nvPr/>
                  </p:nvSpPr>
                  <p:spPr>
                    <a:xfrm rot="9747766" flipV="1">
                      <a:off x="5854097" y="5749107"/>
                      <a:ext cx="667017" cy="543717"/>
                    </a:xfrm>
                    <a:prstGeom prst="arc">
                      <a:avLst>
                        <a:gd name="adj1" fmla="val 16200000"/>
                        <a:gd name="adj2" fmla="val 20579074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9" name="Ellipse 78"/>
                    <p:cNvSpPr/>
                    <p:nvPr/>
                  </p:nvSpPr>
                  <p:spPr>
                    <a:xfrm>
                      <a:off x="4686052" y="5046836"/>
                      <a:ext cx="108000" cy="720080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0" name="Ellipse 79"/>
                    <p:cNvSpPr/>
                    <p:nvPr/>
                  </p:nvSpPr>
                  <p:spPr>
                    <a:xfrm>
                      <a:off x="4866502" y="5051524"/>
                      <a:ext cx="108000" cy="720080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1" name="Ellipse 80"/>
                    <p:cNvSpPr/>
                    <p:nvPr/>
                  </p:nvSpPr>
                  <p:spPr>
                    <a:xfrm>
                      <a:off x="7341964" y="5046836"/>
                      <a:ext cx="108000" cy="720080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2" name="Ellipse 81"/>
                    <p:cNvSpPr/>
                    <p:nvPr/>
                  </p:nvSpPr>
                  <p:spPr>
                    <a:xfrm>
                      <a:off x="7532133" y="5048149"/>
                      <a:ext cx="108000" cy="720080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3" name="Ellipse 82"/>
                    <p:cNvSpPr/>
                    <p:nvPr/>
                  </p:nvSpPr>
                  <p:spPr>
                    <a:xfrm>
                      <a:off x="7712583" y="5052837"/>
                      <a:ext cx="108000" cy="720080"/>
                    </a:xfrm>
                    <a:prstGeom prst="ellipse">
                      <a:avLst/>
                    </a:prstGeom>
                    <a:solidFill>
                      <a:srgbClr val="0000CC"/>
                    </a:solidFill>
                    <a:ln>
                      <a:solidFill>
                        <a:srgbClr val="0000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4103" name="Forme libre 4102"/>
                    <p:cNvSpPr/>
                    <p:nvPr/>
                  </p:nvSpPr>
                  <p:spPr>
                    <a:xfrm>
                      <a:off x="5851160" y="5513372"/>
                      <a:ext cx="1509041" cy="769622"/>
                    </a:xfrm>
                    <a:custGeom>
                      <a:avLst/>
                      <a:gdLst>
                        <a:gd name="connsiteX0" fmla="*/ 0 w 1509041"/>
                        <a:gd name="connsiteY0" fmla="*/ 769622 h 769622"/>
                        <a:gd name="connsiteX1" fmla="*/ 39269 w 1509041"/>
                        <a:gd name="connsiteY1" fmla="*/ 550839 h 769622"/>
                        <a:gd name="connsiteX2" fmla="*/ 61708 w 1509041"/>
                        <a:gd name="connsiteY2" fmla="*/ 472302 h 769622"/>
                        <a:gd name="connsiteX3" fmla="*/ 129026 w 1509041"/>
                        <a:gd name="connsiteY3" fmla="*/ 371325 h 769622"/>
                        <a:gd name="connsiteX4" fmla="*/ 224393 w 1509041"/>
                        <a:gd name="connsiteY4" fmla="*/ 304007 h 769622"/>
                        <a:gd name="connsiteX5" fmla="*/ 291711 w 1509041"/>
                        <a:gd name="connsiteY5" fmla="*/ 292788 h 769622"/>
                        <a:gd name="connsiteX6" fmla="*/ 734886 w 1509041"/>
                        <a:gd name="connsiteY6" fmla="*/ 275958 h 769622"/>
                        <a:gd name="connsiteX7" fmla="*/ 1133183 w 1509041"/>
                        <a:gd name="connsiteY7" fmla="*/ 34736 h 769622"/>
                        <a:gd name="connsiteX8" fmla="*/ 1509041 w 1509041"/>
                        <a:gd name="connsiteY8" fmla="*/ 6687 h 769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09041" h="769622">
                          <a:moveTo>
                            <a:pt x="0" y="769622"/>
                          </a:moveTo>
                          <a:cubicBezTo>
                            <a:pt x="14492" y="685007"/>
                            <a:pt x="28984" y="600392"/>
                            <a:pt x="39269" y="550839"/>
                          </a:cubicBezTo>
                          <a:cubicBezTo>
                            <a:pt x="49554" y="501286"/>
                            <a:pt x="46749" y="502221"/>
                            <a:pt x="61708" y="472302"/>
                          </a:cubicBezTo>
                          <a:cubicBezTo>
                            <a:pt x="76667" y="442383"/>
                            <a:pt x="101912" y="399374"/>
                            <a:pt x="129026" y="371325"/>
                          </a:cubicBezTo>
                          <a:cubicBezTo>
                            <a:pt x="156140" y="343276"/>
                            <a:pt x="197279" y="317096"/>
                            <a:pt x="224393" y="304007"/>
                          </a:cubicBezTo>
                          <a:cubicBezTo>
                            <a:pt x="251507" y="290918"/>
                            <a:pt x="206629" y="297463"/>
                            <a:pt x="291711" y="292788"/>
                          </a:cubicBezTo>
                          <a:cubicBezTo>
                            <a:pt x="376793" y="288113"/>
                            <a:pt x="594641" y="318967"/>
                            <a:pt x="734886" y="275958"/>
                          </a:cubicBezTo>
                          <a:cubicBezTo>
                            <a:pt x="875131" y="232949"/>
                            <a:pt x="1004157" y="79614"/>
                            <a:pt x="1133183" y="34736"/>
                          </a:cubicBezTo>
                          <a:cubicBezTo>
                            <a:pt x="1262209" y="-10142"/>
                            <a:pt x="1385625" y="-1728"/>
                            <a:pt x="1509041" y="6687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3399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61" name="Connecteur droit 60"/>
                    <p:cNvCxnSpPr/>
                    <p:nvPr/>
                  </p:nvCxnSpPr>
                  <p:spPr>
                    <a:xfrm>
                      <a:off x="3313403" y="5405563"/>
                      <a:ext cx="1992866" cy="3657"/>
                    </a:xfrm>
                    <a:prstGeom prst="line">
                      <a:avLst/>
                    </a:prstGeom>
                    <a:ln w="381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08" name="ZoneTexte 4107"/>
                  <p:cNvSpPr txBox="1"/>
                  <p:nvPr/>
                </p:nvSpPr>
                <p:spPr>
                  <a:xfrm>
                    <a:off x="2195736" y="6001543"/>
                    <a:ext cx="1392625" cy="307777"/>
                  </a:xfrm>
                  <a:prstGeom prst="rect">
                    <a:avLst/>
                  </a:prstGeom>
                  <a:noFill/>
                  <a:ln>
                    <a:solidFill>
                      <a:srgbClr val="00FF00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>
                      <a:defRPr sz="1400" b="1">
                        <a:solidFill>
                          <a:srgbClr val="33CC33"/>
                        </a:solidFill>
                      </a:defRPr>
                    </a:lvl1pPr>
                  </a:lstStyle>
                  <a:p>
                    <a:r>
                      <a:rPr lang="fr-FR" dirty="0"/>
                      <a:t>Injection kickers</a:t>
                    </a:r>
                  </a:p>
                </p:txBody>
              </p:sp>
              <p:sp>
                <p:nvSpPr>
                  <p:cNvPr id="4109" name="ZoneTexte 4108"/>
                  <p:cNvSpPr txBox="1"/>
                  <p:nvPr/>
                </p:nvSpPr>
                <p:spPr>
                  <a:xfrm>
                    <a:off x="3638441" y="6023787"/>
                    <a:ext cx="942887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err="1">
                        <a:solidFill>
                          <a:srgbClr val="3399FF"/>
                        </a:solidFill>
                      </a:rPr>
                      <a:t>Injected</a:t>
                    </a:r>
                    <a:r>
                      <a:rPr lang="fr-FR" sz="1000" b="1" dirty="0">
                        <a:solidFill>
                          <a:srgbClr val="3399FF"/>
                        </a:solidFill>
                      </a:rPr>
                      <a:t> </a:t>
                    </a:r>
                    <a:r>
                      <a:rPr lang="fr-FR" sz="1000" b="1" dirty="0" err="1">
                        <a:solidFill>
                          <a:srgbClr val="3399FF"/>
                        </a:solidFill>
                      </a:rPr>
                      <a:t>beam</a:t>
                    </a:r>
                    <a:endParaRPr lang="fr-FR" sz="1000" b="1" dirty="0">
                      <a:solidFill>
                        <a:srgbClr val="3399FF"/>
                      </a:solidFill>
                    </a:endParaRPr>
                  </a:p>
                </p:txBody>
              </p:sp>
              <p:sp>
                <p:nvSpPr>
                  <p:cNvPr id="87" name="ZoneTexte 86"/>
                  <p:cNvSpPr txBox="1"/>
                  <p:nvPr/>
                </p:nvSpPr>
                <p:spPr>
                  <a:xfrm>
                    <a:off x="755576" y="5405537"/>
                    <a:ext cx="865943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err="1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Stored</a:t>
                    </a:r>
                    <a:r>
                      <a:rPr lang="fr-FR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 </a:t>
                    </a:r>
                    <a:r>
                      <a:rPr lang="fr-FR" sz="1000" b="1" dirty="0" err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beam</a:t>
                    </a:r>
                    <a:endParaRPr lang="fr-FR" sz="1000" b="1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111" name="Connecteur droit 4110"/>
                  <p:cNvCxnSpPr/>
                  <p:nvPr/>
                </p:nvCxnSpPr>
                <p:spPr>
                  <a:xfrm>
                    <a:off x="3080109" y="5409220"/>
                    <a:ext cx="445807" cy="252028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3" name="Connecteur droit 4112"/>
                  <p:cNvCxnSpPr/>
                  <p:nvPr/>
                </p:nvCxnSpPr>
                <p:spPr>
                  <a:xfrm>
                    <a:off x="3523660" y="5661248"/>
                    <a:ext cx="866269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5" name="Connecteur droit 4114"/>
                  <p:cNvCxnSpPr/>
                  <p:nvPr/>
                </p:nvCxnSpPr>
                <p:spPr>
                  <a:xfrm flipV="1">
                    <a:off x="4370718" y="5405135"/>
                    <a:ext cx="433638" cy="260672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cteur droit 100"/>
                  <p:cNvCxnSpPr/>
                  <p:nvPr/>
                </p:nvCxnSpPr>
                <p:spPr>
                  <a:xfrm>
                    <a:off x="4793515" y="5407336"/>
                    <a:ext cx="1776842" cy="4228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necteur droit 102"/>
                  <p:cNvCxnSpPr/>
                  <p:nvPr/>
                </p:nvCxnSpPr>
                <p:spPr>
                  <a:xfrm>
                    <a:off x="3096557" y="5407447"/>
                    <a:ext cx="1677976" cy="3657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6913692" y="4921231"/>
                    <a:ext cx="2482844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b="1" dirty="0" smtClean="0">
                        <a:solidFill>
                          <a:srgbClr val="0000CC"/>
                        </a:solidFill>
                      </a:rPr>
                      <a:t>Large </a:t>
                    </a:r>
                    <a:r>
                      <a:rPr lang="fr-FR" sz="1600" b="1" dirty="0" err="1" smtClean="0">
                        <a:solidFill>
                          <a:srgbClr val="0000CC"/>
                        </a:solidFill>
                      </a:rPr>
                      <a:t>betatron</a:t>
                    </a:r>
                    <a:r>
                      <a:rPr lang="fr-FR" sz="1600" b="1" dirty="0" smtClean="0">
                        <a:solidFill>
                          <a:srgbClr val="0000CC"/>
                        </a:solidFill>
                      </a:rPr>
                      <a:t> oscillation</a:t>
                    </a:r>
                  </a:p>
                  <a:p>
                    <a:endParaRPr lang="fr-FR" sz="1600" b="1" i="1" dirty="0" smtClean="0">
                      <a:solidFill>
                        <a:srgbClr val="3399FF"/>
                      </a:solidFill>
                    </a:endParaRPr>
                  </a:p>
                  <a:p>
                    <a:r>
                      <a:rPr lang="fr-FR" sz="1600" b="1" i="1" dirty="0" smtClean="0">
                        <a:solidFill>
                          <a:srgbClr val="3399FF"/>
                        </a:solidFill>
                      </a:rPr>
                      <a:t>  Off axis injection</a:t>
                    </a:r>
                    <a:endParaRPr lang="fr-FR" sz="1600" b="1" i="1" dirty="0">
                      <a:solidFill>
                        <a:srgbClr val="3399FF"/>
                      </a:solidFill>
                    </a:endParaRPr>
                  </a:p>
                </p:txBody>
              </p:sp>
            </p:grpSp>
            <p:sp>
              <p:nvSpPr>
                <p:cNvPr id="71" name="Forme libre 70"/>
                <p:cNvSpPr/>
                <p:nvPr/>
              </p:nvSpPr>
              <p:spPr>
                <a:xfrm>
                  <a:off x="5136078" y="5193895"/>
                  <a:ext cx="1591293" cy="452991"/>
                </a:xfrm>
                <a:custGeom>
                  <a:avLst/>
                  <a:gdLst>
                    <a:gd name="connsiteX0" fmla="*/ 0 w 1591293"/>
                    <a:gd name="connsiteY0" fmla="*/ 328131 h 452991"/>
                    <a:gd name="connsiteX1" fmla="*/ 219693 w 1591293"/>
                    <a:gd name="connsiteY1" fmla="*/ 452822 h 452991"/>
                    <a:gd name="connsiteX2" fmla="*/ 463137 w 1591293"/>
                    <a:gd name="connsiteY2" fmla="*/ 351882 h 452991"/>
                    <a:gd name="connsiteX3" fmla="*/ 872836 w 1591293"/>
                    <a:gd name="connsiteY3" fmla="*/ 221253 h 452991"/>
                    <a:gd name="connsiteX4" fmla="*/ 1371600 w 1591293"/>
                    <a:gd name="connsiteY4" fmla="*/ 19373 h 452991"/>
                    <a:gd name="connsiteX5" fmla="*/ 1514103 w 1591293"/>
                    <a:gd name="connsiteY5" fmla="*/ 13435 h 452991"/>
                    <a:gd name="connsiteX6" fmla="*/ 1591293 w 1591293"/>
                    <a:gd name="connsiteY6" fmla="*/ 66874 h 452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1293" h="452991">
                      <a:moveTo>
                        <a:pt x="0" y="328131"/>
                      </a:moveTo>
                      <a:cubicBezTo>
                        <a:pt x="71252" y="388497"/>
                        <a:pt x="142504" y="448864"/>
                        <a:pt x="219693" y="452822"/>
                      </a:cubicBezTo>
                      <a:cubicBezTo>
                        <a:pt x="296882" y="456780"/>
                        <a:pt x="354280" y="390477"/>
                        <a:pt x="463137" y="351882"/>
                      </a:cubicBezTo>
                      <a:cubicBezTo>
                        <a:pt x="571994" y="313287"/>
                        <a:pt x="721426" y="276671"/>
                        <a:pt x="872836" y="221253"/>
                      </a:cubicBezTo>
                      <a:cubicBezTo>
                        <a:pt x="1024246" y="165835"/>
                        <a:pt x="1264722" y="54009"/>
                        <a:pt x="1371600" y="19373"/>
                      </a:cubicBezTo>
                      <a:cubicBezTo>
                        <a:pt x="1478478" y="-15263"/>
                        <a:pt x="1477488" y="5518"/>
                        <a:pt x="1514103" y="13435"/>
                      </a:cubicBezTo>
                      <a:cubicBezTo>
                        <a:pt x="1550718" y="21352"/>
                        <a:pt x="1571005" y="44113"/>
                        <a:pt x="1591293" y="66874"/>
                      </a:cubicBezTo>
                    </a:path>
                  </a:pathLst>
                </a:custGeom>
                <a:noFill/>
                <a:ln>
                  <a:solidFill>
                    <a:srgbClr val="33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114" name="Connecteur droit 113"/>
              <p:cNvCxnSpPr/>
              <p:nvPr/>
            </p:nvCxnSpPr>
            <p:spPr>
              <a:xfrm>
                <a:off x="5945324" y="5412877"/>
                <a:ext cx="6429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Connecteur droit avec flèche 77"/>
            <p:cNvCxnSpPr/>
            <p:nvPr/>
          </p:nvCxnSpPr>
          <p:spPr>
            <a:xfrm>
              <a:off x="6318937" y="5301208"/>
              <a:ext cx="237739" cy="234263"/>
            </a:xfrm>
            <a:prstGeom prst="straightConnector1">
              <a:avLst/>
            </a:prstGeom>
            <a:ln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9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pic>
        <p:nvPicPr>
          <p:cNvPr id="17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34042"/>
            <a:ext cx="3801970" cy="29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55708" y="1268759"/>
            <a:ext cx="1462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</a:t>
            </a:r>
            <a:r>
              <a:rPr lang="en-US" altLang="fr-FR" sz="1600" baseline="-250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x</a:t>
            </a:r>
            <a:r>
              <a:rPr lang="en-US" altLang="fr-FR" sz="1600" dirty="0">
                <a:solidFill>
                  <a:schemeClr val="tx1"/>
                </a:solidFill>
                <a:latin typeface="Trebuchet MS" pitchFamily="34" charset="0"/>
              </a:rPr>
              <a:t>= </a:t>
            </a:r>
            <a:r>
              <a:rPr lang="en-US" altLang="fr-FR" sz="1600" dirty="0" smtClean="0">
                <a:solidFill>
                  <a:schemeClr val="tx1"/>
                </a:solidFill>
                <a:latin typeface="Trebuchet MS" pitchFamily="34" charset="0"/>
              </a:rPr>
              <a:t>72 </a:t>
            </a:r>
            <a:r>
              <a:rPr lang="en-US" altLang="fr-FR" sz="1600" dirty="0" err="1" smtClean="0">
                <a:solidFill>
                  <a:schemeClr val="tx1"/>
                </a:solidFill>
                <a:latin typeface="Trebuchet MS" pitchFamily="34" charset="0"/>
              </a:rPr>
              <a:t>pm.rad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482594" y="1556792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1/8 ring</a:t>
            </a:r>
            <a:endParaRPr lang="fr-FR" altLang="fr-FR" sz="12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555776" y="1013827"/>
            <a:ext cx="3907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Baseline lattice for 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Upgrade:</a:t>
            </a:r>
          </a:p>
          <a:p>
            <a:pPr algn="ctr"/>
            <a:r>
              <a:rPr lang="en-US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7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BA structure</a:t>
            </a:r>
            <a:endParaRPr lang="en-US" altLang="fr-FR" sz="1600" dirty="0">
              <a:solidFill>
                <a:srgbClr val="0033CC"/>
              </a:solidFill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44350" y="4468470"/>
            <a:ext cx="2333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Forget OFF axis injection!</a:t>
            </a:r>
          </a:p>
        </p:txBody>
      </p:sp>
      <p:grpSp>
        <p:nvGrpSpPr>
          <p:cNvPr id="115" name="Groupe 114"/>
          <p:cNvGrpSpPr/>
          <p:nvPr/>
        </p:nvGrpSpPr>
        <p:grpSpPr>
          <a:xfrm>
            <a:off x="5061600" y="1580400"/>
            <a:ext cx="3830878" cy="2880000"/>
            <a:chOff x="5061600" y="1580400"/>
            <a:chExt cx="3830878" cy="2880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600" y="1580400"/>
              <a:ext cx="3830878" cy="288000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766879" y="1811751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Simulated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Dynamic</a:t>
              </a:r>
              <a:r>
                <a:rPr lang="fr-FR" sz="1050" dirty="0" smtClean="0"/>
                <a:t> Aperture </a:t>
              </a:r>
              <a:r>
                <a:rPr lang="fr-FR" sz="1050" dirty="0" err="1" smtClean="0"/>
                <a:t>without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error</a:t>
              </a:r>
              <a:endParaRPr lang="fr-FR" sz="105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347024" y="4039170"/>
              <a:ext cx="2412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826347" y="2847120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0000CC"/>
                  </a:solidFill>
                </a:rPr>
                <a:t>Pinhole</a:t>
              </a:r>
              <a:r>
                <a:rPr lang="fr-FR" dirty="0" smtClean="0">
                  <a:solidFill>
                    <a:srgbClr val="0000CC"/>
                  </a:solidFill>
                </a:rPr>
                <a:t>!</a:t>
              </a:r>
              <a:endParaRPr lang="fr-FR" dirty="0">
                <a:solidFill>
                  <a:srgbClr val="0000CC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7031749" y="3216452"/>
              <a:ext cx="303711" cy="572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Espace réservé du numéro de diapositive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5</a:t>
            </a:fld>
            <a:endParaRPr lang="fr-FR"/>
          </a:p>
        </p:txBody>
      </p:sp>
      <p:sp>
        <p:nvSpPr>
          <p:cNvPr id="114" name="Titre 1"/>
          <p:cNvSpPr>
            <a:spLocks noGrp="1"/>
          </p:cNvSpPr>
          <p:nvPr>
            <p:ph type="title"/>
          </p:nvPr>
        </p:nvSpPr>
        <p:spPr>
          <a:xfrm>
            <a:off x="1501344" y="194400"/>
            <a:ext cx="7679168" cy="565200"/>
          </a:xfrm>
        </p:spPr>
        <p:txBody>
          <a:bodyPr/>
          <a:lstStyle/>
          <a:p>
            <a:r>
              <a:rPr lang="fr-FR" sz="2400" dirty="0"/>
              <a:t>Top-Up injection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(transverse plane)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176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pic>
        <p:nvPicPr>
          <p:cNvPr id="17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34042"/>
            <a:ext cx="3801970" cy="29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55708" y="1268759"/>
            <a:ext cx="1462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</a:t>
            </a:r>
            <a:r>
              <a:rPr lang="en-US" altLang="fr-FR" sz="1600" baseline="-250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x</a:t>
            </a:r>
            <a:r>
              <a:rPr lang="en-US" altLang="fr-FR" sz="1600" dirty="0">
                <a:solidFill>
                  <a:schemeClr val="tx1"/>
                </a:solidFill>
                <a:latin typeface="Trebuchet MS" pitchFamily="34" charset="0"/>
              </a:rPr>
              <a:t>= </a:t>
            </a:r>
            <a:r>
              <a:rPr lang="en-US" altLang="fr-FR" sz="1600" dirty="0" smtClean="0">
                <a:solidFill>
                  <a:schemeClr val="tx1"/>
                </a:solidFill>
                <a:latin typeface="Trebuchet MS" pitchFamily="34" charset="0"/>
              </a:rPr>
              <a:t>72 </a:t>
            </a:r>
            <a:r>
              <a:rPr lang="en-US" altLang="fr-FR" sz="1600" dirty="0" err="1" smtClean="0">
                <a:solidFill>
                  <a:schemeClr val="tx1"/>
                </a:solidFill>
                <a:latin typeface="Trebuchet MS" pitchFamily="34" charset="0"/>
              </a:rPr>
              <a:t>pm.rad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482594" y="1556792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1/8 ring</a:t>
            </a:r>
            <a:endParaRPr lang="fr-FR" altLang="fr-FR" sz="12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644350" y="4468470"/>
            <a:ext cx="1881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Try</a:t>
            </a:r>
            <a:r>
              <a:rPr lang="fr-FR" sz="1600" dirty="0" smtClean="0"/>
              <a:t> ON axis injection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6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061600" y="1580400"/>
            <a:ext cx="3830878" cy="2880000"/>
            <a:chOff x="5061600" y="1580400"/>
            <a:chExt cx="3830878" cy="2880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600" y="1580400"/>
              <a:ext cx="3830878" cy="288000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766879" y="1811751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Simulated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Dynamic</a:t>
              </a:r>
              <a:r>
                <a:rPr lang="fr-FR" sz="1050" dirty="0" smtClean="0"/>
                <a:t> Aperture </a:t>
              </a:r>
              <a:r>
                <a:rPr lang="fr-FR" sz="1050" dirty="0" err="1" smtClean="0"/>
                <a:t>without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error</a:t>
              </a:r>
              <a:endParaRPr lang="fr-FR" sz="1050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826347" y="2847120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0000CC"/>
                  </a:solidFill>
                </a:rPr>
                <a:t>Pinhole</a:t>
              </a:r>
              <a:r>
                <a:rPr lang="fr-FR" dirty="0" smtClean="0">
                  <a:solidFill>
                    <a:srgbClr val="0000CC"/>
                  </a:solidFill>
                </a:rPr>
                <a:t>!</a:t>
              </a:r>
              <a:endParaRPr lang="fr-FR" dirty="0">
                <a:solidFill>
                  <a:srgbClr val="0000CC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7031749" y="3216452"/>
              <a:ext cx="303711" cy="572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6923088" y="4031078"/>
              <a:ext cx="241200" cy="108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Titre 1"/>
          <p:cNvSpPr>
            <a:spLocks noGrp="1"/>
          </p:cNvSpPr>
          <p:nvPr>
            <p:ph type="title"/>
          </p:nvPr>
        </p:nvSpPr>
        <p:spPr>
          <a:xfrm>
            <a:off x="1501344" y="194400"/>
            <a:ext cx="7679168" cy="565200"/>
          </a:xfrm>
        </p:spPr>
        <p:txBody>
          <a:bodyPr/>
          <a:lstStyle/>
          <a:p>
            <a:r>
              <a:rPr lang="fr-FR" sz="2400" dirty="0"/>
              <a:t>Top-Up injection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(transverse plane)</a:t>
            </a:r>
            <a:endParaRPr lang="fr-FR" sz="2400" dirty="0"/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1475656" y="4941168"/>
            <a:ext cx="7416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But standard on-axis injection scheme (swap-out) requires </a:t>
            </a:r>
            <a:r>
              <a:rPr lang="en-US" altLang="fr-FR" sz="1600" b="1" dirty="0" smtClean="0">
                <a:solidFill>
                  <a:srgbClr val="FF0000"/>
                </a:solidFill>
                <a:latin typeface="Trebuchet MS" pitchFamily="34" charset="0"/>
                <a:sym typeface="Symbol" pitchFamily="18" charset="2"/>
              </a:rPr>
              <a:t>ultra-fast kickers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 that are far from feasibility in SOLEIL case (352 MHz).</a:t>
            </a:r>
            <a:endParaRPr lang="en-US" altLang="fr-FR" sz="1600" dirty="0">
              <a:solidFill>
                <a:srgbClr val="0033CC"/>
              </a:solidFill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2555776" y="1013827"/>
            <a:ext cx="3907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Baseline lattice for 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Upgrade:</a:t>
            </a:r>
          </a:p>
          <a:p>
            <a:pPr algn="ctr"/>
            <a:r>
              <a:rPr lang="en-US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7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BA structure</a:t>
            </a:r>
            <a:endParaRPr lang="en-US" altLang="fr-FR" sz="1600" dirty="0">
              <a:solidFill>
                <a:srgbClr val="0033CC"/>
              </a:solidFill>
              <a:latin typeface="Trebuchet MS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7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pic>
        <p:nvPicPr>
          <p:cNvPr id="17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434042"/>
            <a:ext cx="3801970" cy="29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55708" y="1268759"/>
            <a:ext cx="1462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</a:t>
            </a:r>
            <a:r>
              <a:rPr lang="en-US" altLang="fr-FR" sz="1600" baseline="-250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x</a:t>
            </a:r>
            <a:r>
              <a:rPr lang="en-US" altLang="fr-FR" sz="1600" dirty="0">
                <a:solidFill>
                  <a:schemeClr val="tx1"/>
                </a:solidFill>
                <a:latin typeface="Trebuchet MS" pitchFamily="34" charset="0"/>
              </a:rPr>
              <a:t>= </a:t>
            </a:r>
            <a:r>
              <a:rPr lang="en-US" altLang="fr-FR" sz="1600" dirty="0" smtClean="0">
                <a:solidFill>
                  <a:schemeClr val="tx1"/>
                </a:solidFill>
                <a:latin typeface="Trebuchet MS" pitchFamily="34" charset="0"/>
              </a:rPr>
              <a:t>72 </a:t>
            </a:r>
            <a:r>
              <a:rPr lang="en-US" altLang="fr-FR" sz="1600" dirty="0" err="1" smtClean="0">
                <a:solidFill>
                  <a:schemeClr val="tx1"/>
                </a:solidFill>
                <a:latin typeface="Trebuchet MS" pitchFamily="34" charset="0"/>
              </a:rPr>
              <a:t>pm.rad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482594" y="1556792"/>
            <a:ext cx="73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1/8 ring</a:t>
            </a:r>
            <a:endParaRPr lang="fr-FR" altLang="fr-FR" sz="12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7</a:t>
            </a:fld>
            <a:endParaRPr lang="fr-FR"/>
          </a:p>
        </p:txBody>
      </p:sp>
      <p:sp>
        <p:nvSpPr>
          <p:cNvPr id="47" name="Titre 1"/>
          <p:cNvSpPr>
            <a:spLocks noGrp="1"/>
          </p:cNvSpPr>
          <p:nvPr>
            <p:ph type="title"/>
          </p:nvPr>
        </p:nvSpPr>
        <p:spPr>
          <a:xfrm>
            <a:off x="1501344" y="194400"/>
            <a:ext cx="7679168" cy="565200"/>
          </a:xfrm>
        </p:spPr>
        <p:txBody>
          <a:bodyPr/>
          <a:lstStyle/>
          <a:p>
            <a:r>
              <a:rPr lang="fr-FR" sz="2400" dirty="0"/>
              <a:t>Top-Up injection </a:t>
            </a:r>
            <a:r>
              <a:rPr lang="fr-FR" sz="2400" dirty="0" err="1"/>
              <a:t>process</a:t>
            </a:r>
            <a:r>
              <a:rPr lang="fr-FR" sz="2400" dirty="0"/>
              <a:t> </a:t>
            </a:r>
            <a:r>
              <a:rPr lang="fr-FR" sz="2400" dirty="0" smtClean="0"/>
              <a:t>(transverse plane)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043608" y="4583718"/>
            <a:ext cx="7940864" cy="1869618"/>
            <a:chOff x="1043608" y="4583718"/>
            <a:chExt cx="7940864" cy="1869618"/>
          </a:xfrm>
        </p:grpSpPr>
        <p:grpSp>
          <p:nvGrpSpPr>
            <p:cNvPr id="6" name="Groupe 5"/>
            <p:cNvGrpSpPr/>
            <p:nvPr/>
          </p:nvGrpSpPr>
          <p:grpSpPr>
            <a:xfrm>
              <a:off x="1043608" y="4941813"/>
              <a:ext cx="7776864" cy="1511523"/>
              <a:chOff x="1043608" y="4941813"/>
              <a:chExt cx="7776864" cy="1511523"/>
            </a:xfrm>
          </p:grpSpPr>
          <p:grpSp>
            <p:nvGrpSpPr>
              <p:cNvPr id="110" name="Groupe 109"/>
              <p:cNvGrpSpPr/>
              <p:nvPr/>
            </p:nvGrpSpPr>
            <p:grpSpPr>
              <a:xfrm>
                <a:off x="1043608" y="4941813"/>
                <a:ext cx="7776864" cy="1511523"/>
                <a:chOff x="1043608" y="4941813"/>
                <a:chExt cx="7776864" cy="151152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043608" y="4941813"/>
                  <a:ext cx="7776864" cy="15115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715121" y="5122245"/>
                  <a:ext cx="226610" cy="71276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9189712" flipV="1">
                  <a:off x="3132410" y="5639164"/>
                  <a:ext cx="667017" cy="543717"/>
                </a:xfrm>
                <a:prstGeom prst="arc">
                  <a:avLst>
                    <a:gd name="adj1" fmla="val 16200000"/>
                    <a:gd name="adj2" fmla="val 20579074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3021161" y="5118588"/>
                  <a:ext cx="54000" cy="720080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Ellipse 51"/>
                <p:cNvSpPr/>
                <p:nvPr/>
              </p:nvSpPr>
              <p:spPr>
                <a:xfrm>
                  <a:off x="257110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2471017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329491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222762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120219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3867249" y="5118588"/>
                  <a:ext cx="54000" cy="720080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998329" y="5122245"/>
                  <a:ext cx="226610" cy="71276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325070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443664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87398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Ellipse 78"/>
                <p:cNvSpPr/>
                <p:nvPr/>
              </p:nvSpPr>
              <p:spPr>
                <a:xfrm>
                  <a:off x="469672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822413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015757" y="5123717"/>
                  <a:ext cx="92235" cy="712766"/>
                </a:xfrm>
                <a:prstGeom prst="rect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Forme libre 99"/>
                <p:cNvSpPr/>
                <p:nvPr/>
              </p:nvSpPr>
              <p:spPr>
                <a:xfrm>
                  <a:off x="3890651" y="4944304"/>
                  <a:ext cx="1562668" cy="396385"/>
                </a:xfrm>
                <a:custGeom>
                  <a:avLst/>
                  <a:gdLst>
                    <a:gd name="connsiteX0" fmla="*/ 0 w 1562668"/>
                    <a:gd name="connsiteY0" fmla="*/ 300850 h 396385"/>
                    <a:gd name="connsiteX1" fmla="*/ 191068 w 1562668"/>
                    <a:gd name="connsiteY1" fmla="*/ 396385 h 396385"/>
                    <a:gd name="connsiteX2" fmla="*/ 191068 w 1562668"/>
                    <a:gd name="connsiteY2" fmla="*/ 396385 h 396385"/>
                    <a:gd name="connsiteX3" fmla="*/ 750627 w 1562668"/>
                    <a:gd name="connsiteY3" fmla="*/ 600 h 396385"/>
                    <a:gd name="connsiteX4" fmla="*/ 1091821 w 1562668"/>
                    <a:gd name="connsiteY4" fmla="*/ 307674 h 396385"/>
                    <a:gd name="connsiteX5" fmla="*/ 1562668 w 1562668"/>
                    <a:gd name="connsiteY5" fmla="*/ 355442 h 39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2668" h="396385">
                      <a:moveTo>
                        <a:pt x="0" y="300850"/>
                      </a:moveTo>
                      <a:lnTo>
                        <a:pt x="191068" y="396385"/>
                      </a:lnTo>
                      <a:lnTo>
                        <a:pt x="191068" y="396385"/>
                      </a:lnTo>
                      <a:cubicBezTo>
                        <a:pt x="284328" y="330421"/>
                        <a:pt x="600502" y="15385"/>
                        <a:pt x="750627" y="600"/>
                      </a:cubicBezTo>
                      <a:cubicBezTo>
                        <a:pt x="900752" y="-14185"/>
                        <a:pt x="956481" y="248534"/>
                        <a:pt x="1091821" y="307674"/>
                      </a:cubicBezTo>
                      <a:cubicBezTo>
                        <a:pt x="1227161" y="366814"/>
                        <a:pt x="1394914" y="361128"/>
                        <a:pt x="1562668" y="355442"/>
                      </a:cubicBezTo>
                    </a:path>
                  </a:pathLst>
                </a:custGeom>
                <a:noFill/>
                <a:ln>
                  <a:solidFill>
                    <a:srgbClr val="33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4723725" y="5876012"/>
                  <a:ext cx="1432451" cy="523220"/>
                </a:xfrm>
                <a:prstGeom prst="rect">
                  <a:avLst/>
                </a:prstGeom>
                <a:noFill/>
                <a:ln>
                  <a:solidFill>
                    <a:srgbClr val="00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33CC33"/>
                      </a:solidFill>
                    </a:rPr>
                    <a:t>MIK = </a:t>
                  </a:r>
                  <a:r>
                    <a:rPr lang="fr-FR" sz="1400" b="1" dirty="0" err="1" smtClean="0">
                      <a:solidFill>
                        <a:srgbClr val="33CC33"/>
                      </a:solidFill>
                    </a:rPr>
                    <a:t>Multipole</a:t>
                  </a:r>
                  <a:r>
                    <a:rPr lang="fr-FR" sz="1400" b="1" dirty="0" smtClean="0">
                      <a:solidFill>
                        <a:srgbClr val="33CC33"/>
                      </a:solidFill>
                    </a:rPr>
                    <a:t> injection kicker</a:t>
                  </a:r>
                  <a:endParaRPr lang="fr-FR" sz="1400" b="1" dirty="0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106" name="ZoneTexte 105"/>
                <p:cNvSpPr txBox="1"/>
                <p:nvPr/>
              </p:nvSpPr>
              <p:spPr>
                <a:xfrm>
                  <a:off x="3137841" y="5877272"/>
                  <a:ext cx="9428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err="1">
                      <a:solidFill>
                        <a:srgbClr val="3399FF"/>
                      </a:solidFill>
                    </a:rPr>
                    <a:t>Injected</a:t>
                  </a:r>
                  <a:r>
                    <a:rPr lang="fr-FR" sz="1000" b="1" dirty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000" b="1" dirty="0" err="1">
                      <a:solidFill>
                        <a:srgbClr val="3399FF"/>
                      </a:solidFill>
                    </a:rPr>
                    <a:t>beam</a:t>
                  </a:r>
                  <a:endParaRPr lang="fr-FR" sz="1000" b="1" dirty="0">
                    <a:solidFill>
                      <a:srgbClr val="3399FF"/>
                    </a:solidFill>
                  </a:endParaRPr>
                </a:p>
              </p:txBody>
            </p:sp>
            <p:sp>
              <p:nvSpPr>
                <p:cNvPr id="107" name="ZoneTexte 106"/>
                <p:cNvSpPr txBox="1"/>
                <p:nvPr/>
              </p:nvSpPr>
              <p:spPr>
                <a:xfrm>
                  <a:off x="1192451" y="5553558"/>
                  <a:ext cx="86594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err="1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Stored</a:t>
                  </a:r>
                  <a:r>
                    <a:rPr lang="fr-FR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 </a:t>
                  </a:r>
                  <a:r>
                    <a:rPr lang="fr-FR" sz="1000" b="1" dirty="0" err="1">
                      <a:solidFill>
                        <a:schemeClr val="bg1">
                          <a:lumMod val="65000"/>
                        </a:schemeClr>
                      </a:solidFill>
                    </a:rPr>
                    <a:t>beam</a:t>
                  </a:r>
                  <a:endParaRPr lang="fr-FR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09" name="ZoneTexte 108"/>
                <p:cNvSpPr txBox="1"/>
                <p:nvPr/>
              </p:nvSpPr>
              <p:spPr>
                <a:xfrm>
                  <a:off x="6084168" y="5009874"/>
                  <a:ext cx="25694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Chromatic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axis for a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beam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which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is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shifted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in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energy</a:t>
                  </a:r>
                  <a:endParaRPr lang="fr-FR" sz="1600" b="1" i="1" dirty="0">
                    <a:solidFill>
                      <a:srgbClr val="3399FF"/>
                    </a:solidFill>
                  </a:endParaRPr>
                </a:p>
              </p:txBody>
            </p:sp>
            <p:cxnSp>
              <p:nvCxnSpPr>
                <p:cNvPr id="51" name="Connecteur droit 50"/>
                <p:cNvCxnSpPr/>
                <p:nvPr/>
              </p:nvCxnSpPr>
              <p:spPr>
                <a:xfrm>
                  <a:off x="1346969" y="5478216"/>
                  <a:ext cx="4665191" cy="0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Forme libre 97"/>
                <p:cNvSpPr/>
                <p:nvPr/>
              </p:nvSpPr>
              <p:spPr>
                <a:xfrm>
                  <a:off x="3194615" y="5245154"/>
                  <a:ext cx="709684" cy="784747"/>
                </a:xfrm>
                <a:custGeom>
                  <a:avLst/>
                  <a:gdLst>
                    <a:gd name="connsiteX0" fmla="*/ 0 w 709684"/>
                    <a:gd name="connsiteY0" fmla="*/ 784747 h 784747"/>
                    <a:gd name="connsiteX1" fmla="*/ 20472 w 709684"/>
                    <a:gd name="connsiteY1" fmla="*/ 634621 h 784747"/>
                    <a:gd name="connsiteX2" fmla="*/ 116006 w 709684"/>
                    <a:gd name="connsiteY2" fmla="*/ 498144 h 784747"/>
                    <a:gd name="connsiteX3" fmla="*/ 184245 w 709684"/>
                    <a:gd name="connsiteY3" fmla="*/ 429905 h 784747"/>
                    <a:gd name="connsiteX4" fmla="*/ 709684 w 709684"/>
                    <a:gd name="connsiteY4" fmla="*/ 0 h 784747"/>
                    <a:gd name="connsiteX5" fmla="*/ 709684 w 709684"/>
                    <a:gd name="connsiteY5" fmla="*/ 0 h 78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9684" h="784747">
                      <a:moveTo>
                        <a:pt x="0" y="784747"/>
                      </a:moveTo>
                      <a:cubicBezTo>
                        <a:pt x="569" y="733567"/>
                        <a:pt x="1138" y="682388"/>
                        <a:pt x="20472" y="634621"/>
                      </a:cubicBezTo>
                      <a:cubicBezTo>
                        <a:pt x="39806" y="586854"/>
                        <a:pt x="88711" y="532263"/>
                        <a:pt x="116006" y="498144"/>
                      </a:cubicBezTo>
                      <a:cubicBezTo>
                        <a:pt x="143301" y="464025"/>
                        <a:pt x="85299" y="512929"/>
                        <a:pt x="184245" y="429905"/>
                      </a:cubicBezTo>
                      <a:cubicBezTo>
                        <a:pt x="283191" y="346881"/>
                        <a:pt x="709684" y="0"/>
                        <a:pt x="709684" y="0"/>
                      </a:cubicBezTo>
                      <a:lnTo>
                        <a:pt x="709684" y="0"/>
                      </a:lnTo>
                    </a:path>
                  </a:pathLst>
                </a:custGeom>
                <a:noFill/>
                <a:ln>
                  <a:solidFill>
                    <a:srgbClr val="33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43" name="Connecteur droit 42"/>
              <p:cNvCxnSpPr/>
              <p:nvPr/>
            </p:nvCxnSpPr>
            <p:spPr>
              <a:xfrm>
                <a:off x="5441268" y="5302262"/>
                <a:ext cx="642900" cy="0"/>
              </a:xfrm>
              <a:prstGeom prst="line">
                <a:avLst/>
              </a:prstGeom>
              <a:ln w="25400">
                <a:solidFill>
                  <a:srgbClr val="3399FF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5015757" y="4583718"/>
              <a:ext cx="3968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00CC"/>
                  </a:solidFill>
                </a:rPr>
                <a:t>This </a:t>
              </a:r>
              <a:r>
                <a:rPr lang="fr-FR" b="1" dirty="0" err="1">
                  <a:solidFill>
                    <a:srgbClr val="0000CC"/>
                  </a:solidFill>
                </a:rPr>
                <a:t>is</a:t>
              </a:r>
              <a:r>
                <a:rPr lang="fr-FR" b="1" dirty="0">
                  <a:solidFill>
                    <a:srgbClr val="0000CC"/>
                  </a:solidFill>
                </a:rPr>
                <a:t> an </a:t>
              </a:r>
              <a:r>
                <a:rPr lang="fr-FR" b="1" dirty="0" smtClean="0">
                  <a:solidFill>
                    <a:srgbClr val="0000CC"/>
                  </a:solidFill>
                </a:rPr>
                <a:t>ON (</a:t>
              </a:r>
              <a:r>
                <a:rPr lang="fr-FR" b="1" dirty="0" err="1" smtClean="0">
                  <a:solidFill>
                    <a:srgbClr val="0000CC"/>
                  </a:solidFill>
                </a:rPr>
                <a:t>chromatic</a:t>
              </a:r>
              <a:r>
                <a:rPr lang="fr-FR" b="1" dirty="0" smtClean="0">
                  <a:solidFill>
                    <a:srgbClr val="0000CC"/>
                  </a:solidFill>
                </a:rPr>
                <a:t>)-axis </a:t>
              </a:r>
              <a:r>
                <a:rPr lang="fr-FR" b="1" dirty="0">
                  <a:solidFill>
                    <a:srgbClr val="0000CC"/>
                  </a:solidFill>
                </a:rPr>
                <a:t>injection!</a:t>
              </a:r>
            </a:p>
          </p:txBody>
        </p:sp>
      </p:grp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2555776" y="1013827"/>
            <a:ext cx="3907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Baseline lattice for 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Upgrade:</a:t>
            </a:r>
          </a:p>
          <a:p>
            <a:pPr algn="ctr"/>
            <a:r>
              <a:rPr lang="en-US" altLang="fr-FR" sz="1600" dirty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7</a:t>
            </a:r>
            <a:r>
              <a:rPr lang="en-US" altLang="fr-FR" sz="1600" dirty="0" smtClean="0">
                <a:solidFill>
                  <a:srgbClr val="0033CC"/>
                </a:solidFill>
                <a:latin typeface="Trebuchet MS" pitchFamily="34" charset="0"/>
                <a:sym typeface="Symbol" pitchFamily="18" charset="2"/>
              </a:rPr>
              <a:t>BA structure</a:t>
            </a:r>
            <a:endParaRPr lang="en-US" altLang="fr-FR" sz="1600" dirty="0">
              <a:solidFill>
                <a:srgbClr val="0033CC"/>
              </a:solidFill>
              <a:latin typeface="Trebuchet MS" pitchFamily="34" charset="0"/>
              <a:sym typeface="Symbol" pitchFamily="18" charset="2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061600" y="1518900"/>
            <a:ext cx="3830878" cy="3014496"/>
            <a:chOff x="5061600" y="1518900"/>
            <a:chExt cx="3830878" cy="3014496"/>
          </a:xfrm>
        </p:grpSpPr>
        <p:sp>
          <p:nvSpPr>
            <p:cNvPr id="45" name="ZoneTexte 44"/>
            <p:cNvSpPr txBox="1"/>
            <p:nvPr/>
          </p:nvSpPr>
          <p:spPr>
            <a:xfrm>
              <a:off x="5766879" y="1811751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Simulated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Dynamic</a:t>
              </a:r>
              <a:r>
                <a:rPr lang="fr-FR" sz="1050" dirty="0" smtClean="0"/>
                <a:t> Aperture </a:t>
              </a:r>
              <a:r>
                <a:rPr lang="fr-FR" sz="1050" dirty="0" err="1" smtClean="0"/>
                <a:t>without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error</a:t>
              </a:r>
              <a:endParaRPr lang="fr-FR" sz="105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516216" y="1544412"/>
              <a:ext cx="1029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DA (</a:t>
              </a:r>
              <a:r>
                <a:rPr lang="fr-FR" sz="1200" b="1" dirty="0" smtClean="0">
                  <a:solidFill>
                    <a:srgbClr val="FF0000"/>
                  </a:solidFill>
                  <a:sym typeface="Symbol"/>
                </a:rPr>
                <a:t> = + 6%)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600" y="1580400"/>
              <a:ext cx="3830878" cy="2880000"/>
            </a:xfrm>
            <a:prstGeom prst="rect">
              <a:avLst/>
            </a:prstGeom>
          </p:spPr>
        </p:pic>
        <p:sp>
          <p:nvSpPr>
            <p:cNvPr id="61" name="Ellipse 60"/>
            <p:cNvSpPr/>
            <p:nvPr/>
          </p:nvSpPr>
          <p:spPr>
            <a:xfrm rot="5400000">
              <a:off x="8149835" y="2679435"/>
              <a:ext cx="416868" cy="108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796136" y="1518900"/>
              <a:ext cx="2526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/>
                <a:t>Simulated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Dynamic</a:t>
              </a:r>
              <a:r>
                <a:rPr lang="fr-FR" sz="1050" dirty="0" smtClean="0"/>
                <a:t> Aperture </a:t>
              </a:r>
              <a:r>
                <a:rPr lang="fr-FR" sz="1050" dirty="0" err="1" smtClean="0"/>
                <a:t>without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error</a:t>
              </a:r>
              <a:endParaRPr lang="fr-FR" sz="105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732240" y="4173356"/>
              <a:ext cx="63663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>
              <a:off x="8150598" y="4030960"/>
              <a:ext cx="318315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5580112" y="2717251"/>
              <a:ext cx="295232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8</a:t>
            </a:fld>
            <a:endParaRPr lang="fr-FR"/>
          </a:p>
        </p:txBody>
      </p:sp>
      <p:sp>
        <p:nvSpPr>
          <p:cNvPr id="47" name="Titre 1"/>
          <p:cNvSpPr>
            <a:spLocks noGrp="1"/>
          </p:cNvSpPr>
          <p:nvPr>
            <p:ph type="title"/>
          </p:nvPr>
        </p:nvSpPr>
        <p:spPr>
          <a:xfrm>
            <a:off x="1501344" y="194400"/>
            <a:ext cx="7679168" cy="565200"/>
          </a:xfrm>
        </p:spPr>
        <p:txBody>
          <a:bodyPr/>
          <a:lstStyle/>
          <a:p>
            <a:r>
              <a:rPr lang="fr-FR" sz="2400" dirty="0"/>
              <a:t>Top-Up injection </a:t>
            </a:r>
            <a:r>
              <a:rPr lang="fr-FR" sz="2400" dirty="0" err="1"/>
              <a:t>process</a:t>
            </a:r>
            <a:r>
              <a:rPr lang="fr-FR" sz="2400" dirty="0"/>
              <a:t> </a:t>
            </a:r>
            <a:r>
              <a:rPr lang="fr-FR" sz="2400" dirty="0" smtClean="0"/>
              <a:t>(transverse plane)</a:t>
            </a:r>
            <a:endParaRPr lang="fr-FR" sz="2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043608" y="4583718"/>
            <a:ext cx="7940864" cy="1869618"/>
            <a:chOff x="1043608" y="4583718"/>
            <a:chExt cx="7940864" cy="1869618"/>
          </a:xfrm>
        </p:grpSpPr>
        <p:grpSp>
          <p:nvGrpSpPr>
            <p:cNvPr id="6" name="Groupe 5"/>
            <p:cNvGrpSpPr/>
            <p:nvPr/>
          </p:nvGrpSpPr>
          <p:grpSpPr>
            <a:xfrm>
              <a:off x="1043608" y="4941813"/>
              <a:ext cx="7776864" cy="1511523"/>
              <a:chOff x="1043608" y="4941813"/>
              <a:chExt cx="7776864" cy="1511523"/>
            </a:xfrm>
          </p:grpSpPr>
          <p:grpSp>
            <p:nvGrpSpPr>
              <p:cNvPr id="110" name="Groupe 109"/>
              <p:cNvGrpSpPr/>
              <p:nvPr/>
            </p:nvGrpSpPr>
            <p:grpSpPr>
              <a:xfrm>
                <a:off x="1043608" y="4941813"/>
                <a:ext cx="7776864" cy="1511523"/>
                <a:chOff x="1043608" y="4941813"/>
                <a:chExt cx="7776864" cy="151152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043608" y="4941813"/>
                  <a:ext cx="7776864" cy="15115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715121" y="5122245"/>
                  <a:ext cx="226610" cy="71276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9189712" flipV="1">
                  <a:off x="3132410" y="5639164"/>
                  <a:ext cx="667017" cy="543717"/>
                </a:xfrm>
                <a:prstGeom prst="arc">
                  <a:avLst>
                    <a:gd name="adj1" fmla="val 16200000"/>
                    <a:gd name="adj2" fmla="val 20579074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3021161" y="5118588"/>
                  <a:ext cx="54000" cy="720080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Ellipse 51"/>
                <p:cNvSpPr/>
                <p:nvPr/>
              </p:nvSpPr>
              <p:spPr>
                <a:xfrm>
                  <a:off x="257110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2471017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329491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222762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120219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3867249" y="5118588"/>
                  <a:ext cx="54000" cy="720080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998329" y="5122245"/>
                  <a:ext cx="226610" cy="71276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325070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443664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87398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Ellipse 78"/>
                <p:cNvSpPr/>
                <p:nvPr/>
              </p:nvSpPr>
              <p:spPr>
                <a:xfrm>
                  <a:off x="4696725" y="5118588"/>
                  <a:ext cx="54000" cy="7200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822413" y="5122245"/>
                  <a:ext cx="56653" cy="712766"/>
                </a:xfrm>
                <a:prstGeom prst="rect">
                  <a:avLst/>
                </a:prstGeom>
                <a:solidFill>
                  <a:srgbClr val="339933"/>
                </a:solidFill>
                <a:ln>
                  <a:solidFill>
                    <a:srgbClr val="33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015757" y="5123717"/>
                  <a:ext cx="92235" cy="712766"/>
                </a:xfrm>
                <a:prstGeom prst="rect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Forme libre 99"/>
                <p:cNvSpPr/>
                <p:nvPr/>
              </p:nvSpPr>
              <p:spPr>
                <a:xfrm>
                  <a:off x="3890651" y="4944304"/>
                  <a:ext cx="1562668" cy="396385"/>
                </a:xfrm>
                <a:custGeom>
                  <a:avLst/>
                  <a:gdLst>
                    <a:gd name="connsiteX0" fmla="*/ 0 w 1562668"/>
                    <a:gd name="connsiteY0" fmla="*/ 300850 h 396385"/>
                    <a:gd name="connsiteX1" fmla="*/ 191068 w 1562668"/>
                    <a:gd name="connsiteY1" fmla="*/ 396385 h 396385"/>
                    <a:gd name="connsiteX2" fmla="*/ 191068 w 1562668"/>
                    <a:gd name="connsiteY2" fmla="*/ 396385 h 396385"/>
                    <a:gd name="connsiteX3" fmla="*/ 750627 w 1562668"/>
                    <a:gd name="connsiteY3" fmla="*/ 600 h 396385"/>
                    <a:gd name="connsiteX4" fmla="*/ 1091821 w 1562668"/>
                    <a:gd name="connsiteY4" fmla="*/ 307674 h 396385"/>
                    <a:gd name="connsiteX5" fmla="*/ 1562668 w 1562668"/>
                    <a:gd name="connsiteY5" fmla="*/ 355442 h 39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2668" h="396385">
                      <a:moveTo>
                        <a:pt x="0" y="300850"/>
                      </a:moveTo>
                      <a:lnTo>
                        <a:pt x="191068" y="396385"/>
                      </a:lnTo>
                      <a:lnTo>
                        <a:pt x="191068" y="396385"/>
                      </a:lnTo>
                      <a:cubicBezTo>
                        <a:pt x="284328" y="330421"/>
                        <a:pt x="600502" y="15385"/>
                        <a:pt x="750627" y="600"/>
                      </a:cubicBezTo>
                      <a:cubicBezTo>
                        <a:pt x="900752" y="-14185"/>
                        <a:pt x="956481" y="248534"/>
                        <a:pt x="1091821" y="307674"/>
                      </a:cubicBezTo>
                      <a:cubicBezTo>
                        <a:pt x="1227161" y="366814"/>
                        <a:pt x="1394914" y="361128"/>
                        <a:pt x="1562668" y="355442"/>
                      </a:cubicBezTo>
                    </a:path>
                  </a:pathLst>
                </a:custGeom>
                <a:noFill/>
                <a:ln>
                  <a:solidFill>
                    <a:srgbClr val="33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4723725" y="5876012"/>
                  <a:ext cx="1432451" cy="523220"/>
                </a:xfrm>
                <a:prstGeom prst="rect">
                  <a:avLst/>
                </a:prstGeom>
                <a:noFill/>
                <a:ln>
                  <a:solidFill>
                    <a:srgbClr val="00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33CC33"/>
                      </a:solidFill>
                    </a:rPr>
                    <a:t>MIK = </a:t>
                  </a:r>
                  <a:r>
                    <a:rPr lang="fr-FR" sz="1400" b="1" dirty="0" err="1" smtClean="0">
                      <a:solidFill>
                        <a:srgbClr val="33CC33"/>
                      </a:solidFill>
                    </a:rPr>
                    <a:t>Multipole</a:t>
                  </a:r>
                  <a:r>
                    <a:rPr lang="fr-FR" sz="1400" b="1" dirty="0" smtClean="0">
                      <a:solidFill>
                        <a:srgbClr val="33CC33"/>
                      </a:solidFill>
                    </a:rPr>
                    <a:t> injection kicker</a:t>
                  </a:r>
                  <a:endParaRPr lang="fr-FR" sz="1400" b="1" dirty="0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106" name="ZoneTexte 105"/>
                <p:cNvSpPr txBox="1"/>
                <p:nvPr/>
              </p:nvSpPr>
              <p:spPr>
                <a:xfrm>
                  <a:off x="3137841" y="5877272"/>
                  <a:ext cx="9428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err="1">
                      <a:solidFill>
                        <a:srgbClr val="3399FF"/>
                      </a:solidFill>
                    </a:rPr>
                    <a:t>Injected</a:t>
                  </a:r>
                  <a:r>
                    <a:rPr lang="fr-FR" sz="1000" b="1" dirty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000" b="1" dirty="0" err="1">
                      <a:solidFill>
                        <a:srgbClr val="3399FF"/>
                      </a:solidFill>
                    </a:rPr>
                    <a:t>beam</a:t>
                  </a:r>
                  <a:endParaRPr lang="fr-FR" sz="1000" b="1" dirty="0">
                    <a:solidFill>
                      <a:srgbClr val="3399FF"/>
                    </a:solidFill>
                  </a:endParaRPr>
                </a:p>
              </p:txBody>
            </p:sp>
            <p:sp>
              <p:nvSpPr>
                <p:cNvPr id="107" name="ZoneTexte 106"/>
                <p:cNvSpPr txBox="1"/>
                <p:nvPr/>
              </p:nvSpPr>
              <p:spPr>
                <a:xfrm>
                  <a:off x="1192451" y="5553558"/>
                  <a:ext cx="86594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err="1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Stored</a:t>
                  </a:r>
                  <a:r>
                    <a:rPr lang="fr-FR" sz="1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 </a:t>
                  </a:r>
                  <a:r>
                    <a:rPr lang="fr-FR" sz="1000" b="1" dirty="0" err="1">
                      <a:solidFill>
                        <a:schemeClr val="bg1">
                          <a:lumMod val="65000"/>
                        </a:schemeClr>
                      </a:solidFill>
                    </a:rPr>
                    <a:t>beam</a:t>
                  </a:r>
                  <a:endParaRPr lang="fr-FR" sz="10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09" name="ZoneTexte 108"/>
                <p:cNvSpPr txBox="1"/>
                <p:nvPr/>
              </p:nvSpPr>
              <p:spPr>
                <a:xfrm>
                  <a:off x="6084168" y="5009874"/>
                  <a:ext cx="25694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Chromatic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axis for a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beam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which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is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shifted</a:t>
                  </a:r>
                  <a:r>
                    <a:rPr lang="fr-FR" sz="1600" b="1" i="1" dirty="0" smtClean="0">
                      <a:solidFill>
                        <a:srgbClr val="3399FF"/>
                      </a:solidFill>
                    </a:rPr>
                    <a:t> in </a:t>
                  </a:r>
                  <a:r>
                    <a:rPr lang="fr-FR" sz="1600" b="1" i="1" dirty="0" err="1" smtClean="0">
                      <a:solidFill>
                        <a:srgbClr val="3399FF"/>
                      </a:solidFill>
                    </a:rPr>
                    <a:t>energy</a:t>
                  </a:r>
                  <a:endParaRPr lang="fr-FR" sz="1600" b="1" i="1" dirty="0">
                    <a:solidFill>
                      <a:srgbClr val="3399FF"/>
                    </a:solidFill>
                  </a:endParaRPr>
                </a:p>
              </p:txBody>
            </p:sp>
            <p:cxnSp>
              <p:nvCxnSpPr>
                <p:cNvPr id="51" name="Connecteur droit 50"/>
                <p:cNvCxnSpPr/>
                <p:nvPr/>
              </p:nvCxnSpPr>
              <p:spPr>
                <a:xfrm>
                  <a:off x="1346969" y="5478216"/>
                  <a:ext cx="4665191" cy="0"/>
                </a:xfrm>
                <a:prstGeom prst="line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Forme libre 97"/>
                <p:cNvSpPr/>
                <p:nvPr/>
              </p:nvSpPr>
              <p:spPr>
                <a:xfrm>
                  <a:off x="3194615" y="5245154"/>
                  <a:ext cx="709684" cy="784747"/>
                </a:xfrm>
                <a:custGeom>
                  <a:avLst/>
                  <a:gdLst>
                    <a:gd name="connsiteX0" fmla="*/ 0 w 709684"/>
                    <a:gd name="connsiteY0" fmla="*/ 784747 h 784747"/>
                    <a:gd name="connsiteX1" fmla="*/ 20472 w 709684"/>
                    <a:gd name="connsiteY1" fmla="*/ 634621 h 784747"/>
                    <a:gd name="connsiteX2" fmla="*/ 116006 w 709684"/>
                    <a:gd name="connsiteY2" fmla="*/ 498144 h 784747"/>
                    <a:gd name="connsiteX3" fmla="*/ 184245 w 709684"/>
                    <a:gd name="connsiteY3" fmla="*/ 429905 h 784747"/>
                    <a:gd name="connsiteX4" fmla="*/ 709684 w 709684"/>
                    <a:gd name="connsiteY4" fmla="*/ 0 h 784747"/>
                    <a:gd name="connsiteX5" fmla="*/ 709684 w 709684"/>
                    <a:gd name="connsiteY5" fmla="*/ 0 h 78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9684" h="784747">
                      <a:moveTo>
                        <a:pt x="0" y="784747"/>
                      </a:moveTo>
                      <a:cubicBezTo>
                        <a:pt x="569" y="733567"/>
                        <a:pt x="1138" y="682388"/>
                        <a:pt x="20472" y="634621"/>
                      </a:cubicBezTo>
                      <a:cubicBezTo>
                        <a:pt x="39806" y="586854"/>
                        <a:pt x="88711" y="532263"/>
                        <a:pt x="116006" y="498144"/>
                      </a:cubicBezTo>
                      <a:cubicBezTo>
                        <a:pt x="143301" y="464025"/>
                        <a:pt x="85299" y="512929"/>
                        <a:pt x="184245" y="429905"/>
                      </a:cubicBezTo>
                      <a:cubicBezTo>
                        <a:pt x="283191" y="346881"/>
                        <a:pt x="709684" y="0"/>
                        <a:pt x="709684" y="0"/>
                      </a:cubicBezTo>
                      <a:lnTo>
                        <a:pt x="709684" y="0"/>
                      </a:lnTo>
                    </a:path>
                  </a:pathLst>
                </a:custGeom>
                <a:noFill/>
                <a:ln>
                  <a:solidFill>
                    <a:srgbClr val="33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43" name="Connecteur droit 42"/>
              <p:cNvCxnSpPr/>
              <p:nvPr/>
            </p:nvCxnSpPr>
            <p:spPr>
              <a:xfrm>
                <a:off x="5441268" y="5302262"/>
                <a:ext cx="642900" cy="0"/>
              </a:xfrm>
              <a:prstGeom prst="line">
                <a:avLst/>
              </a:prstGeom>
              <a:ln w="25400">
                <a:solidFill>
                  <a:srgbClr val="3399FF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5015757" y="4583718"/>
              <a:ext cx="39687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00CC"/>
                  </a:solidFill>
                </a:rPr>
                <a:t>This </a:t>
              </a:r>
              <a:r>
                <a:rPr lang="fr-FR" b="1" dirty="0" err="1">
                  <a:solidFill>
                    <a:srgbClr val="0000CC"/>
                  </a:solidFill>
                </a:rPr>
                <a:t>is</a:t>
              </a:r>
              <a:r>
                <a:rPr lang="fr-FR" b="1" dirty="0">
                  <a:solidFill>
                    <a:srgbClr val="0000CC"/>
                  </a:solidFill>
                </a:rPr>
                <a:t> an </a:t>
              </a:r>
              <a:r>
                <a:rPr lang="fr-FR" b="1" dirty="0" smtClean="0">
                  <a:solidFill>
                    <a:srgbClr val="0000CC"/>
                  </a:solidFill>
                </a:rPr>
                <a:t>ON (</a:t>
              </a:r>
              <a:r>
                <a:rPr lang="fr-FR" b="1" dirty="0" err="1" smtClean="0">
                  <a:solidFill>
                    <a:srgbClr val="0000CC"/>
                  </a:solidFill>
                </a:rPr>
                <a:t>chromatic</a:t>
              </a:r>
              <a:r>
                <a:rPr lang="fr-FR" b="1" dirty="0" smtClean="0">
                  <a:solidFill>
                    <a:srgbClr val="0000CC"/>
                  </a:solidFill>
                </a:rPr>
                <a:t>)-axis </a:t>
              </a:r>
              <a:r>
                <a:rPr lang="fr-FR" b="1" dirty="0">
                  <a:solidFill>
                    <a:srgbClr val="0000CC"/>
                  </a:solidFill>
                </a:rPr>
                <a:t>injection!</a:t>
              </a: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4473673" y="1425892"/>
            <a:ext cx="3830879" cy="2880000"/>
            <a:chOff x="755576" y="4581368"/>
            <a:chExt cx="3830879" cy="2880000"/>
          </a:xfrm>
        </p:grpSpPr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581368"/>
              <a:ext cx="3830879" cy="2880000"/>
            </a:xfrm>
            <a:prstGeom prst="rect">
              <a:avLst/>
            </a:prstGeom>
            <a:ln w="28575">
              <a:noFill/>
            </a:ln>
          </p:spPr>
        </p:pic>
        <p:cxnSp>
          <p:nvCxnSpPr>
            <p:cNvPr id="92" name="Connecteur droit avec flèche 91"/>
            <p:cNvCxnSpPr/>
            <p:nvPr/>
          </p:nvCxnSpPr>
          <p:spPr>
            <a:xfrm flipV="1">
              <a:off x="2251866" y="5599832"/>
              <a:ext cx="0" cy="490218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H="1">
              <a:off x="2552008" y="4965063"/>
              <a:ext cx="1" cy="461772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5538837" y="1111374"/>
            <a:ext cx="185057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Field profile for </a:t>
            </a:r>
            <a:r>
              <a:rPr lang="fr-FR" sz="1600" b="1" dirty="0">
                <a:solidFill>
                  <a:srgbClr val="33CC33"/>
                </a:solidFill>
              </a:rPr>
              <a:t>MIK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6083831" y="3235772"/>
            <a:ext cx="943602" cy="45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6971" tIns="38486" rIns="76971" bIns="38486"/>
          <a:lstStyle/>
          <a:p>
            <a:pPr algn="ctr">
              <a:lnSpc>
                <a:spcPct val="100000"/>
              </a:lnSpc>
            </a:pPr>
            <a:r>
              <a:rPr lang="en-US" sz="1600" b="1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</a:t>
            </a:r>
            <a:r>
              <a:rPr lang="en-US" sz="1600" b="1" i="1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nperturbed</a:t>
            </a:r>
          </a:p>
          <a:p>
            <a:pPr algn="ctr">
              <a:lnSpc>
                <a:spcPct val="100000"/>
              </a:lnSpc>
            </a:pPr>
            <a:r>
              <a:rPr lang="en-US" sz="1600" b="1" i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</a:t>
            </a:r>
            <a:r>
              <a:rPr lang="en-US" sz="1600" b="1" i="1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tored beam </a:t>
            </a:r>
            <a:endParaRPr lang="en-US" sz="1600" b="1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5181342" y="1449928"/>
            <a:ext cx="3096344" cy="30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6971" tIns="38486" rIns="76971" bIns="38486"/>
          <a:lstStyle/>
          <a:p>
            <a:pPr>
              <a:lnSpc>
                <a:spcPct val="100000"/>
              </a:lnSpc>
            </a:pPr>
            <a:r>
              <a:rPr lang="en-US" sz="1600" b="1" i="1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Chromatic axis for 6% energy offset</a:t>
            </a:r>
            <a:endParaRPr lang="en-US" sz="1600" b="1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7085" y="2435553"/>
            <a:ext cx="3641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MIK is a magnetic device with zero field on axis (no perturbation of the stored beam), and a field off axis that will kick the injected beam on the chromatic axis.</a:t>
            </a:r>
          </a:p>
          <a:p>
            <a:pPr algn="just"/>
            <a:endParaRPr lang="en-US" sz="1400" i="1" dirty="0" smtClean="0"/>
          </a:p>
          <a:p>
            <a:pPr algn="just"/>
            <a:r>
              <a:rPr lang="en-US" sz="1400" i="1" dirty="0" smtClean="0"/>
              <a:t>Device already installed on MAXIV Lab., soon on SOLEIL (collaboration SOLEIL, MAXIV Lab.).</a:t>
            </a:r>
            <a:endParaRPr lang="en-US" sz="1400" i="1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464122" y="2865892"/>
            <a:ext cx="0" cy="36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6858035" y="1754191"/>
            <a:ext cx="14453" cy="755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6858035" y="2544101"/>
            <a:ext cx="59827" cy="72008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6437843" y="2740391"/>
            <a:ext cx="59827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5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56264" y="6448251"/>
            <a:ext cx="5328104" cy="365125"/>
          </a:xfrm>
        </p:spPr>
        <p:txBody>
          <a:bodyPr/>
          <a:lstStyle/>
          <a:p>
            <a:r>
              <a:rPr lang="en-US" dirty="0" smtClean="0"/>
              <a:t>ESLS RF SOLEIL - 8 &amp; 9th Nov. 2018 - Novel Injection Scheme for SOLEIL Upgrade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9307-60FB-4D94-9F62-EB849F8F5433}" type="slidenum">
              <a:rPr lang="fr-FR" smtClean="0"/>
              <a:t>9</a:t>
            </a:fld>
            <a:endParaRPr lang="fr-FR"/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1331640" y="194400"/>
            <a:ext cx="7679168" cy="565200"/>
          </a:xfrm>
        </p:spPr>
        <p:txBody>
          <a:bodyPr/>
          <a:lstStyle/>
          <a:p>
            <a:r>
              <a:rPr lang="fr-FR" sz="2400" dirty="0" smtClean="0"/>
              <a:t>Manipulation in longitudinal plane</a:t>
            </a:r>
            <a:endParaRPr lang="fr-FR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467544" y="1124744"/>
            <a:ext cx="643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CC"/>
                </a:solidFill>
              </a:rPr>
              <a:t>How to capture a </a:t>
            </a:r>
            <a:r>
              <a:rPr lang="fr-FR" sz="1600" b="1" dirty="0" err="1">
                <a:solidFill>
                  <a:srgbClr val="0000CC"/>
                </a:solidFill>
              </a:rPr>
              <a:t>particle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which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is</a:t>
            </a:r>
            <a:r>
              <a:rPr lang="fr-FR" sz="1600" b="1" dirty="0">
                <a:solidFill>
                  <a:srgbClr val="0000CC"/>
                </a:solidFill>
              </a:rPr>
              <a:t> </a:t>
            </a:r>
            <a:r>
              <a:rPr lang="fr-FR" sz="1600" b="1" dirty="0" err="1">
                <a:solidFill>
                  <a:srgbClr val="0000CC"/>
                </a:solidFill>
              </a:rPr>
              <a:t>shifted</a:t>
            </a:r>
            <a:r>
              <a:rPr lang="fr-FR" sz="1600" b="1" dirty="0">
                <a:solidFill>
                  <a:srgbClr val="0000CC"/>
                </a:solidFill>
              </a:rPr>
              <a:t> in </a:t>
            </a:r>
            <a:r>
              <a:rPr lang="fr-FR" sz="1600" b="1" dirty="0" err="1">
                <a:solidFill>
                  <a:srgbClr val="0000CC"/>
                </a:solidFill>
              </a:rPr>
              <a:t>energy</a:t>
            </a:r>
            <a:r>
              <a:rPr lang="fr-FR" sz="1600" b="1" dirty="0">
                <a:solidFill>
                  <a:srgbClr val="0000CC"/>
                </a:solidFill>
              </a:rPr>
              <a:t> (« off-</a:t>
            </a:r>
            <a:r>
              <a:rPr lang="fr-FR" sz="1600" b="1" dirty="0" err="1">
                <a:solidFill>
                  <a:srgbClr val="0000CC"/>
                </a:solidFill>
              </a:rPr>
              <a:t>momentum</a:t>
            </a:r>
            <a:r>
              <a:rPr lang="fr-FR" sz="1600" b="1" dirty="0">
                <a:solidFill>
                  <a:srgbClr val="0000CC"/>
                </a:solidFill>
              </a:rPr>
              <a:t> »)?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195666" y="1980000"/>
            <a:ext cx="5968621" cy="3854762"/>
            <a:chOff x="1195666" y="1980000"/>
            <a:chExt cx="5968621" cy="3854762"/>
          </a:xfrm>
        </p:grpSpPr>
        <p:sp>
          <p:nvSpPr>
            <p:cNvPr id="15" name="Rectangle 14"/>
            <p:cNvSpPr/>
            <p:nvPr/>
          </p:nvSpPr>
          <p:spPr>
            <a:xfrm>
              <a:off x="2230027" y="5157192"/>
              <a:ext cx="4464496" cy="677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1980000"/>
              <a:ext cx="4683701" cy="360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5463950" y="2796152"/>
              <a:ext cx="1700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fr-FR" sz="1600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Natural </a:t>
              </a:r>
              <a:r>
                <a:rPr lang="fr-FR" sz="1600" dirty="0" err="1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t</a:t>
              </a:r>
              <a:r>
                <a:rPr lang="fr-FR" sz="1600" dirty="0" err="1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+mn-cs"/>
                </a:rPr>
                <a:t>rajectory</a:t>
              </a:r>
              <a:endParaRPr lang="fr-FR" sz="16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95666" y="4725144"/>
              <a:ext cx="1396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fr-FR" sz="1600" dirty="0" err="1" smtClean="0">
                  <a:solidFill>
                    <a:srgbClr val="0000CC"/>
                  </a:solidFill>
                  <a:latin typeface="Calibri"/>
                  <a:cs typeface="+mn-cs"/>
                </a:rPr>
                <a:t>Particle</a:t>
              </a:r>
              <a:r>
                <a:rPr lang="fr-FR" sz="1600" dirty="0" smtClean="0">
                  <a:solidFill>
                    <a:srgbClr val="0000CC"/>
                  </a:solidFill>
                  <a:latin typeface="Calibri"/>
                  <a:cs typeface="+mn-cs"/>
                </a:rPr>
                <a:t> </a:t>
              </a:r>
              <a:r>
                <a:rPr lang="fr-FR" sz="1600" dirty="0" err="1" smtClean="0">
                  <a:solidFill>
                    <a:srgbClr val="0000CC"/>
                  </a:solidFill>
                  <a:latin typeface="Calibri"/>
                  <a:cs typeface="+mn-cs"/>
                </a:rPr>
                <a:t>is</a:t>
              </a:r>
              <a:r>
                <a:rPr lang="fr-FR" sz="1600" dirty="0" smtClean="0">
                  <a:solidFill>
                    <a:srgbClr val="0000CC"/>
                  </a:solidFill>
                  <a:latin typeface="Calibri"/>
                  <a:cs typeface="+mn-cs"/>
                </a:rPr>
                <a:t> </a:t>
              </a:r>
              <a:r>
                <a:rPr lang="fr-FR" sz="1600" dirty="0" err="1" smtClean="0">
                  <a:solidFill>
                    <a:srgbClr val="0000CC"/>
                  </a:solidFill>
                  <a:latin typeface="Calibri"/>
                  <a:cs typeface="+mn-cs"/>
                </a:rPr>
                <a:t>lost</a:t>
              </a:r>
              <a:r>
                <a:rPr lang="fr-FR" sz="1600" dirty="0" smtClean="0">
                  <a:solidFill>
                    <a:srgbClr val="0000CC"/>
                  </a:solidFill>
                  <a:latin typeface="Calibri"/>
                  <a:cs typeface="+mn-cs"/>
                </a:rPr>
                <a:t>!</a:t>
              </a:r>
              <a:endParaRPr lang="fr-FR" sz="1600" dirty="0">
                <a:solidFill>
                  <a:srgbClr val="0000CC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5856" y="5588541"/>
              <a:ext cx="22509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Origin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 of phase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corresponding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 to </a:t>
              </a:r>
              <a:r>
                <a:rPr lang="fr-FR" sz="10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  <a:sym typeface="Symbol"/>
                </a:rPr>
                <a:t>s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anose="020B0603020202020204" pitchFamily="34" charset="0"/>
                </a:rPr>
                <a:t> </a:t>
              </a:r>
              <a:endPara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21850" y="3356992"/>
              <a:ext cx="46617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87917" y="2420888"/>
            <a:ext cx="1701532" cy="641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369350" y="2085356"/>
            <a:ext cx="0" cy="608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912333" y="172417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1600" dirty="0" smtClean="0">
                <a:solidFill>
                  <a:srgbClr val="0000CC"/>
                </a:solidFill>
                <a:latin typeface="Calibri"/>
                <a:cs typeface="+mn-cs"/>
              </a:rPr>
              <a:t>Injection</a:t>
            </a:r>
            <a:endParaRPr lang="fr-FR" sz="1600" dirty="0">
              <a:solidFill>
                <a:srgbClr val="0000CC"/>
              </a:solidFill>
              <a:latin typeface="Calibri"/>
              <a:cs typeface="+mn-cs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2095918" y="2796152"/>
            <a:ext cx="495964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90560" y="2640917"/>
            <a:ext cx="141977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</a:rPr>
              <a:t>6% </a:t>
            </a:r>
            <a:r>
              <a:rPr lang="fr-FR" sz="1400" dirty="0" err="1" smtClean="0">
                <a:solidFill>
                  <a:srgbClr val="0000CC"/>
                </a:solidFill>
              </a:rPr>
              <a:t>energy</a:t>
            </a:r>
            <a:r>
              <a:rPr lang="fr-FR" sz="1400" dirty="0" smtClean="0">
                <a:solidFill>
                  <a:srgbClr val="0000CC"/>
                </a:solidFill>
              </a:rPr>
              <a:t> offset</a:t>
            </a:r>
            <a:endParaRPr lang="fr-FR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37691</TotalTime>
  <Words>1584</Words>
  <Application>Microsoft Office PowerPoint</Application>
  <PresentationFormat>Affichage à l'écran (4:3)</PresentationFormat>
  <Paragraphs>223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Conception personnalisée</vt:lpstr>
      <vt:lpstr>1_Conception personnalisée</vt:lpstr>
      <vt:lpstr>SOLEIL - fond gris</vt:lpstr>
      <vt:lpstr>SOLEIL - fond blanc</vt:lpstr>
      <vt:lpstr>A novel injection scheme using R.F. manipulation for SOLEIL upgrade</vt:lpstr>
      <vt:lpstr>Présentation PowerPoint</vt:lpstr>
      <vt:lpstr>Upgrade project</vt:lpstr>
      <vt:lpstr>Top-Up injection process (transverse plane)</vt:lpstr>
      <vt:lpstr>Top-Up injection process (transverse plane)</vt:lpstr>
      <vt:lpstr>Top-Up injection process (transverse plane)</vt:lpstr>
      <vt:lpstr>Top-Up injection process (transverse plane)</vt:lpstr>
      <vt:lpstr>Top-Up injection process (transverse plane)</vt:lpstr>
      <vt:lpstr>Manipulation in longitudinal plane</vt:lpstr>
      <vt:lpstr>Manipulation in longitudinal plane</vt:lpstr>
      <vt:lpstr>Manipulation in longitudinal plane</vt:lpstr>
      <vt:lpstr>Manipulation in longitudinal plane</vt:lpstr>
      <vt:lpstr>Manipulation in longitudinal plane</vt:lpstr>
      <vt:lpstr>Manipulation in longitudinal plane</vt:lpstr>
      <vt:lpstr>Manipulation in longitudinal plane</vt:lpstr>
      <vt:lpstr>Manipulation in longitudinal plane</vt:lpstr>
      <vt:lpstr>Manipulation in longitudinal plane</vt:lpstr>
      <vt:lpstr>Analogy between transverse and longitudinal planes</vt:lpstr>
      <vt:lpstr>Summary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Deborah</cp:lastModifiedBy>
  <cp:revision>480</cp:revision>
  <cp:lastPrinted>2018-10-17T07:43:53Z</cp:lastPrinted>
  <dcterms:created xsi:type="dcterms:W3CDTF">2016-11-25T17:34:53Z</dcterms:created>
  <dcterms:modified xsi:type="dcterms:W3CDTF">2018-11-09T09:28:04Z</dcterms:modified>
</cp:coreProperties>
</file>