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80" r:id="rId2"/>
    <p:sldId id="297" r:id="rId3"/>
    <p:sldId id="303" r:id="rId4"/>
    <p:sldId id="269" r:id="rId5"/>
    <p:sldId id="281" r:id="rId6"/>
    <p:sldId id="271" r:id="rId7"/>
    <p:sldId id="304" r:id="rId8"/>
    <p:sldId id="305" r:id="rId9"/>
    <p:sldId id="307" r:id="rId10"/>
    <p:sldId id="308" r:id="rId11"/>
    <p:sldId id="306" r:id="rId12"/>
    <p:sldId id="309" r:id="rId13"/>
    <p:sldId id="310" r:id="rId14"/>
    <p:sldId id="311" r:id="rId15"/>
    <p:sldId id="312" r:id="rId16"/>
    <p:sldId id="313" r:id="rId17"/>
    <p:sldId id="314" r:id="rId18"/>
    <p:sldId id="316" r:id="rId19"/>
    <p:sldId id="315" r:id="rId20"/>
    <p:sldId id="317" r:id="rId21"/>
  </p:sldIdLst>
  <p:sldSz cx="9144000" cy="5715000" type="screen16x10"/>
  <p:notesSz cx="6794500" cy="9931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orient="horz" pos="288">
          <p15:clr>
            <a:srgbClr val="A4A3A4"/>
          </p15:clr>
        </p15:guide>
        <p15:guide id="3" orient="horz" pos="3312">
          <p15:clr>
            <a:srgbClr val="A4A3A4"/>
          </p15:clr>
        </p15:guide>
        <p15:guide id="4" orient="horz" pos="855">
          <p15:clr>
            <a:srgbClr val="A4A3A4"/>
          </p15:clr>
        </p15:guide>
        <p15:guide id="5" pos="2880">
          <p15:clr>
            <a:srgbClr val="A4A3A4"/>
          </p15:clr>
        </p15:guide>
        <p15:guide id="6" pos="521">
          <p15:clr>
            <a:srgbClr val="A4A3A4"/>
          </p15:clr>
        </p15:guide>
        <p15:guide id="7" pos="52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ED7703"/>
    <a:srgbClr val="7E0C68"/>
    <a:srgbClr val="003399"/>
    <a:srgbClr val="DAF3CD"/>
    <a:srgbClr val="FFDD00"/>
    <a:srgbClr val="33CCCC"/>
    <a:srgbClr val="FFFFFF"/>
    <a:srgbClr val="3333CC"/>
    <a:srgbClr val="4E5B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6124" autoAdjust="0"/>
    <p:restoredTop sz="94698" autoAdjust="0"/>
  </p:normalViewPr>
  <p:slideViewPr>
    <p:cSldViewPr showGuides="1">
      <p:cViewPr varScale="1">
        <p:scale>
          <a:sx n="94" d="100"/>
          <a:sy n="94" d="100"/>
        </p:scale>
        <p:origin x="1574" y="77"/>
      </p:cViewPr>
      <p:guideLst>
        <p:guide orient="horz" pos="1800"/>
        <p:guide orient="horz" pos="288"/>
        <p:guide orient="horz" pos="3312"/>
        <p:guide orient="horz" pos="855"/>
        <p:guide pos="2880"/>
        <p:guide pos="521"/>
        <p:guide pos="52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0E798-53FF-4C51-A981-953463752515}" type="datetimeFigureOut">
              <a:rPr lang="fr-FR" smtClean="0"/>
              <a:pPr/>
              <a:t>07/11/2018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744538"/>
            <a:ext cx="59563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6CD8F-B7ED-4A05-9FB1-A01CC0EF02CC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 bwMode="gray">
          <a:xfrm>
            <a:off x="827089" y="1"/>
            <a:ext cx="7489825" cy="457729"/>
          </a:xfrm>
          <a:noFill/>
        </p:spPr>
        <p:txBody>
          <a:bodyPr anchor="b" anchorCtr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827088" y="457729"/>
            <a:ext cx="7489825" cy="479558"/>
          </a:xfrm>
        </p:spPr>
        <p:txBody>
          <a:bodyPr/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26/07/2013</a:t>
            </a: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22nd ESLS RF – at SOLEIL, Paris  -  8-9 November 2018  -   Jörn Jacob &amp; Vincent Serrière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727200" y="126000"/>
            <a:ext cx="8236800" cy="496800"/>
          </a:xfrm>
          <a:solidFill>
            <a:schemeClr val="accent1"/>
          </a:solidFill>
        </p:spPr>
        <p:txBody>
          <a:bodyPr lIns="108000" tIns="0" rIns="108000" anchor="ctr" anchorCtr="0"/>
          <a:lstStyle>
            <a:lvl1pPr>
              <a:lnSpc>
                <a:spcPct val="85000"/>
              </a:lnSpc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3351600" y="915000"/>
            <a:ext cx="5612400" cy="2970000"/>
          </a:xfrm>
          <a:solidFill>
            <a:srgbClr val="4E5B99"/>
          </a:solidFill>
        </p:spPr>
        <p:txBody>
          <a:bodyPr lIns="216000" tIns="252000"/>
          <a:lstStyle>
            <a:lvl1pPr marL="0" indent="0">
              <a:spcAft>
                <a:spcPts val="300"/>
              </a:spcAft>
              <a:buFont typeface="Arial" pitchFamily="34" charset="0"/>
              <a:buNone/>
              <a:defRPr sz="2800">
                <a:solidFill>
                  <a:schemeClr val="bg1"/>
                </a:solidFill>
              </a:defRPr>
            </a:lvl1pPr>
            <a:lvl2pPr marL="0" indent="0">
              <a:spcBef>
                <a:spcPts val="400"/>
              </a:spcBef>
              <a:spcAft>
                <a:spcPts val="0"/>
              </a:spcAft>
              <a:buFont typeface="Arial" pitchFamily="34" charset="0"/>
              <a:buNone/>
              <a:defRPr sz="2600" b="1">
                <a:solidFill>
                  <a:schemeClr val="bg1"/>
                </a:solidFill>
              </a:defRPr>
            </a:lvl2pPr>
            <a:lvl3pPr marL="0" indent="0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 sz="225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SzPct val="80000"/>
              <a:buNone/>
              <a:defRPr sz="1750">
                <a:solidFill>
                  <a:schemeClr val="bg1"/>
                </a:solidFill>
              </a:defRPr>
            </a:lvl4pPr>
            <a:lvl5pPr marL="0" indent="0">
              <a:lnSpc>
                <a:spcPct val="80000"/>
              </a:lnSpc>
              <a:spcAft>
                <a:spcPts val="0"/>
              </a:spcAft>
              <a:buNone/>
              <a:defRPr sz="15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727200" y="915000"/>
            <a:ext cx="2574000" cy="2970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noProof="0"/>
              <a:t>26/07/2013</a:t>
            </a: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noProof="0"/>
              <a:t>22nd ESLS RF – at SOLEIL, Paris  -  8-9 November 2018  -   Jörn Jacob &amp; Vincent Serrière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2pPr marL="265113" indent="0">
              <a:defRPr/>
            </a:lvl2pPr>
            <a:lvl3pPr marL="538163" indent="0">
              <a:defRPr/>
            </a:lvl3pPr>
            <a:lvl4pPr marL="893763" indent="-173038">
              <a:spcBef>
                <a:spcPts val="0"/>
              </a:spcBef>
              <a:spcAft>
                <a:spcPts val="300"/>
              </a:spcAft>
              <a:buSzPct val="80000"/>
              <a:defRPr/>
            </a:lvl4pPr>
            <a:lvl5pPr>
              <a:spcAft>
                <a:spcPts val="300"/>
              </a:spcAft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26/07/2013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22nd ESLS RF – at SOLEIL, Paris  -  8-9 November 2018  -   Jörn Jacob &amp; Vincent Serrière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 for importing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26/07/2013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noProof="0"/>
              <a:t>22nd ESLS RF – at SOLEIL, Paris  -  8-9 November 2018  -   Jörn Jacob &amp; Vincent Serrière</a:t>
            </a:r>
            <a:endParaRPr lang="en-US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logo_text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68056" y="5067000"/>
            <a:ext cx="1975944" cy="64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727200" y="126000"/>
            <a:ext cx="8236800" cy="496800"/>
          </a:xfrm>
          <a:prstGeom prst="rect">
            <a:avLst/>
          </a:prstGeom>
          <a:solidFill>
            <a:schemeClr val="accent1"/>
          </a:solidFill>
        </p:spPr>
        <p:txBody>
          <a:bodyPr vert="horz" lIns="72000" tIns="0" rIns="72000" bIns="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727200" y="805272"/>
            <a:ext cx="8236800" cy="43319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0" y="5587803"/>
            <a:ext cx="611560" cy="12719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26/07/2013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630001" y="5402791"/>
            <a:ext cx="6120000" cy="17707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600" b="1" cap="none" baseline="0">
                <a:solidFill>
                  <a:schemeClr val="accent1"/>
                </a:solidFill>
              </a:defRPr>
            </a:lvl1pPr>
          </a:lstStyle>
          <a:p>
            <a:r>
              <a:rPr lang="fr-FR"/>
              <a:t>22nd ESLS RF – at SOLEIL, Paris  -  8-9 November 2018  -   Jörn Jacob &amp; Vincent Serrière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198001" y="5402865"/>
            <a:ext cx="413559" cy="177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600" b="1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180000" y="126000"/>
            <a:ext cx="496800" cy="49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4" r:id="rId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16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000"/>
        </a:spcAft>
        <a:buFont typeface="Arial" pitchFamily="34" charset="0"/>
        <a:buNone/>
        <a:defRPr sz="1800" b="1" kern="1200">
          <a:solidFill>
            <a:schemeClr val="accent6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spcAft>
          <a:spcPts val="1500"/>
        </a:spcAft>
        <a:buFont typeface="Arial" pitchFamily="34" charset="0"/>
        <a:buNone/>
        <a:defRPr sz="17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5000"/>
        </a:lnSpc>
        <a:spcBef>
          <a:spcPts val="0"/>
        </a:spcBef>
        <a:spcAft>
          <a:spcPts val="500"/>
        </a:spcAft>
        <a:buFont typeface="Arial" pitchFamily="34" charset="0"/>
        <a:buNone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357188" indent="-174625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6"/>
        </a:buClr>
        <a:buSzPct val="80000"/>
        <a:buFont typeface="Wingdings" pitchFamily="2" charset="2"/>
        <a:buChar char="l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162050" indent="-174625" algn="l" defTabSz="914400" rtl="0" eaLnBrk="1" latinLnBrk="0" hangingPunct="1">
        <a:spcBef>
          <a:spcPts val="0"/>
        </a:spcBef>
        <a:spcAft>
          <a:spcPts val="600"/>
        </a:spcAft>
        <a:buClr>
          <a:schemeClr val="accent6"/>
        </a:buClr>
        <a:buFont typeface="ITCOfficinaSans LT Book" pitchFamily="2" charset="0"/>
        <a:buChar char="&gt;"/>
        <a:defRPr sz="12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0" y="913284"/>
            <a:ext cx="914400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Aft>
                <a:spcPct val="0"/>
              </a:spcAft>
              <a:buClr>
                <a:srgbClr val="7DA9DA"/>
              </a:buClr>
              <a:defRPr/>
            </a:pPr>
            <a:r>
              <a:rPr lang="en-GB" sz="2000" b="1" i="1" dirty="0">
                <a:solidFill>
                  <a:srgbClr val="ED7703"/>
                </a:solidFill>
                <a:latin typeface="+mj-lt"/>
              </a:rPr>
              <a:t>Harmonic RF systems for ESRF-EBS</a:t>
            </a:r>
          </a:p>
          <a:p>
            <a:pPr algn="ctr" eaLnBrk="0" fontAlgn="base" hangingPunct="0">
              <a:spcAft>
                <a:spcPct val="0"/>
              </a:spcAft>
              <a:buClr>
                <a:srgbClr val="7DA9DA"/>
              </a:buClr>
              <a:defRPr/>
            </a:pPr>
            <a:r>
              <a:rPr lang="en-US" sz="2000" b="1" i="1" dirty="0">
                <a:solidFill>
                  <a:srgbClr val="ED7703"/>
                </a:solidFill>
                <a:latin typeface="+mj-lt"/>
              </a:rPr>
              <a:t> - Preliminary considerations -</a:t>
            </a:r>
            <a:endParaRPr lang="en-GB" sz="2000" b="1" i="1" dirty="0">
              <a:solidFill>
                <a:srgbClr val="ED7703"/>
              </a:solidFill>
              <a:latin typeface="+mj-lt"/>
            </a:endParaRPr>
          </a:p>
          <a:p>
            <a:pPr algn="ctr" eaLnBrk="0" fontAlgn="base" hangingPunct="0">
              <a:spcAft>
                <a:spcPct val="0"/>
              </a:spcAft>
              <a:buClr>
                <a:srgbClr val="7DA9DA"/>
              </a:buClr>
              <a:defRPr/>
            </a:pPr>
            <a:endParaRPr lang="en-US" sz="1600" dirty="0">
              <a:solidFill>
                <a:srgbClr val="C00000"/>
              </a:solidFill>
              <a:latin typeface="+mj-lt"/>
            </a:endParaRPr>
          </a:p>
          <a:p>
            <a:pPr algn="ctr" eaLnBrk="0" fontAlgn="base" hangingPunct="0">
              <a:spcAft>
                <a:spcPct val="0"/>
              </a:spcAft>
              <a:buClr>
                <a:srgbClr val="7DA9DA"/>
              </a:buClr>
              <a:defRPr/>
            </a:pPr>
            <a:r>
              <a:rPr lang="en-US" sz="1600" dirty="0">
                <a:solidFill>
                  <a:srgbClr val="002060"/>
                </a:solidFill>
                <a:latin typeface="+mj-lt"/>
              </a:rPr>
              <a:t>Jörn Jacob, Vincent Serrière</a:t>
            </a: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defRPr/>
            </a:pPr>
            <a:endParaRPr lang="en-GB" sz="1050" b="1" i="1" kern="0" dirty="0">
              <a:solidFill>
                <a:srgbClr val="C00000"/>
              </a:solidFill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Tx/>
              <a:buNone/>
              <a:tabLst/>
              <a:defRPr/>
            </a:pPr>
            <a:endParaRPr kumimoji="0" lang="en-GB" sz="1500" b="1" i="0" u="none" strike="noStrike" kern="0" cap="none" spc="0" normalizeH="0" baseline="0" noProof="0" dirty="0">
              <a:ln>
                <a:noFill/>
              </a:ln>
              <a:solidFill>
                <a:srgbClr val="132577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121196"/>
            <a:ext cx="91440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Tx/>
              <a:buNone/>
              <a:tabLst/>
              <a:defRPr/>
            </a:pPr>
            <a:r>
              <a:rPr lang="en-GB" sz="1600" b="1" kern="0" dirty="0">
                <a:solidFill>
                  <a:srgbClr val="132577"/>
                </a:solidFill>
              </a:rPr>
              <a:t>22</a:t>
            </a:r>
            <a:r>
              <a:rPr lang="en-GB" sz="1600" b="1" kern="0" baseline="30000" dirty="0">
                <a:solidFill>
                  <a:srgbClr val="132577"/>
                </a:solidFill>
              </a:rPr>
              <a:t>nd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ea typeface="+mn-ea"/>
                <a:cs typeface="+mn-cs"/>
              </a:rPr>
              <a:t> ESLS RF Meeting - SOLEIL</a:t>
            </a:r>
            <a:endParaRPr kumimoji="0" lang="en-GB" sz="1600" i="0" u="none" strike="noStrike" kern="0" cap="none" spc="0" normalizeH="0" baseline="0" noProof="0" dirty="0">
              <a:ln>
                <a:noFill/>
              </a:ln>
              <a:solidFill>
                <a:srgbClr val="132577"/>
              </a:solidFill>
              <a:effectLst/>
              <a:uLnTx/>
              <a:uFillTx/>
              <a:ea typeface="+mn-ea"/>
              <a:cs typeface="+mn-cs"/>
            </a:endParaRP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defRPr/>
            </a:pPr>
            <a:r>
              <a:rPr kumimoji="0" lang="en-GB" sz="1600" u="none" strike="noStrike" kern="0" cap="none" spc="0" normalizeH="0" baseline="0" noProof="0" dirty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ea typeface="+mn-ea"/>
                <a:cs typeface="+mn-cs"/>
              </a:rPr>
              <a:t>Paris, 8-9 November 2018</a:t>
            </a:r>
            <a:endParaRPr lang="en-GB" sz="1600" kern="0" dirty="0">
              <a:solidFill>
                <a:srgbClr val="132577"/>
              </a:solidFill>
            </a:endParaRPr>
          </a:p>
        </p:txBody>
      </p:sp>
      <p:pic>
        <p:nvPicPr>
          <p:cNvPr id="6" name="Image 8" descr="logo_couv.jpg"/>
          <p:cNvPicPr>
            <a:picLocks noChangeAspect="1"/>
          </p:cNvPicPr>
          <p:nvPr/>
        </p:nvPicPr>
        <p:blipFill>
          <a:blip r:embed="rId2" cstate="print"/>
          <a:srcRect l="9524" t="12659" r="9524" b="36705"/>
          <a:stretch>
            <a:fillRect/>
          </a:stretch>
        </p:blipFill>
        <p:spPr>
          <a:xfrm>
            <a:off x="755576" y="4225652"/>
            <a:ext cx="4896544" cy="1225134"/>
          </a:xfrm>
          <a:prstGeom prst="rect">
            <a:avLst/>
          </a:prstGeom>
        </p:spPr>
      </p:pic>
      <p:pic>
        <p:nvPicPr>
          <p:cNvPr id="6145" name="Picture 1" descr="P:\MACH\RF\Photothèque\Cavités\Cavity string in ID 14 - October 2018\image1 - reduced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137420"/>
            <a:ext cx="3827264" cy="287044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001516"/>
            <a:ext cx="4447034" cy="2131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001516"/>
            <a:ext cx="4430261" cy="212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697260"/>
            <a:ext cx="5999163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loading for  </a:t>
            </a:r>
            <a:r>
              <a:rPr lang="en-US" dirty="0">
                <a:solidFill>
                  <a:srgbClr val="ED7703"/>
                </a:solidFill>
              </a:rPr>
              <a:t>FIVE</a:t>
            </a:r>
            <a:r>
              <a:rPr lang="en-US" dirty="0"/>
              <a:t>  3</a:t>
            </a:r>
            <a:r>
              <a:rPr lang="en-US" baseline="30000" dirty="0"/>
              <a:t>rd</a:t>
            </a:r>
            <a:r>
              <a:rPr lang="en-US" dirty="0"/>
              <a:t> Harmonic </a:t>
            </a:r>
            <a:r>
              <a:rPr lang="en-US" dirty="0">
                <a:solidFill>
                  <a:srgbClr val="ED7703"/>
                </a:solidFill>
              </a:rPr>
              <a:t>active NC cavities</a:t>
            </a:r>
            <a:endParaRPr lang="en-GB" dirty="0">
              <a:solidFill>
                <a:srgbClr val="ED7703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10</a:t>
            </a:fld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11560" y="5449788"/>
            <a:ext cx="6120000" cy="177074"/>
          </a:xfrm>
        </p:spPr>
        <p:txBody>
          <a:bodyPr/>
          <a:lstStyle/>
          <a:p>
            <a:r>
              <a:rPr lang="fr-FR" noProof="0"/>
              <a:t>22nd ESLS RF – at SOLEIL, Paris  -  8-9 November 2018  -   Jörn Jacob &amp; Vincent Serrière</a:t>
            </a:r>
            <a:endParaRPr lang="en-US" noProof="0"/>
          </a:p>
        </p:txBody>
      </p:sp>
      <p:sp>
        <p:nvSpPr>
          <p:cNvPr id="29" name="TextBox 28"/>
          <p:cNvSpPr txBox="1"/>
          <p:nvPr/>
        </p:nvSpPr>
        <p:spPr>
          <a:xfrm>
            <a:off x="3347864" y="2569468"/>
            <a:ext cx="1368152" cy="2769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sym typeface="Symbol"/>
              </a:rPr>
              <a:t>Phi-load = 0 deg</a:t>
            </a:r>
            <a:endParaRPr lang="en-GB" sz="1200" dirty="0">
              <a:solidFill>
                <a:srgbClr val="00206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987824" y="4812749"/>
            <a:ext cx="1512168" cy="2769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sym typeface="Symbol"/>
              </a:rPr>
              <a:t>Phi-load = -10 deg </a:t>
            </a:r>
            <a:endParaRPr lang="en-GB" sz="1200" dirty="0">
              <a:solidFill>
                <a:srgbClr val="00206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452320" y="4812749"/>
            <a:ext cx="1512168" cy="2769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sym typeface="Symbol"/>
              </a:rPr>
              <a:t>Phi-load = +10 deg </a:t>
            </a:r>
            <a:endParaRPr lang="en-GB" sz="1200" dirty="0">
              <a:solidFill>
                <a:srgbClr val="00206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948264" y="769268"/>
            <a:ext cx="1944216" cy="201285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sym typeface="Symbol"/>
              </a:rPr>
              <a:t>Coupling: </a:t>
            </a:r>
            <a:r>
              <a:rPr lang="en-US" sz="1200" dirty="0">
                <a:solidFill>
                  <a:srgbClr val="C00000"/>
                </a:solidFill>
                <a:sym typeface="Symbol"/>
              </a:rPr>
              <a:t></a:t>
            </a:r>
            <a:r>
              <a:rPr lang="en-US" sz="1200" baseline="-25000" dirty="0">
                <a:solidFill>
                  <a:srgbClr val="C00000"/>
                </a:solidFill>
                <a:sym typeface="Symbol"/>
              </a:rPr>
              <a:t>h</a:t>
            </a:r>
            <a:r>
              <a:rPr lang="en-US" sz="1200" dirty="0">
                <a:solidFill>
                  <a:srgbClr val="C00000"/>
                </a:solidFill>
                <a:sym typeface="Symbol"/>
              </a:rPr>
              <a:t> = 5</a:t>
            </a:r>
            <a:endParaRPr lang="en-US" sz="1200" dirty="0">
              <a:solidFill>
                <a:srgbClr val="002060"/>
              </a:solidFill>
              <a:sym typeface="Symbol"/>
            </a:endParaRPr>
          </a:p>
          <a:p>
            <a:pPr>
              <a:lnSpc>
                <a:spcPct val="120000"/>
              </a:lnSpc>
            </a:pPr>
            <a:r>
              <a:rPr lang="en-US" sz="1200" dirty="0" err="1">
                <a:solidFill>
                  <a:schemeClr val="accent5">
                    <a:lumMod val="75000"/>
                  </a:schemeClr>
                </a:solidFill>
              </a:rPr>
              <a:t>V</a:t>
            </a:r>
            <a:r>
              <a:rPr lang="en-US" sz="1200" baseline="-25000" dirty="0" err="1">
                <a:solidFill>
                  <a:schemeClr val="accent5">
                    <a:lumMod val="75000"/>
                  </a:schemeClr>
                </a:solidFill>
              </a:rPr>
              <a:t>h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 = </a:t>
            </a:r>
            <a:r>
              <a:rPr lang="en-US" sz="1200" dirty="0" err="1">
                <a:solidFill>
                  <a:schemeClr val="accent5">
                    <a:lumMod val="75000"/>
                  </a:schemeClr>
                </a:solidFill>
              </a:rPr>
              <a:t>V</a:t>
            </a:r>
            <a:r>
              <a:rPr lang="en-US" sz="1200" baseline="-25000" dirty="0" err="1">
                <a:solidFill>
                  <a:schemeClr val="accent5">
                    <a:lumMod val="75000"/>
                  </a:schemeClr>
                </a:solidFill>
              </a:rPr>
              <a:t>h,opt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 = 1.89 MV</a:t>
            </a:r>
          </a:p>
          <a:p>
            <a:pPr>
              <a:lnSpc>
                <a:spcPct val="120000"/>
              </a:lnSpc>
            </a:pPr>
            <a:r>
              <a:rPr lang="en-US" sz="1200" dirty="0" err="1">
                <a:solidFill>
                  <a:schemeClr val="accent5">
                    <a:lumMod val="75000"/>
                  </a:schemeClr>
                </a:solidFill>
                <a:sym typeface="Symbol"/>
              </a:rPr>
              <a:t>n</a:t>
            </a:r>
            <a:r>
              <a:rPr lang="en-US" sz="1200" baseline="-25000" dirty="0" err="1">
                <a:solidFill>
                  <a:schemeClr val="accent5">
                    <a:lumMod val="75000"/>
                  </a:schemeClr>
                </a:solidFill>
                <a:sym typeface="Symbol"/>
              </a:rPr>
              <a:t>h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  <a:sym typeface="Symbol"/>
              </a:rPr>
              <a:t> = </a:t>
            </a:r>
            <a:r>
              <a:rPr lang="en-US" sz="1200" dirty="0" err="1">
                <a:solidFill>
                  <a:schemeClr val="accent5">
                    <a:lumMod val="75000"/>
                  </a:schemeClr>
                </a:solidFill>
                <a:sym typeface="Symbol"/>
              </a:rPr>
              <a:t>n</a:t>
            </a:r>
            <a:r>
              <a:rPr lang="en-US" sz="1200" baseline="-25000" dirty="0" err="1">
                <a:solidFill>
                  <a:schemeClr val="accent5">
                    <a:lumMod val="75000"/>
                  </a:schemeClr>
                </a:solidFill>
                <a:sym typeface="Symbol"/>
              </a:rPr>
              <a:t>h,opt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  <a:sym typeface="Symbol"/>
              </a:rPr>
              <a:t> = -12.2 deg</a:t>
            </a:r>
          </a:p>
          <a:p>
            <a:endParaRPr lang="en-US" sz="1200" dirty="0">
              <a:solidFill>
                <a:srgbClr val="002060"/>
              </a:solidFill>
              <a:sym typeface="Symbol"/>
            </a:endParaRPr>
          </a:p>
          <a:p>
            <a:r>
              <a:rPr lang="en-US" sz="1200" dirty="0">
                <a:solidFill>
                  <a:srgbClr val="002060"/>
                </a:solidFill>
                <a:sym typeface="Symbol"/>
              </a:rPr>
              <a:t>Working point less sensitive to harmonic cavity tuning</a:t>
            </a:r>
          </a:p>
          <a:p>
            <a:endParaRPr lang="en-US" sz="1200" dirty="0">
              <a:solidFill>
                <a:schemeClr val="accent5">
                  <a:lumMod val="75000"/>
                </a:schemeClr>
              </a:solidFill>
              <a:sym typeface="Symbol"/>
            </a:endParaRPr>
          </a:p>
          <a:p>
            <a:r>
              <a:rPr lang="en-US" sz="1200" dirty="0">
                <a:solidFill>
                  <a:schemeClr val="accent5">
                    <a:lumMod val="75000"/>
                  </a:schemeClr>
                </a:solidFill>
                <a:sym typeface="Symbol"/>
              </a:rPr>
              <a:t>Below 200 mA: </a:t>
            </a:r>
          </a:p>
          <a:p>
            <a:r>
              <a:rPr lang="en-US" sz="1200" dirty="0" err="1">
                <a:solidFill>
                  <a:schemeClr val="accent5">
                    <a:lumMod val="75000"/>
                  </a:schemeClr>
                </a:solidFill>
                <a:sym typeface="Symbol"/>
              </a:rPr>
              <a:t>Pgenh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  <a:sym typeface="Symbol"/>
              </a:rPr>
              <a:t>-max = 230 kW  </a:t>
            </a:r>
            <a:endParaRPr lang="en-GB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Robinson DC (2</a:t>
            </a:r>
            <a:r>
              <a:rPr lang="en-US" baseline="30000" dirty="0"/>
              <a:t>nd</a:t>
            </a:r>
            <a:r>
              <a:rPr lang="en-US" dirty="0"/>
              <a:t> type) – </a:t>
            </a:r>
            <a:r>
              <a:rPr lang="en-US" dirty="0">
                <a:solidFill>
                  <a:srgbClr val="FFC000"/>
                </a:solidFill>
              </a:rPr>
              <a:t>Integration of synchrotron equation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27200" y="805272"/>
            <a:ext cx="8236800" cy="252028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0066"/>
                </a:solidFill>
              </a:rPr>
              <a:t>Assumptions:</a:t>
            </a:r>
            <a:endParaRPr lang="en-US" dirty="0">
              <a:solidFill>
                <a:srgbClr val="000066"/>
              </a:solidFill>
              <a:sym typeface="Symbo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11</a:t>
            </a:fld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noProof="0" dirty="0"/>
              <a:t>22nd ESLS RF – </a:t>
            </a:r>
            <a:r>
              <a:rPr lang="fr-FR" noProof="0" dirty="0" err="1"/>
              <a:t>at</a:t>
            </a:r>
            <a:r>
              <a:rPr lang="fr-FR" noProof="0" dirty="0"/>
              <a:t> SOLEIL, Paris  -  8-9 </a:t>
            </a:r>
            <a:r>
              <a:rPr lang="fr-FR" noProof="0" dirty="0" err="1"/>
              <a:t>November</a:t>
            </a:r>
            <a:r>
              <a:rPr lang="fr-FR" noProof="0" dirty="0"/>
              <a:t> 2018  -   Jörn Jacob &amp; Vincent Serrière</a:t>
            </a:r>
            <a:endParaRPr lang="en-US" noProof="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55576" y="1057300"/>
          <a:ext cx="6768752" cy="11023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0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80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03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919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66"/>
                          </a:solidFill>
                        </a:rPr>
                        <a:t>RF loops (Amp, Phi,</a:t>
                      </a:r>
                      <a:r>
                        <a:rPr lang="en-US" sz="1400" baseline="0" dirty="0">
                          <a:solidFill>
                            <a:srgbClr val="000066"/>
                          </a:solidFill>
                        </a:rPr>
                        <a:t> tuning</a:t>
                      </a:r>
                      <a:endParaRPr lang="en-US" sz="14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slower</a:t>
                      </a:r>
                      <a:r>
                        <a:rPr lang="en-US" sz="14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than</a:t>
                      </a:r>
                      <a:endParaRPr lang="en-GB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66"/>
                          </a:solidFill>
                        </a:rPr>
                        <a:t>Synchrotron motion</a:t>
                      </a:r>
                      <a:endParaRPr lang="en-GB" sz="14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slower</a:t>
                      </a:r>
                      <a:r>
                        <a:rPr lang="en-US" sz="14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than</a:t>
                      </a:r>
                      <a:endParaRPr lang="en-GB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66"/>
                          </a:solidFill>
                        </a:rPr>
                        <a:t>Cavity Bandwidths (main &amp; HC)</a:t>
                      </a:r>
                      <a:endParaRPr lang="en-GB" sz="14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0066"/>
                          </a:solidFill>
                        </a:rPr>
                        <a:t>B </a:t>
                      </a:r>
                      <a:r>
                        <a:rPr lang="en-US" sz="1400" dirty="0">
                          <a:solidFill>
                            <a:srgbClr val="000066"/>
                          </a:solidFill>
                          <a:sym typeface="Symbol"/>
                        </a:rPr>
                        <a:t></a:t>
                      </a:r>
                      <a:r>
                        <a:rPr lang="en-US" sz="1400" dirty="0">
                          <a:solidFill>
                            <a:srgbClr val="000066"/>
                          </a:solidFill>
                        </a:rPr>
                        <a:t> 1 Hz</a:t>
                      </a:r>
                      <a:endParaRPr lang="en-GB" sz="14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&lt;&lt;</a:t>
                      </a:r>
                      <a:endParaRPr lang="en-GB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rgbClr val="000066"/>
                          </a:solidFill>
                        </a:rPr>
                        <a:t>fs</a:t>
                      </a:r>
                      <a:r>
                        <a:rPr lang="en-US" sz="1400" dirty="0">
                          <a:solidFill>
                            <a:srgbClr val="000066"/>
                          </a:solidFill>
                        </a:rPr>
                        <a:t> </a:t>
                      </a:r>
                      <a:r>
                        <a:rPr lang="en-US" sz="1400" dirty="0">
                          <a:solidFill>
                            <a:srgbClr val="000066"/>
                          </a:solidFill>
                          <a:sym typeface="Symbol"/>
                        </a:rPr>
                        <a:t> 1 kHz …</a:t>
                      </a:r>
                      <a:endParaRPr lang="en-GB" sz="14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&lt;&lt;</a:t>
                      </a:r>
                      <a:endParaRPr lang="en-GB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66"/>
                          </a:solidFill>
                        </a:rPr>
                        <a:t>Above </a:t>
                      </a:r>
                      <a:r>
                        <a:rPr lang="en-US" sz="1400" dirty="0">
                          <a:solidFill>
                            <a:srgbClr val="000066"/>
                          </a:solidFill>
                          <a:sym typeface="Symbol"/>
                        </a:rPr>
                        <a:t> 40 kHz</a:t>
                      </a:r>
                      <a:endParaRPr lang="en-GB" sz="14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Left Brace 8"/>
          <p:cNvSpPr/>
          <p:nvPr/>
        </p:nvSpPr>
        <p:spPr>
          <a:xfrm rot="16200000">
            <a:off x="2015717" y="3829608"/>
            <a:ext cx="216024" cy="864096"/>
          </a:xfrm>
          <a:prstGeom prst="lef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Left Brace 9"/>
          <p:cNvSpPr/>
          <p:nvPr/>
        </p:nvSpPr>
        <p:spPr>
          <a:xfrm rot="16200000">
            <a:off x="3275856" y="3649588"/>
            <a:ext cx="216024" cy="1224135"/>
          </a:xfrm>
          <a:prstGeom prst="leftBrace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Left Brace 10"/>
          <p:cNvSpPr/>
          <p:nvPr/>
        </p:nvSpPr>
        <p:spPr>
          <a:xfrm rot="16200000">
            <a:off x="4499992" y="3865612"/>
            <a:ext cx="216024" cy="792087"/>
          </a:xfrm>
          <a:prstGeom prst="lef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  <a:endParaRPr lang="en-GB" dirty="0"/>
          </a:p>
        </p:txBody>
      </p:sp>
      <p:sp>
        <p:nvSpPr>
          <p:cNvPr id="12" name="Left Brace 11"/>
          <p:cNvSpPr/>
          <p:nvPr/>
        </p:nvSpPr>
        <p:spPr>
          <a:xfrm rot="16200000">
            <a:off x="5832140" y="3685592"/>
            <a:ext cx="216024" cy="1152128"/>
          </a:xfrm>
          <a:prstGeom prst="leftBrace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539552" y="1993404"/>
            <a:ext cx="7920880" cy="2182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1000"/>
              </a:spcAft>
              <a:defRPr/>
            </a:pPr>
            <a:r>
              <a:rPr lang="en-US" sz="1500" b="1" dirty="0">
                <a:solidFill>
                  <a:srgbClr val="000066"/>
                </a:solidFill>
                <a:sym typeface="Symbol"/>
              </a:rPr>
              <a:t></a:t>
            </a:r>
          </a:p>
          <a:p>
            <a:pPr marL="608013" lvl="1" indent="-342900">
              <a:spcAft>
                <a:spcPts val="1500"/>
              </a:spcAft>
              <a:buFont typeface="+mj-lt"/>
              <a:buAutoNum type="arabicPeriod"/>
              <a:defRPr/>
            </a:pPr>
            <a:r>
              <a:rPr lang="en-US" sz="1500" dirty="0">
                <a:solidFill>
                  <a:srgbClr val="000066"/>
                </a:solidFill>
                <a:sym typeface="Symbol"/>
              </a:rPr>
              <a:t>Tuning angles, generator amplitudes and phases are constant at the scale of the synchrotron motion</a:t>
            </a:r>
          </a:p>
          <a:p>
            <a:pPr marL="608013" lvl="1" indent="-342900">
              <a:spcAft>
                <a:spcPts val="1500"/>
              </a:spcAft>
              <a:buFont typeface="+mj-lt"/>
              <a:buAutoNum type="arabicPeriod"/>
              <a:defRPr/>
            </a:pPr>
            <a:r>
              <a:rPr lang="en-US" sz="1500" dirty="0">
                <a:solidFill>
                  <a:srgbClr val="000066"/>
                </a:solidFill>
                <a:sym typeface="Symbol"/>
              </a:rPr>
              <a:t>The beam induced voltages in the cavities follow the beam phase</a:t>
            </a:r>
          </a:p>
          <a:p>
            <a:pPr marL="1065213" lvl="2" indent="-342900">
              <a:spcAft>
                <a:spcPts val="1500"/>
              </a:spcAft>
            </a:pPr>
            <a:r>
              <a:rPr lang="en-US" sz="1500" dirty="0" err="1">
                <a:solidFill>
                  <a:srgbClr val="000066"/>
                </a:solidFill>
                <a:sym typeface="Symbol"/>
              </a:rPr>
              <a:t>f</a:t>
            </a:r>
            <a:r>
              <a:rPr lang="en-US" sz="1500" baseline="-25000" dirty="0" err="1">
                <a:solidFill>
                  <a:srgbClr val="000066"/>
                </a:solidFill>
                <a:sym typeface="Symbol"/>
              </a:rPr>
              <a:t>s</a:t>
            </a:r>
            <a:r>
              <a:rPr lang="en-US" sz="1500" dirty="0">
                <a:solidFill>
                  <a:srgbClr val="000066"/>
                </a:solidFill>
                <a:sym typeface="Symbol"/>
              </a:rPr>
              <a:t> = </a:t>
            </a:r>
            <a:r>
              <a:rPr lang="en-US" sz="1500" dirty="0" err="1">
                <a:solidFill>
                  <a:srgbClr val="000066"/>
                </a:solidFill>
                <a:sym typeface="Symbol"/>
              </a:rPr>
              <a:t>f</a:t>
            </a:r>
            <a:r>
              <a:rPr lang="en-US" sz="1500" baseline="-25000" dirty="0" err="1">
                <a:solidFill>
                  <a:srgbClr val="000066"/>
                </a:solidFill>
                <a:sym typeface="Symbol"/>
              </a:rPr>
              <a:t>rf</a:t>
            </a:r>
            <a:r>
              <a:rPr lang="en-US" sz="1500" dirty="0">
                <a:solidFill>
                  <a:srgbClr val="000066"/>
                </a:solidFill>
                <a:sym typeface="Symbol"/>
              </a:rPr>
              <a:t>  x </a:t>
            </a:r>
            <a:r>
              <a:rPr lang="en-US" sz="1500" dirty="0" err="1">
                <a:solidFill>
                  <a:srgbClr val="000066"/>
                </a:solidFill>
                <a:sym typeface="Symbol"/>
              </a:rPr>
              <a:t>sqrt</a:t>
            </a:r>
            <a:r>
              <a:rPr lang="en-US" sz="1500" dirty="0">
                <a:solidFill>
                  <a:srgbClr val="000066"/>
                </a:solidFill>
                <a:sym typeface="Symbol"/>
              </a:rPr>
              <a:t> [  </a:t>
            </a:r>
            <a:r>
              <a:rPr lang="en-US" sz="1500" b="1" dirty="0">
                <a:solidFill>
                  <a:srgbClr val="C00000"/>
                </a:solidFill>
                <a:sym typeface="Symbol"/>
              </a:rPr>
              <a:t>K’</a:t>
            </a:r>
            <a:r>
              <a:rPr lang="en-US" sz="1500" dirty="0">
                <a:solidFill>
                  <a:srgbClr val="000066"/>
                </a:solidFill>
                <a:sym typeface="Symbol"/>
              </a:rPr>
              <a:t> / (2 h E</a:t>
            </a:r>
            <a:r>
              <a:rPr lang="en-US" sz="1500" baseline="-25000" dirty="0">
                <a:solidFill>
                  <a:srgbClr val="000066"/>
                </a:solidFill>
                <a:sym typeface="Symbol"/>
              </a:rPr>
              <a:t>0</a:t>
            </a:r>
            <a:r>
              <a:rPr lang="en-US" sz="1500" dirty="0">
                <a:solidFill>
                  <a:srgbClr val="000066"/>
                </a:solidFill>
                <a:sym typeface="Symbol"/>
              </a:rPr>
              <a:t>/e) ],     	</a:t>
            </a:r>
            <a:r>
              <a:rPr lang="en-US" sz="1500" dirty="0">
                <a:solidFill>
                  <a:srgbClr val="C00000"/>
                </a:solidFill>
                <a:sym typeface="Symbol"/>
              </a:rPr>
              <a:t>(K’&lt;0  DC Robinson instability)</a:t>
            </a:r>
            <a:endParaRPr lang="en-US" sz="1500" dirty="0">
              <a:solidFill>
                <a:srgbClr val="000066"/>
              </a:solidFill>
              <a:sym typeface="Symbol"/>
            </a:endParaRPr>
          </a:p>
          <a:p>
            <a:pPr marL="1065213" lvl="2" indent="-342900">
              <a:spcAft>
                <a:spcPts val="1500"/>
              </a:spcAft>
            </a:pPr>
            <a:r>
              <a:rPr lang="en-US" sz="1500" b="1" dirty="0">
                <a:solidFill>
                  <a:srgbClr val="C00000"/>
                </a:solidFill>
                <a:sym typeface="Symbol"/>
              </a:rPr>
              <a:t>K’</a:t>
            </a:r>
            <a:r>
              <a:rPr lang="en-US" sz="1500" dirty="0">
                <a:solidFill>
                  <a:srgbClr val="000066"/>
                </a:solidFill>
                <a:sym typeface="Symbol"/>
              </a:rPr>
              <a:t> =  -</a:t>
            </a:r>
            <a:r>
              <a:rPr lang="en-US" sz="1500" dirty="0" err="1">
                <a:solidFill>
                  <a:srgbClr val="000066"/>
                </a:solidFill>
                <a:sym typeface="Symbol"/>
              </a:rPr>
              <a:t>V</a:t>
            </a:r>
            <a:r>
              <a:rPr lang="en-US" sz="1500" baseline="-25000" dirty="0" err="1">
                <a:solidFill>
                  <a:srgbClr val="000066"/>
                </a:solidFill>
                <a:sym typeface="Symbol"/>
              </a:rPr>
              <a:t>c</a:t>
            </a:r>
            <a:r>
              <a:rPr lang="en-US" sz="1500" dirty="0">
                <a:solidFill>
                  <a:srgbClr val="000066"/>
                </a:solidFill>
                <a:sym typeface="Symbol"/>
              </a:rPr>
              <a:t> </a:t>
            </a:r>
            <a:r>
              <a:rPr lang="en-US" sz="1500" dirty="0" err="1">
                <a:solidFill>
                  <a:srgbClr val="000066"/>
                </a:solidFill>
                <a:sym typeface="Symbol"/>
              </a:rPr>
              <a:t>cos</a:t>
            </a:r>
            <a:r>
              <a:rPr lang="en-US" sz="1500" dirty="0">
                <a:solidFill>
                  <a:srgbClr val="000066"/>
                </a:solidFill>
                <a:sym typeface="Symbol"/>
              </a:rPr>
              <a:t> </a:t>
            </a:r>
            <a:r>
              <a:rPr lang="en-US" sz="1500" baseline="-25000" dirty="0">
                <a:solidFill>
                  <a:srgbClr val="000066"/>
                </a:solidFill>
                <a:sym typeface="Symbol"/>
              </a:rPr>
              <a:t>s</a:t>
            </a:r>
            <a:r>
              <a:rPr lang="en-US" sz="1500" dirty="0">
                <a:solidFill>
                  <a:srgbClr val="000066"/>
                </a:solidFill>
                <a:sym typeface="Symbol"/>
              </a:rPr>
              <a:t>    </a:t>
            </a:r>
            <a:r>
              <a:rPr lang="en-US" sz="1500" dirty="0">
                <a:solidFill>
                  <a:schemeClr val="accent5">
                    <a:lumMod val="50000"/>
                  </a:schemeClr>
                </a:solidFill>
                <a:sym typeface="Symbol"/>
              </a:rPr>
              <a:t>- </a:t>
            </a:r>
            <a:r>
              <a:rPr lang="en-US" sz="1500" dirty="0" err="1">
                <a:solidFill>
                  <a:schemeClr val="accent5">
                    <a:lumMod val="50000"/>
                  </a:schemeClr>
                </a:solidFill>
                <a:sym typeface="Symbol"/>
              </a:rPr>
              <a:t>nV</a:t>
            </a:r>
            <a:r>
              <a:rPr lang="en-US" sz="1500" baseline="-25000" dirty="0" err="1">
                <a:solidFill>
                  <a:schemeClr val="accent5">
                    <a:lumMod val="50000"/>
                  </a:schemeClr>
                </a:solidFill>
                <a:sym typeface="Symbol"/>
              </a:rPr>
              <a:t>h</a:t>
            </a:r>
            <a:r>
              <a:rPr lang="en-US" sz="1500" dirty="0">
                <a:solidFill>
                  <a:schemeClr val="accent5">
                    <a:lumMod val="50000"/>
                  </a:schemeClr>
                </a:solidFill>
                <a:sym typeface="Symbol"/>
              </a:rPr>
              <a:t> </a:t>
            </a:r>
            <a:r>
              <a:rPr lang="en-US" sz="1500" dirty="0" err="1">
                <a:solidFill>
                  <a:schemeClr val="accent5">
                    <a:lumMod val="50000"/>
                  </a:schemeClr>
                </a:solidFill>
                <a:sym typeface="Symbol"/>
              </a:rPr>
              <a:t>cos</a:t>
            </a:r>
            <a:r>
              <a:rPr lang="en-US" sz="1500" dirty="0">
                <a:solidFill>
                  <a:schemeClr val="accent5">
                    <a:lumMod val="50000"/>
                  </a:schemeClr>
                </a:solidFill>
                <a:sym typeface="Symbol"/>
              </a:rPr>
              <a:t>(</a:t>
            </a:r>
            <a:r>
              <a:rPr lang="en-US" sz="1500" dirty="0" err="1">
                <a:solidFill>
                  <a:schemeClr val="accent5">
                    <a:lumMod val="50000"/>
                  </a:schemeClr>
                </a:solidFill>
                <a:sym typeface="Symbol"/>
              </a:rPr>
              <a:t>n</a:t>
            </a:r>
            <a:r>
              <a:rPr lang="en-US" sz="1500" baseline="-25000" dirty="0" err="1">
                <a:solidFill>
                  <a:schemeClr val="accent5">
                    <a:lumMod val="50000"/>
                  </a:schemeClr>
                </a:solidFill>
                <a:sym typeface="Symbol"/>
              </a:rPr>
              <a:t>h</a:t>
            </a:r>
            <a:r>
              <a:rPr lang="en-US" sz="1500" dirty="0">
                <a:solidFill>
                  <a:schemeClr val="accent5">
                    <a:lumMod val="50000"/>
                  </a:schemeClr>
                </a:solidFill>
                <a:sym typeface="Symbol"/>
              </a:rPr>
              <a:t>)    </a:t>
            </a:r>
            <a:r>
              <a:rPr lang="en-US" sz="1500" dirty="0">
                <a:solidFill>
                  <a:srgbClr val="000066"/>
                </a:solidFill>
                <a:sym typeface="Symbol"/>
              </a:rPr>
              <a:t>+ </a:t>
            </a:r>
            <a:r>
              <a:rPr lang="en-US" sz="1500" dirty="0" err="1">
                <a:solidFill>
                  <a:srgbClr val="000066"/>
                </a:solidFill>
                <a:sym typeface="Symbol"/>
              </a:rPr>
              <a:t>V</a:t>
            </a:r>
            <a:r>
              <a:rPr lang="en-US" sz="1500" baseline="-25000" dirty="0" err="1">
                <a:solidFill>
                  <a:srgbClr val="000066"/>
                </a:solidFill>
                <a:sym typeface="Symbol"/>
              </a:rPr>
              <a:t>b</a:t>
            </a:r>
            <a:r>
              <a:rPr lang="en-US" sz="1500" dirty="0">
                <a:solidFill>
                  <a:srgbClr val="000066"/>
                </a:solidFill>
                <a:sym typeface="Symbol"/>
              </a:rPr>
              <a:t> sin        </a:t>
            </a:r>
            <a:r>
              <a:rPr lang="en-US" sz="1500" dirty="0">
                <a:solidFill>
                  <a:schemeClr val="accent5">
                    <a:lumMod val="50000"/>
                  </a:schemeClr>
                </a:solidFill>
                <a:sym typeface="Symbol"/>
              </a:rPr>
              <a:t>+ </a:t>
            </a:r>
            <a:r>
              <a:rPr lang="en-US" sz="1500" dirty="0" err="1">
                <a:solidFill>
                  <a:schemeClr val="accent5">
                    <a:lumMod val="50000"/>
                  </a:schemeClr>
                </a:solidFill>
                <a:sym typeface="Symbol"/>
              </a:rPr>
              <a:t>nV</a:t>
            </a:r>
            <a:r>
              <a:rPr lang="en-US" sz="1500" baseline="-25000" dirty="0" err="1">
                <a:solidFill>
                  <a:schemeClr val="accent5">
                    <a:lumMod val="50000"/>
                  </a:schemeClr>
                </a:solidFill>
                <a:sym typeface="Symbol"/>
              </a:rPr>
              <a:t>bh</a:t>
            </a:r>
            <a:r>
              <a:rPr lang="en-US" sz="1500" dirty="0">
                <a:solidFill>
                  <a:schemeClr val="accent5">
                    <a:lumMod val="50000"/>
                  </a:schemeClr>
                </a:solidFill>
                <a:sym typeface="Symbol"/>
              </a:rPr>
              <a:t> sin </a:t>
            </a:r>
            <a:r>
              <a:rPr lang="en-US" sz="1500" baseline="-25000" dirty="0">
                <a:solidFill>
                  <a:schemeClr val="accent5">
                    <a:lumMod val="50000"/>
                  </a:schemeClr>
                </a:solidFill>
                <a:sym typeface="Symbol"/>
              </a:rPr>
              <a:t>h</a:t>
            </a:r>
            <a:r>
              <a:rPr lang="en-US" sz="1500" dirty="0">
                <a:solidFill>
                  <a:srgbClr val="000066"/>
                </a:solidFill>
                <a:sym typeface="Symbol"/>
              </a:rPr>
              <a:t>        </a:t>
            </a:r>
            <a:r>
              <a:rPr lang="en-US" sz="1500" b="1" dirty="0">
                <a:solidFill>
                  <a:srgbClr val="C00000"/>
                </a:solidFill>
                <a:sym typeface="Symbol"/>
              </a:rPr>
              <a:t>(Eq. 1)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47664" y="4369668"/>
            <a:ext cx="108012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rgbClr val="000066"/>
                </a:solidFill>
              </a:rPr>
              <a:t>&gt; 0</a:t>
            </a:r>
          </a:p>
          <a:p>
            <a:pPr algn="ctr"/>
            <a:r>
              <a:rPr lang="en-US" sz="1300" dirty="0">
                <a:solidFill>
                  <a:srgbClr val="000066"/>
                </a:solidFill>
              </a:rPr>
              <a:t>Main RF, giving  f</a:t>
            </a:r>
            <a:r>
              <a:rPr lang="en-US" sz="1300" baseline="-25000" dirty="0">
                <a:solidFill>
                  <a:srgbClr val="000066"/>
                </a:solidFill>
              </a:rPr>
              <a:t>s0</a:t>
            </a:r>
            <a:endParaRPr lang="en-GB" sz="1300" baseline="-25000" dirty="0">
              <a:solidFill>
                <a:srgbClr val="00006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99792" y="4391734"/>
            <a:ext cx="122413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&lt; 0</a:t>
            </a:r>
          </a:p>
          <a:p>
            <a:pPr algn="ctr"/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Harm. RF, for cancelling </a:t>
            </a:r>
            <a:r>
              <a:rPr lang="en-US" sz="1300" dirty="0" err="1">
                <a:solidFill>
                  <a:schemeClr val="accent5">
                    <a:lumMod val="50000"/>
                  </a:schemeClr>
                </a:solidFill>
              </a:rPr>
              <a:t>f</a:t>
            </a:r>
            <a:r>
              <a:rPr lang="en-US" sz="1300" baseline="-25000" dirty="0" err="1">
                <a:solidFill>
                  <a:schemeClr val="accent5">
                    <a:lumMod val="50000"/>
                  </a:schemeClr>
                </a:solidFill>
              </a:rPr>
              <a:t>s</a:t>
            </a:r>
            <a:endParaRPr lang="en-GB" sz="1300" baseline="-25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51920" y="4369668"/>
            <a:ext cx="14401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rgbClr val="000066"/>
                </a:solidFill>
              </a:rPr>
              <a:t>&lt; 0</a:t>
            </a:r>
          </a:p>
          <a:p>
            <a:pPr algn="ctr"/>
            <a:r>
              <a:rPr lang="en-US" sz="1300" dirty="0">
                <a:solidFill>
                  <a:srgbClr val="000066"/>
                </a:solidFill>
              </a:rPr>
              <a:t>Main RF</a:t>
            </a:r>
          </a:p>
          <a:p>
            <a:pPr algn="ctr"/>
            <a:r>
              <a:rPr lang="en-US" sz="1300" dirty="0">
                <a:solidFill>
                  <a:srgbClr val="000066"/>
                </a:solidFill>
              </a:rPr>
              <a:t> beam loading</a:t>
            </a:r>
            <a:endParaRPr lang="en-GB" sz="1300" baseline="-25000" dirty="0">
              <a:solidFill>
                <a:srgbClr val="000066"/>
              </a:solidFill>
            </a:endParaRPr>
          </a:p>
          <a:p>
            <a:pPr algn="ctr"/>
            <a:r>
              <a:rPr lang="en-US" sz="1300" dirty="0">
                <a:solidFill>
                  <a:srgbClr val="000066"/>
                </a:solidFill>
              </a:rPr>
              <a:t>(Robinson term)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48064" y="4369668"/>
            <a:ext cx="158417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&gt; 0</a:t>
            </a:r>
          </a:p>
          <a:p>
            <a:pPr algn="ctr"/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Harm. RF, </a:t>
            </a:r>
          </a:p>
          <a:p>
            <a:pPr algn="ctr"/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beam loading</a:t>
            </a:r>
          </a:p>
          <a:p>
            <a:pPr algn="ctr"/>
            <a:r>
              <a:rPr lang="en-US" sz="1300" dirty="0">
                <a:solidFill>
                  <a:schemeClr val="accent5">
                    <a:lumMod val="50000"/>
                  </a:schemeClr>
                </a:solidFill>
              </a:rPr>
              <a:t>(Stabilizing effect)</a:t>
            </a:r>
            <a:endParaRPr lang="en-GB" sz="13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Robinson DC (2</a:t>
            </a:r>
            <a:r>
              <a:rPr lang="en-US" baseline="30000" dirty="0"/>
              <a:t>nd</a:t>
            </a:r>
            <a:r>
              <a:rPr lang="en-US" dirty="0"/>
              <a:t> type) – </a:t>
            </a:r>
            <a:r>
              <a:rPr lang="en-US" dirty="0">
                <a:solidFill>
                  <a:srgbClr val="FFC000"/>
                </a:solidFill>
              </a:rPr>
              <a:t>Integration of synchrotron equation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12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22nd ESLS RF – at SOLEIL, Paris  -  8-9 November 2018  -   Jörn Jacob &amp; Vincent Serrière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697260"/>
            <a:ext cx="7128792" cy="216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rgbClr val="000066"/>
                </a:solidFill>
              </a:rPr>
              <a:t>Numerical integration of synchrotron equation:</a:t>
            </a:r>
          </a:p>
          <a:p>
            <a:pPr lvl="1" indent="-365125">
              <a:lnSpc>
                <a:spcPct val="120000"/>
              </a:lnSpc>
              <a:buFont typeface="Arial" pitchFamily="34" charset="0"/>
              <a:buChar char="•"/>
            </a:pPr>
            <a:r>
              <a:rPr lang="en-US" sz="1600" dirty="0">
                <a:solidFill>
                  <a:srgbClr val="000066"/>
                </a:solidFill>
              </a:rPr>
              <a:t>Uniform filling (no transients)</a:t>
            </a:r>
          </a:p>
          <a:p>
            <a:pPr lvl="1" indent="-365125">
              <a:lnSpc>
                <a:spcPct val="120000"/>
              </a:lnSpc>
              <a:buFont typeface="Arial" pitchFamily="34" charset="0"/>
              <a:buChar char="•"/>
            </a:pPr>
            <a:r>
              <a:rPr lang="en-US" sz="1600" dirty="0">
                <a:solidFill>
                  <a:srgbClr val="000066"/>
                </a:solidFill>
              </a:rPr>
              <a:t>Starting with beam phase offset by +1 or -1 deg</a:t>
            </a:r>
          </a:p>
          <a:p>
            <a:pPr lvl="1" indent="-365125">
              <a:lnSpc>
                <a:spcPct val="120000"/>
              </a:lnSpc>
              <a:buFont typeface="Arial" pitchFamily="34" charset="0"/>
              <a:buChar char="•"/>
            </a:pPr>
            <a:r>
              <a:rPr lang="en-US" sz="1600" dirty="0">
                <a:solidFill>
                  <a:srgbClr val="000066"/>
                </a:solidFill>
              </a:rPr>
              <a:t>Tracking </a:t>
            </a:r>
            <a:r>
              <a:rPr lang="en-US" sz="1600" dirty="0" err="1">
                <a:solidFill>
                  <a:srgbClr val="000066"/>
                </a:solidFill>
              </a:rPr>
              <a:t>V</a:t>
            </a:r>
            <a:r>
              <a:rPr lang="en-US" sz="1600" baseline="-25000" dirty="0" err="1">
                <a:solidFill>
                  <a:srgbClr val="000066"/>
                </a:solidFill>
              </a:rPr>
              <a:t>b</a:t>
            </a:r>
            <a:r>
              <a:rPr lang="en-US" sz="1600" dirty="0">
                <a:solidFill>
                  <a:srgbClr val="000066"/>
                </a:solidFill>
              </a:rPr>
              <a:t>, </a:t>
            </a:r>
            <a:r>
              <a:rPr lang="en-US" sz="1600" dirty="0" err="1">
                <a:solidFill>
                  <a:srgbClr val="000066"/>
                </a:solidFill>
              </a:rPr>
              <a:t>V</a:t>
            </a:r>
            <a:r>
              <a:rPr lang="en-US" sz="1600" baseline="-25000" dirty="0" err="1">
                <a:solidFill>
                  <a:srgbClr val="000066"/>
                </a:solidFill>
              </a:rPr>
              <a:t>bh</a:t>
            </a:r>
            <a:r>
              <a:rPr lang="en-US" sz="1600" dirty="0">
                <a:solidFill>
                  <a:srgbClr val="000066"/>
                </a:solidFill>
              </a:rPr>
              <a:t> and </a:t>
            </a:r>
            <a:r>
              <a:rPr lang="en-GB" sz="1600" dirty="0">
                <a:solidFill>
                  <a:srgbClr val="000066"/>
                </a:solidFill>
                <a:sym typeface="Symbol"/>
              </a:rPr>
              <a:t></a:t>
            </a:r>
            <a:r>
              <a:rPr lang="en-GB" sz="1600" baseline="-25000" dirty="0">
                <a:solidFill>
                  <a:srgbClr val="000066"/>
                </a:solidFill>
                <a:sym typeface="Symbol"/>
              </a:rPr>
              <a:t>beam</a:t>
            </a:r>
            <a:r>
              <a:rPr lang="en-US" sz="1600" dirty="0">
                <a:solidFill>
                  <a:srgbClr val="000066"/>
                </a:solidFill>
              </a:rPr>
              <a:t> turn by turn</a:t>
            </a:r>
            <a:endParaRPr lang="en-US" sz="1600" baseline="-25000" dirty="0">
              <a:solidFill>
                <a:srgbClr val="000066"/>
              </a:solidFill>
            </a:endParaRPr>
          </a:p>
          <a:p>
            <a:pPr lvl="1" indent="-365125">
              <a:lnSpc>
                <a:spcPct val="120000"/>
              </a:lnSpc>
              <a:buFont typeface="Arial" pitchFamily="34" charset="0"/>
              <a:buChar char="•"/>
            </a:pPr>
            <a:r>
              <a:rPr lang="en-US" sz="1600" dirty="0">
                <a:solidFill>
                  <a:srgbClr val="000066"/>
                </a:solidFill>
              </a:rPr>
              <a:t>Checking convergence (neglecting synchrotron oscillation damping)</a:t>
            </a:r>
          </a:p>
          <a:p>
            <a:pPr lvl="1" indent="-365125">
              <a:lnSpc>
                <a:spcPct val="120000"/>
              </a:lnSpc>
              <a:buFont typeface="Arial" pitchFamily="34" charset="0"/>
              <a:buChar char="•"/>
            </a:pPr>
            <a:r>
              <a:rPr lang="en-US" sz="1600" dirty="0">
                <a:solidFill>
                  <a:srgbClr val="000066"/>
                </a:solidFill>
              </a:rPr>
              <a:t>No linearization !</a:t>
            </a:r>
          </a:p>
          <a:p>
            <a:pPr lvl="1" indent="-365125">
              <a:lnSpc>
                <a:spcPct val="120000"/>
              </a:lnSpc>
              <a:buFont typeface="Arial" pitchFamily="34" charset="0"/>
              <a:buChar char="•"/>
            </a:pPr>
            <a:endParaRPr lang="en-GB" sz="1600" dirty="0">
              <a:solidFill>
                <a:srgbClr val="000066"/>
              </a:solidFill>
            </a:endParaRPr>
          </a:p>
        </p:txBody>
      </p:sp>
      <p:pic>
        <p:nvPicPr>
          <p:cNvPr id="1027" name="Picture 3" descr="C:\Users\jacob\Documents\WORKSHOPS - SCHOOLS\ESLS RF\ESLS RF 2018\HC_active_1 -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41476"/>
            <a:ext cx="5285508" cy="266429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084168" y="2713484"/>
            <a:ext cx="2664296" cy="127419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</a:rPr>
              <a:t>V</a:t>
            </a:r>
            <a:r>
              <a:rPr lang="en-US" sz="1600" baseline="-25000" dirty="0" err="1">
                <a:solidFill>
                  <a:schemeClr val="accent5">
                    <a:lumMod val="75000"/>
                  </a:schemeClr>
                </a:solidFill>
              </a:rPr>
              <a:t>h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 =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</a:rPr>
              <a:t>V</a:t>
            </a:r>
            <a:r>
              <a:rPr lang="en-US" sz="1600" baseline="-25000" dirty="0" err="1">
                <a:solidFill>
                  <a:schemeClr val="accent5">
                    <a:lumMod val="75000"/>
                  </a:schemeClr>
                </a:solidFill>
              </a:rPr>
              <a:t>h,opt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 = 1.89 MV</a:t>
            </a:r>
          </a:p>
          <a:p>
            <a:pPr>
              <a:lnSpc>
                <a:spcPct val="120000"/>
              </a:lnSpc>
            </a:pP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  <a:sym typeface="Symbol"/>
              </a:rPr>
              <a:t>n</a:t>
            </a:r>
            <a:r>
              <a:rPr lang="en-US" sz="1600" baseline="-25000" dirty="0" err="1">
                <a:solidFill>
                  <a:schemeClr val="accent5">
                    <a:lumMod val="75000"/>
                  </a:schemeClr>
                </a:solidFill>
                <a:sym typeface="Symbol"/>
              </a:rPr>
              <a:t>h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sym typeface="Symbol"/>
              </a:rPr>
              <a:t> =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  <a:sym typeface="Symbol"/>
              </a:rPr>
              <a:t>n</a:t>
            </a:r>
            <a:r>
              <a:rPr lang="en-US" sz="1600" baseline="-25000" dirty="0" err="1">
                <a:solidFill>
                  <a:schemeClr val="accent5">
                    <a:lumMod val="75000"/>
                  </a:schemeClr>
                </a:solidFill>
                <a:sym typeface="Symbol"/>
              </a:rPr>
              <a:t>h,opt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sym typeface="Symbol"/>
              </a:rPr>
              <a:t> = -12.2 deg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  <a:sym typeface="Symbol"/>
              </a:rPr>
              <a:t>5 cavities, </a:t>
            </a:r>
            <a:r>
              <a:rPr lang="en-US" sz="1600" dirty="0">
                <a:solidFill>
                  <a:srgbClr val="C00000"/>
                </a:solidFill>
                <a:sym typeface="Symbol"/>
              </a:rPr>
              <a:t></a:t>
            </a:r>
            <a:r>
              <a:rPr lang="en-US" sz="1600" baseline="-25000" dirty="0">
                <a:solidFill>
                  <a:srgbClr val="C00000"/>
                </a:solidFill>
                <a:sym typeface="Symbol"/>
              </a:rPr>
              <a:t>h</a:t>
            </a:r>
            <a:r>
              <a:rPr lang="en-US" sz="1600" dirty="0">
                <a:solidFill>
                  <a:srgbClr val="C00000"/>
                </a:solidFill>
                <a:sym typeface="Symbol"/>
              </a:rPr>
              <a:t> = 1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000066"/>
                </a:solidFill>
                <a:sym typeface="Symbol"/>
              </a:rPr>
              <a:t> stable</a:t>
            </a:r>
            <a:endParaRPr lang="en-GB" sz="1600" dirty="0">
              <a:solidFill>
                <a:srgbClr val="00006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1640" y="4153644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Eq. 1</a:t>
            </a:r>
            <a:endParaRPr lang="en-GB" sz="16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24128" y="4225652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/>
            <a:r>
              <a:rPr lang="en-US" sz="1600" b="1" dirty="0">
                <a:solidFill>
                  <a:srgbClr val="C00000"/>
                </a:solidFill>
              </a:rPr>
              <a:t>←</a:t>
            </a:r>
            <a:r>
              <a:rPr lang="en-US" sz="1600" dirty="0">
                <a:solidFill>
                  <a:srgbClr val="C00000"/>
                </a:solidFill>
              </a:rPr>
              <a:t> 	Numerical integration</a:t>
            </a:r>
            <a:endParaRPr lang="en-GB" sz="1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jacob\Documents\WORKSHOPS - SCHOOLS\ESLS RF\ESLS RF 2018\HC_active_2 -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41276"/>
            <a:ext cx="5256584" cy="268666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Robinson DC (2</a:t>
            </a:r>
            <a:r>
              <a:rPr lang="en-US" baseline="30000" dirty="0"/>
              <a:t>nd</a:t>
            </a:r>
            <a:r>
              <a:rPr lang="en-US" dirty="0"/>
              <a:t> type) – </a:t>
            </a:r>
            <a:r>
              <a:rPr lang="en-US" dirty="0">
                <a:solidFill>
                  <a:srgbClr val="FFC000"/>
                </a:solidFill>
              </a:rPr>
              <a:t>Integration of synchrotron equation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13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22nd ESLS RF – at SOLEIL, Paris  -  8-9 November 2018  -   Jörn Jacob &amp; Vincent Serrière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84168" y="841276"/>
            <a:ext cx="2664296" cy="127419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</a:rPr>
              <a:t>V</a:t>
            </a:r>
            <a:r>
              <a:rPr lang="en-US" sz="1600" baseline="-25000" dirty="0" err="1">
                <a:solidFill>
                  <a:schemeClr val="accent5">
                    <a:lumMod val="75000"/>
                  </a:schemeClr>
                </a:solidFill>
              </a:rPr>
              <a:t>h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 =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</a:rPr>
              <a:t>V</a:t>
            </a:r>
            <a:r>
              <a:rPr lang="en-US" sz="1600" baseline="-25000" dirty="0" err="1">
                <a:solidFill>
                  <a:schemeClr val="accent5">
                    <a:lumMod val="75000"/>
                  </a:schemeClr>
                </a:solidFill>
              </a:rPr>
              <a:t>h,opt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 = 1.89 MV</a:t>
            </a:r>
          </a:p>
          <a:p>
            <a:pPr>
              <a:lnSpc>
                <a:spcPct val="120000"/>
              </a:lnSpc>
            </a:pP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  <a:sym typeface="Symbol"/>
              </a:rPr>
              <a:t>n</a:t>
            </a:r>
            <a:r>
              <a:rPr lang="en-US" sz="1600" baseline="-25000" dirty="0" err="1">
                <a:solidFill>
                  <a:schemeClr val="accent5">
                    <a:lumMod val="75000"/>
                  </a:schemeClr>
                </a:solidFill>
                <a:sym typeface="Symbol"/>
              </a:rPr>
              <a:t>h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sym typeface="Symbol"/>
              </a:rPr>
              <a:t> =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  <a:sym typeface="Symbol"/>
              </a:rPr>
              <a:t>n</a:t>
            </a:r>
            <a:r>
              <a:rPr lang="en-US" sz="1600" baseline="-25000" dirty="0" err="1">
                <a:solidFill>
                  <a:schemeClr val="accent5">
                    <a:lumMod val="75000"/>
                  </a:schemeClr>
                </a:solidFill>
                <a:sym typeface="Symbol"/>
              </a:rPr>
              <a:t>h,opt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sym typeface="Symbol"/>
              </a:rPr>
              <a:t> = -12.2 deg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  <a:sym typeface="Symbol"/>
              </a:rPr>
              <a:t>5 cavities, </a:t>
            </a:r>
            <a:r>
              <a:rPr lang="en-US" sz="1600" dirty="0">
                <a:solidFill>
                  <a:srgbClr val="C00000"/>
                </a:solidFill>
                <a:sym typeface="Symbol"/>
              </a:rPr>
              <a:t></a:t>
            </a:r>
            <a:r>
              <a:rPr lang="en-US" sz="1600" baseline="-25000" dirty="0">
                <a:solidFill>
                  <a:srgbClr val="C00000"/>
                </a:solidFill>
                <a:sym typeface="Symbol"/>
              </a:rPr>
              <a:t>h</a:t>
            </a:r>
            <a:r>
              <a:rPr lang="en-US" sz="1600" dirty="0">
                <a:solidFill>
                  <a:srgbClr val="C00000"/>
                </a:solidFill>
                <a:sym typeface="Symbol"/>
              </a:rPr>
              <a:t> = 2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000066"/>
                </a:solidFill>
                <a:sym typeface="Symbol"/>
              </a:rPr>
              <a:t> Unstable for </a:t>
            </a:r>
            <a:r>
              <a:rPr lang="en-US" sz="1600" dirty="0" err="1">
                <a:solidFill>
                  <a:srgbClr val="000066"/>
                </a:solidFill>
                <a:sym typeface="Symbol"/>
              </a:rPr>
              <a:t>I</a:t>
            </a:r>
            <a:r>
              <a:rPr lang="en-US" sz="1600" baseline="-25000" dirty="0" err="1">
                <a:solidFill>
                  <a:srgbClr val="000066"/>
                </a:solidFill>
                <a:sym typeface="Symbol"/>
              </a:rPr>
              <a:t>beam</a:t>
            </a:r>
            <a:r>
              <a:rPr lang="en-US" sz="1600" dirty="0">
                <a:solidFill>
                  <a:srgbClr val="000066"/>
                </a:solidFill>
                <a:sym typeface="Symbol"/>
              </a:rPr>
              <a:t> &gt; 0</a:t>
            </a:r>
            <a:endParaRPr lang="en-GB" sz="1200" dirty="0">
              <a:solidFill>
                <a:srgbClr val="00006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7624" y="2375808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Eq. 1</a:t>
            </a:r>
            <a:endParaRPr lang="en-GB" sz="1600" b="1" dirty="0">
              <a:solidFill>
                <a:srgbClr val="C00000"/>
              </a:solidFill>
            </a:endParaRPr>
          </a:p>
        </p:txBody>
      </p:sp>
      <p:pic>
        <p:nvPicPr>
          <p:cNvPr id="2052" name="Picture 4" descr="C:\Users\jacob\Documents\WORKSHOPS - SCHOOLS\ESLS RF\ESLS RF 2018\HC_active_3 -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8399" y="2126759"/>
            <a:ext cx="2461621" cy="1401177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067944" y="2375808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66"/>
                </a:solidFill>
              </a:rPr>
              <a:t>Start with </a:t>
            </a:r>
          </a:p>
          <a:p>
            <a:r>
              <a:rPr lang="en-GB" sz="1400" dirty="0">
                <a:solidFill>
                  <a:srgbClr val="000066"/>
                </a:solidFill>
                <a:sym typeface="Symbol"/>
              </a:rPr>
              <a:t></a:t>
            </a:r>
            <a:r>
              <a:rPr lang="en-GB" sz="1400" baseline="-25000" dirty="0">
                <a:solidFill>
                  <a:srgbClr val="000066"/>
                </a:solidFill>
                <a:sym typeface="Symbol"/>
              </a:rPr>
              <a:t>beam</a:t>
            </a:r>
            <a:r>
              <a:rPr lang="en-US" sz="1400" dirty="0">
                <a:solidFill>
                  <a:srgbClr val="000066"/>
                </a:solidFill>
              </a:rPr>
              <a:t> = +1 deg</a:t>
            </a:r>
            <a:endParaRPr lang="en-GB" sz="1400" dirty="0">
              <a:solidFill>
                <a:srgbClr val="00006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68344" y="2353444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66"/>
                </a:solidFill>
              </a:rPr>
              <a:t>Start with </a:t>
            </a:r>
          </a:p>
          <a:p>
            <a:r>
              <a:rPr lang="en-GB" sz="1400" dirty="0">
                <a:solidFill>
                  <a:srgbClr val="000066"/>
                </a:solidFill>
                <a:sym typeface="Symbol"/>
              </a:rPr>
              <a:t></a:t>
            </a:r>
            <a:r>
              <a:rPr lang="en-GB" sz="1400" baseline="-25000" dirty="0">
                <a:solidFill>
                  <a:srgbClr val="000066"/>
                </a:solidFill>
                <a:sym typeface="Symbol"/>
              </a:rPr>
              <a:t>beam</a:t>
            </a:r>
            <a:r>
              <a:rPr lang="en-US" sz="1400" dirty="0">
                <a:solidFill>
                  <a:srgbClr val="000066"/>
                </a:solidFill>
              </a:rPr>
              <a:t> = -1 deg</a:t>
            </a:r>
            <a:endParaRPr lang="en-GB" sz="1400" dirty="0">
              <a:solidFill>
                <a:srgbClr val="000066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6156176" y="3167896"/>
            <a:ext cx="0" cy="576064"/>
          </a:xfrm>
          <a:prstGeom prst="straightConnector1">
            <a:avLst/>
          </a:prstGeom>
          <a:ln w="127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004048" y="3743960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66"/>
                </a:solidFill>
              </a:rPr>
              <a:t>Only for negative beam phases: stabilization through non-linearity of voltage waveform</a:t>
            </a:r>
            <a:endParaRPr lang="en-GB" sz="1400" dirty="0">
              <a:solidFill>
                <a:srgbClr val="000066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80312" y="3671952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66"/>
                </a:solidFill>
              </a:rPr>
              <a:t>Equilibrium for </a:t>
            </a:r>
            <a:r>
              <a:rPr lang="en-US" sz="1400" dirty="0">
                <a:solidFill>
                  <a:srgbClr val="000066"/>
                </a:solidFill>
                <a:sym typeface="Symbol"/>
              </a:rPr>
              <a:t> </a:t>
            </a:r>
            <a:r>
              <a:rPr lang="en-US" sz="1400" dirty="0">
                <a:solidFill>
                  <a:srgbClr val="000066"/>
                </a:solidFill>
              </a:rPr>
              <a:t>100 mA</a:t>
            </a:r>
            <a:endParaRPr lang="en-GB" sz="1400" dirty="0">
              <a:solidFill>
                <a:srgbClr val="000066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7452320" y="2519824"/>
            <a:ext cx="216024" cy="1152128"/>
          </a:xfrm>
          <a:prstGeom prst="straightConnector1">
            <a:avLst/>
          </a:prstGeom>
          <a:ln w="12700"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C:\Users\jacob\Documents\WORKSHOPS - SCHOOLS\ESLS RF\ESLS RF 2018\HC_active_4 -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80" y="769268"/>
            <a:ext cx="5272049" cy="266429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Robinson DC (2</a:t>
            </a:r>
            <a:r>
              <a:rPr lang="en-US" baseline="30000" dirty="0"/>
              <a:t>nd</a:t>
            </a:r>
            <a:r>
              <a:rPr lang="en-US" dirty="0"/>
              <a:t> type) – </a:t>
            </a:r>
            <a:r>
              <a:rPr lang="en-US" dirty="0">
                <a:solidFill>
                  <a:srgbClr val="FFC000"/>
                </a:solidFill>
              </a:rPr>
              <a:t>Integration of synchrotron equation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14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22nd ESLS RF – at SOLEIL, Paris  -  8-9 November 2018  -   Jörn Jacob &amp; Vincent Serrière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96136" y="738128"/>
            <a:ext cx="2952328" cy="127419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 err="1">
                <a:solidFill>
                  <a:srgbClr val="C00000"/>
                </a:solidFill>
              </a:rPr>
              <a:t>V</a:t>
            </a:r>
            <a:r>
              <a:rPr lang="en-US" sz="1600" baseline="-25000" dirty="0" err="1">
                <a:solidFill>
                  <a:srgbClr val="C00000"/>
                </a:solidFill>
              </a:rPr>
              <a:t>h</a:t>
            </a:r>
            <a:r>
              <a:rPr lang="en-US" sz="1600" dirty="0">
                <a:solidFill>
                  <a:srgbClr val="C00000"/>
                </a:solidFill>
              </a:rPr>
              <a:t> = 1.80 MV   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sym typeface="Symbol"/>
              </a:rPr>
              <a:t>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</a:rPr>
              <a:t>V</a:t>
            </a:r>
            <a:r>
              <a:rPr lang="en-US" sz="1600" baseline="-25000" dirty="0" err="1">
                <a:solidFill>
                  <a:schemeClr val="accent5">
                    <a:lumMod val="75000"/>
                  </a:schemeClr>
                </a:solidFill>
              </a:rPr>
              <a:t>h,opt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 )</a:t>
            </a:r>
          </a:p>
          <a:p>
            <a:pPr>
              <a:lnSpc>
                <a:spcPct val="120000"/>
              </a:lnSpc>
            </a:pP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  <a:sym typeface="Symbol"/>
              </a:rPr>
              <a:t>n</a:t>
            </a:r>
            <a:r>
              <a:rPr lang="en-US" sz="1600" baseline="-25000" dirty="0" err="1">
                <a:solidFill>
                  <a:schemeClr val="accent5">
                    <a:lumMod val="75000"/>
                  </a:schemeClr>
                </a:solidFill>
                <a:sym typeface="Symbol"/>
              </a:rPr>
              <a:t>h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sym typeface="Symbol"/>
              </a:rPr>
              <a:t> =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  <a:sym typeface="Symbol"/>
              </a:rPr>
              <a:t>n</a:t>
            </a:r>
            <a:r>
              <a:rPr lang="en-US" sz="1600" baseline="-25000" dirty="0" err="1">
                <a:solidFill>
                  <a:schemeClr val="accent5">
                    <a:lumMod val="75000"/>
                  </a:schemeClr>
                </a:solidFill>
                <a:sym typeface="Symbol"/>
              </a:rPr>
              <a:t>h,opt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sym typeface="Symbol"/>
              </a:rPr>
              <a:t> = -12.2 deg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  <a:sym typeface="Symbol"/>
              </a:rPr>
              <a:t>5 cavities, </a:t>
            </a:r>
            <a:r>
              <a:rPr lang="en-US" sz="1600" dirty="0">
                <a:solidFill>
                  <a:srgbClr val="C00000"/>
                </a:solidFill>
                <a:sym typeface="Symbol"/>
              </a:rPr>
              <a:t></a:t>
            </a:r>
            <a:r>
              <a:rPr lang="en-US" sz="1600" baseline="-25000" dirty="0">
                <a:solidFill>
                  <a:srgbClr val="C00000"/>
                </a:solidFill>
                <a:sym typeface="Symbol"/>
              </a:rPr>
              <a:t>h</a:t>
            </a:r>
            <a:r>
              <a:rPr lang="en-US" sz="1600" dirty="0">
                <a:solidFill>
                  <a:srgbClr val="C00000"/>
                </a:solidFill>
                <a:sym typeface="Symbol"/>
              </a:rPr>
              <a:t> = 2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000066"/>
                </a:solidFill>
                <a:sym typeface="Symbol"/>
              </a:rPr>
              <a:t> Unstable for </a:t>
            </a:r>
            <a:r>
              <a:rPr lang="en-US" sz="1600" dirty="0" err="1">
                <a:solidFill>
                  <a:srgbClr val="000066"/>
                </a:solidFill>
                <a:sym typeface="Symbol"/>
              </a:rPr>
              <a:t>I</a:t>
            </a:r>
            <a:r>
              <a:rPr lang="en-US" sz="1600" baseline="-25000" dirty="0" err="1">
                <a:solidFill>
                  <a:srgbClr val="000066"/>
                </a:solidFill>
                <a:sym typeface="Symbol"/>
              </a:rPr>
              <a:t>beam</a:t>
            </a:r>
            <a:r>
              <a:rPr lang="en-US" sz="1600" dirty="0">
                <a:solidFill>
                  <a:srgbClr val="000066"/>
                </a:solidFill>
                <a:sym typeface="Symbol"/>
              </a:rPr>
              <a:t> &gt; 150 mA</a:t>
            </a:r>
            <a:endParaRPr lang="en-GB" sz="1200" dirty="0">
              <a:solidFill>
                <a:srgbClr val="00006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7624" y="2272660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Eq. 1</a:t>
            </a:r>
            <a:endParaRPr lang="en-GB" sz="16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67944" y="2272660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66"/>
                </a:solidFill>
              </a:rPr>
              <a:t>Start with </a:t>
            </a:r>
          </a:p>
          <a:p>
            <a:r>
              <a:rPr lang="en-GB" sz="1400" dirty="0">
                <a:solidFill>
                  <a:srgbClr val="000066"/>
                </a:solidFill>
                <a:sym typeface="Symbol"/>
              </a:rPr>
              <a:t></a:t>
            </a:r>
            <a:r>
              <a:rPr lang="en-GB" sz="1400" baseline="-25000" dirty="0">
                <a:solidFill>
                  <a:srgbClr val="000066"/>
                </a:solidFill>
                <a:sym typeface="Symbol"/>
              </a:rPr>
              <a:t>beam</a:t>
            </a:r>
            <a:r>
              <a:rPr lang="en-US" sz="1400" dirty="0">
                <a:solidFill>
                  <a:srgbClr val="000066"/>
                </a:solidFill>
              </a:rPr>
              <a:t> = +1 deg</a:t>
            </a:r>
            <a:endParaRPr lang="en-GB" sz="1400" dirty="0">
              <a:solidFill>
                <a:srgbClr val="000066"/>
              </a:solidFill>
            </a:endParaRPr>
          </a:p>
        </p:txBody>
      </p:sp>
      <p:pic>
        <p:nvPicPr>
          <p:cNvPr id="3074" name="Picture 2" descr="C:\Users\jacob\Documents\WORKSHOPS - SCHOOLS\ESLS RF\ESLS RF 2018\HC_active_5 -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056636"/>
            <a:ext cx="2425824" cy="134709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7668344" y="2394312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66"/>
                </a:solidFill>
              </a:rPr>
              <a:t>Start with </a:t>
            </a:r>
          </a:p>
          <a:p>
            <a:r>
              <a:rPr lang="en-GB" sz="1400" dirty="0">
                <a:solidFill>
                  <a:srgbClr val="000066"/>
                </a:solidFill>
                <a:sym typeface="Symbol"/>
              </a:rPr>
              <a:t></a:t>
            </a:r>
            <a:r>
              <a:rPr lang="en-GB" sz="1400" baseline="-25000" dirty="0">
                <a:solidFill>
                  <a:srgbClr val="000066"/>
                </a:solidFill>
                <a:sym typeface="Symbol"/>
              </a:rPr>
              <a:t>beam</a:t>
            </a:r>
            <a:r>
              <a:rPr lang="en-US" sz="1400" dirty="0">
                <a:solidFill>
                  <a:srgbClr val="000066"/>
                </a:solidFill>
              </a:rPr>
              <a:t> = -1 deg</a:t>
            </a:r>
            <a:endParaRPr lang="en-GB" sz="1400" dirty="0">
              <a:solidFill>
                <a:srgbClr val="00006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43608" y="3649588"/>
            <a:ext cx="4896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66"/>
                </a:solidFill>
              </a:rPr>
              <a:t>Threshold at </a:t>
            </a:r>
            <a:r>
              <a:rPr lang="en-US" sz="1400" dirty="0">
                <a:solidFill>
                  <a:srgbClr val="000066"/>
                </a:solidFill>
                <a:sym typeface="Symbol"/>
              </a:rPr>
              <a:t> 150 mA confirmed by numerical integration </a:t>
            </a:r>
            <a:endParaRPr lang="en-GB" sz="1400" dirty="0">
              <a:solidFill>
                <a:srgbClr val="000066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2483768" y="2785492"/>
            <a:ext cx="288032" cy="864096"/>
          </a:xfrm>
          <a:prstGeom prst="straightConnector1">
            <a:avLst/>
          </a:prstGeom>
          <a:ln w="127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acob\Documents\WORKSHOPS - SCHOOLS\ESLS RF\ESLS RF 2018\HC_active_6 -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49523"/>
            <a:ext cx="5184576" cy="265722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Robinson DC (2</a:t>
            </a:r>
            <a:r>
              <a:rPr lang="en-US" baseline="30000" dirty="0"/>
              <a:t>nd</a:t>
            </a:r>
            <a:r>
              <a:rPr lang="en-US" dirty="0"/>
              <a:t> type) – </a:t>
            </a:r>
            <a:r>
              <a:rPr lang="en-US" dirty="0">
                <a:solidFill>
                  <a:srgbClr val="FFC000"/>
                </a:solidFill>
              </a:rPr>
              <a:t>Integration of synchrotron equation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15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22nd ESLS RF – at SOLEIL, Paris  -  8-9 November 2018  -   Jörn Jacob &amp; Vincent Serrière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96136" y="646375"/>
            <a:ext cx="2952328" cy="127419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 err="1">
                <a:solidFill>
                  <a:srgbClr val="C00000"/>
                </a:solidFill>
              </a:rPr>
              <a:t>V</a:t>
            </a:r>
            <a:r>
              <a:rPr lang="en-US" sz="1600" baseline="-25000" dirty="0" err="1">
                <a:solidFill>
                  <a:srgbClr val="C00000"/>
                </a:solidFill>
              </a:rPr>
              <a:t>h</a:t>
            </a:r>
            <a:r>
              <a:rPr lang="en-US" sz="1600" dirty="0">
                <a:solidFill>
                  <a:srgbClr val="C00000"/>
                </a:solidFill>
              </a:rPr>
              <a:t> = 1.50 MV   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sym typeface="Symbol"/>
              </a:rPr>
              <a:t>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</a:rPr>
              <a:t>V</a:t>
            </a:r>
            <a:r>
              <a:rPr lang="en-US" sz="1600" baseline="-25000" dirty="0" err="1">
                <a:solidFill>
                  <a:schemeClr val="accent5">
                    <a:lumMod val="75000"/>
                  </a:schemeClr>
                </a:solidFill>
              </a:rPr>
              <a:t>h,opt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 )</a:t>
            </a:r>
          </a:p>
          <a:p>
            <a:pPr>
              <a:lnSpc>
                <a:spcPct val="120000"/>
              </a:lnSpc>
            </a:pP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  <a:sym typeface="Symbol"/>
              </a:rPr>
              <a:t>n</a:t>
            </a:r>
            <a:r>
              <a:rPr lang="en-US" sz="1600" baseline="-25000" dirty="0" err="1">
                <a:solidFill>
                  <a:schemeClr val="accent5">
                    <a:lumMod val="75000"/>
                  </a:schemeClr>
                </a:solidFill>
                <a:sym typeface="Symbol"/>
              </a:rPr>
              <a:t>h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sym typeface="Symbol"/>
              </a:rPr>
              <a:t> =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  <a:sym typeface="Symbol"/>
              </a:rPr>
              <a:t>n</a:t>
            </a:r>
            <a:r>
              <a:rPr lang="en-US" sz="1600" baseline="-25000" dirty="0" err="1">
                <a:solidFill>
                  <a:schemeClr val="accent5">
                    <a:lumMod val="75000"/>
                  </a:schemeClr>
                </a:solidFill>
                <a:sym typeface="Symbol"/>
              </a:rPr>
              <a:t>h,opt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sym typeface="Symbol"/>
              </a:rPr>
              <a:t> = -12.2 deg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  <a:sym typeface="Symbol"/>
              </a:rPr>
              <a:t>5 cavities, </a:t>
            </a:r>
            <a:r>
              <a:rPr lang="en-US" sz="1600" dirty="0">
                <a:solidFill>
                  <a:srgbClr val="C00000"/>
                </a:solidFill>
                <a:sym typeface="Symbol"/>
              </a:rPr>
              <a:t></a:t>
            </a:r>
            <a:r>
              <a:rPr lang="en-US" sz="1600" baseline="-25000" dirty="0">
                <a:solidFill>
                  <a:srgbClr val="C00000"/>
                </a:solidFill>
                <a:sym typeface="Symbol"/>
              </a:rPr>
              <a:t>h</a:t>
            </a:r>
            <a:r>
              <a:rPr lang="en-US" sz="1600" dirty="0">
                <a:solidFill>
                  <a:srgbClr val="C00000"/>
                </a:solidFill>
                <a:sym typeface="Symbol"/>
              </a:rPr>
              <a:t> = 5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000066"/>
                </a:solidFill>
                <a:sym typeface="Symbol"/>
              </a:rPr>
              <a:t> Unstable for </a:t>
            </a:r>
            <a:r>
              <a:rPr lang="en-US" sz="1600" dirty="0" err="1">
                <a:solidFill>
                  <a:srgbClr val="000066"/>
                </a:solidFill>
                <a:sym typeface="Symbol"/>
              </a:rPr>
              <a:t>I</a:t>
            </a:r>
            <a:r>
              <a:rPr lang="en-US" sz="1600" baseline="-25000" dirty="0" err="1">
                <a:solidFill>
                  <a:srgbClr val="000066"/>
                </a:solidFill>
                <a:sym typeface="Symbol"/>
              </a:rPr>
              <a:t>beam</a:t>
            </a:r>
            <a:r>
              <a:rPr lang="en-US" sz="1600" dirty="0">
                <a:solidFill>
                  <a:srgbClr val="000066"/>
                </a:solidFill>
                <a:sym typeface="Symbol"/>
              </a:rPr>
              <a:t> &gt; 130 mA</a:t>
            </a:r>
            <a:endParaRPr lang="en-GB" sz="1200" dirty="0">
              <a:solidFill>
                <a:srgbClr val="00006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7624" y="2180907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Eq. 1</a:t>
            </a:r>
            <a:endParaRPr lang="en-GB" sz="16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67944" y="2180907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66"/>
                </a:solidFill>
              </a:rPr>
              <a:t>Start with </a:t>
            </a:r>
          </a:p>
          <a:p>
            <a:r>
              <a:rPr lang="en-GB" sz="1400" dirty="0">
                <a:solidFill>
                  <a:srgbClr val="000066"/>
                </a:solidFill>
                <a:sym typeface="Symbol"/>
              </a:rPr>
              <a:t></a:t>
            </a:r>
            <a:r>
              <a:rPr lang="en-GB" sz="1400" baseline="-25000" dirty="0">
                <a:solidFill>
                  <a:srgbClr val="000066"/>
                </a:solidFill>
                <a:sym typeface="Symbol"/>
              </a:rPr>
              <a:t>beam</a:t>
            </a:r>
            <a:r>
              <a:rPr lang="en-US" sz="1400" dirty="0">
                <a:solidFill>
                  <a:srgbClr val="000066"/>
                </a:solidFill>
              </a:rPr>
              <a:t> = +1 deg</a:t>
            </a:r>
            <a:endParaRPr lang="en-GB" sz="1400" dirty="0">
              <a:solidFill>
                <a:srgbClr val="00006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43608" y="3557835"/>
            <a:ext cx="4896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66"/>
                </a:solidFill>
              </a:rPr>
              <a:t>Threshold at </a:t>
            </a:r>
            <a:r>
              <a:rPr lang="en-US" sz="1400" dirty="0">
                <a:solidFill>
                  <a:srgbClr val="000066"/>
                </a:solidFill>
                <a:sym typeface="Symbol"/>
              </a:rPr>
              <a:t> 130 mA confirmed by numerical integration </a:t>
            </a:r>
            <a:endParaRPr lang="en-GB" sz="1400" dirty="0">
              <a:solidFill>
                <a:srgbClr val="000066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2195736" y="2693739"/>
            <a:ext cx="576064" cy="864096"/>
          </a:xfrm>
          <a:prstGeom prst="straightConnector1">
            <a:avLst/>
          </a:prstGeom>
          <a:ln w="127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39552" y="3937620"/>
            <a:ext cx="7920880" cy="152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66"/>
                </a:solidFill>
              </a:rPr>
              <a:t>For active system, Integration of synchrotron equation indicates:</a:t>
            </a:r>
          </a:p>
          <a:p>
            <a:pPr marL="266700" indent="-266700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1600" dirty="0">
                <a:solidFill>
                  <a:srgbClr val="C00000"/>
                </a:solidFill>
              </a:rPr>
              <a:t>Robinson stable </a:t>
            </a:r>
            <a:r>
              <a:rPr lang="en-US" sz="1600" dirty="0">
                <a:solidFill>
                  <a:srgbClr val="000066"/>
                </a:solidFill>
              </a:rPr>
              <a:t>if  Harmonic RF beam loading &gt; Main RF beam loading</a:t>
            </a:r>
          </a:p>
          <a:p>
            <a:pPr marL="723900" lvl="1" indent="-266700">
              <a:lnSpc>
                <a:spcPct val="120000"/>
              </a:lnSpc>
              <a:buFont typeface="Symbol" pitchFamily="18" charset="2"/>
              <a:buChar char="Þ"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Sufficient harmonic cavity impedance, </a:t>
            </a:r>
          </a:p>
          <a:p>
            <a:pPr marL="723900" lvl="1" indent="-266700">
              <a:lnSpc>
                <a:spcPct val="120000"/>
              </a:lnSpc>
              <a:buFont typeface="Symbol" pitchFamily="18" charset="2"/>
              <a:buChar char="Þ"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Sufficient number of harmonic cavities</a:t>
            </a:r>
          </a:p>
          <a:p>
            <a:pPr marL="723900" lvl="1" indent="-266700">
              <a:lnSpc>
                <a:spcPct val="120000"/>
              </a:lnSpc>
              <a:buFont typeface="Symbol" pitchFamily="18" charset="2"/>
              <a:buChar char="Þ"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Upper limit for coupling 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sym typeface="Symbol"/>
              </a:rPr>
              <a:t></a:t>
            </a:r>
            <a:r>
              <a:rPr lang="en-US" sz="1600" baseline="-25000" dirty="0">
                <a:solidFill>
                  <a:schemeClr val="accent5">
                    <a:lumMod val="50000"/>
                  </a:schemeClr>
                </a:solidFill>
                <a:sym typeface="Symbol"/>
              </a:rPr>
              <a:t>h</a:t>
            </a:r>
            <a:endParaRPr lang="en-GB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Multibunch</a:t>
            </a:r>
            <a:r>
              <a:rPr lang="en-US" dirty="0"/>
              <a:t> / single particle </a:t>
            </a:r>
            <a:r>
              <a:rPr lang="en-US" dirty="0">
                <a:solidFill>
                  <a:srgbClr val="FFC000"/>
                </a:solidFill>
              </a:rPr>
              <a:t>tracking </a:t>
            </a:r>
            <a:r>
              <a:rPr lang="en-US" dirty="0"/>
              <a:t>–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/>
              <a:t>Robinson &amp; Phase transients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16</a:t>
            </a:fld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noProof="0"/>
              <a:t>22nd ESLS RF – at SOLEIL, Paris  -  8-9 November 2018  -   Jörn Jacob &amp; Vincent Serrière</a:t>
            </a:r>
            <a:endParaRPr lang="en-US" noProof="0"/>
          </a:p>
        </p:txBody>
      </p:sp>
      <p:pic>
        <p:nvPicPr>
          <p:cNvPr id="5" name="Picture 4" descr="Transient_5NC_beta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697260"/>
            <a:ext cx="3960000" cy="2158057"/>
          </a:xfrm>
          <a:prstGeom prst="rect">
            <a:avLst/>
          </a:prstGeom>
        </p:spPr>
      </p:pic>
      <p:pic>
        <p:nvPicPr>
          <p:cNvPr id="6" name="Picture 5" descr="BL_5NC_beta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697260"/>
            <a:ext cx="3816424" cy="2160000"/>
          </a:xfrm>
          <a:prstGeom prst="rect">
            <a:avLst/>
          </a:prstGeom>
        </p:spPr>
      </p:pic>
      <p:pic>
        <p:nvPicPr>
          <p:cNvPr id="10" name="Picture 9" descr="Transient_5NC_beta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8" y="2857500"/>
            <a:ext cx="3964964" cy="2160000"/>
          </a:xfrm>
          <a:prstGeom prst="rect">
            <a:avLst/>
          </a:prstGeom>
        </p:spPr>
      </p:pic>
      <p:pic>
        <p:nvPicPr>
          <p:cNvPr id="9" name="Picture 8" descr="BL_5NC_beta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2857500"/>
            <a:ext cx="3964964" cy="2160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7504" y="697260"/>
            <a:ext cx="1368152" cy="11264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 err="1">
                <a:solidFill>
                  <a:schemeClr val="accent5">
                    <a:lumMod val="75000"/>
                  </a:schemeClr>
                </a:solidFill>
              </a:rPr>
              <a:t>V</a:t>
            </a:r>
            <a:r>
              <a:rPr lang="en-US" sz="1400" baseline="-25000" dirty="0" err="1">
                <a:solidFill>
                  <a:schemeClr val="accent5">
                    <a:lumMod val="75000"/>
                  </a:schemeClr>
                </a:solidFill>
              </a:rPr>
              <a:t>h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 = </a:t>
            </a:r>
            <a:r>
              <a:rPr lang="en-US" sz="1400" dirty="0" err="1">
                <a:solidFill>
                  <a:schemeClr val="accent5">
                    <a:lumMod val="75000"/>
                  </a:schemeClr>
                </a:solidFill>
              </a:rPr>
              <a:t>V</a:t>
            </a:r>
            <a:r>
              <a:rPr lang="en-US" sz="1400" baseline="-25000" dirty="0" err="1">
                <a:solidFill>
                  <a:schemeClr val="accent5">
                    <a:lumMod val="75000"/>
                  </a:schemeClr>
                </a:solidFill>
              </a:rPr>
              <a:t>h,opt</a:t>
            </a:r>
            <a:endParaRPr lang="en-US" sz="1400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  <a:sym typeface="Symbol"/>
              </a:rPr>
              <a:t></a:t>
            </a:r>
            <a:r>
              <a:rPr lang="en-US" sz="1400" baseline="-25000" dirty="0">
                <a:solidFill>
                  <a:schemeClr val="accent5">
                    <a:lumMod val="75000"/>
                  </a:schemeClr>
                </a:solidFill>
                <a:sym typeface="Symbol"/>
              </a:rPr>
              <a:t>h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sym typeface="Symbol"/>
              </a:rPr>
              <a:t> = </a:t>
            </a:r>
            <a:r>
              <a:rPr lang="en-US" sz="1400" baseline="-25000" dirty="0" err="1">
                <a:solidFill>
                  <a:schemeClr val="accent5">
                    <a:lumMod val="75000"/>
                  </a:schemeClr>
                </a:solidFill>
                <a:sym typeface="Symbol"/>
              </a:rPr>
              <a:t>h,opt</a:t>
            </a:r>
            <a:endParaRPr lang="en-US" sz="1400" dirty="0">
              <a:solidFill>
                <a:schemeClr val="accent5">
                  <a:lumMod val="75000"/>
                </a:schemeClr>
              </a:solidFill>
              <a:sym typeface="Symbol"/>
            </a:endParaRPr>
          </a:p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  <a:sym typeface="Symbol"/>
              </a:rPr>
              <a:t>5 active NC cavities</a:t>
            </a:r>
            <a:endParaRPr lang="en-US" sz="1400" dirty="0">
              <a:solidFill>
                <a:srgbClr val="C00000"/>
              </a:solidFill>
              <a:sym typeface="Symbo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11760" y="1633364"/>
            <a:ext cx="792088" cy="38779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C00000"/>
                </a:solidFill>
                <a:sym typeface="Symbol"/>
              </a:rPr>
              <a:t></a:t>
            </a:r>
            <a:r>
              <a:rPr lang="en-US" sz="1600" baseline="-25000" dirty="0">
                <a:solidFill>
                  <a:srgbClr val="C00000"/>
                </a:solidFill>
                <a:sym typeface="Symbol"/>
              </a:rPr>
              <a:t>h</a:t>
            </a:r>
            <a:r>
              <a:rPr lang="en-US" sz="1600" dirty="0">
                <a:solidFill>
                  <a:srgbClr val="C00000"/>
                </a:solidFill>
                <a:sym typeface="Symbol"/>
              </a:rPr>
              <a:t> = 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67744" y="3937620"/>
            <a:ext cx="792088" cy="38779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C00000"/>
                </a:solidFill>
                <a:sym typeface="Symbol"/>
              </a:rPr>
              <a:t></a:t>
            </a:r>
            <a:r>
              <a:rPr lang="en-US" sz="1600" baseline="-25000" dirty="0">
                <a:solidFill>
                  <a:srgbClr val="C00000"/>
                </a:solidFill>
                <a:sym typeface="Symbol"/>
              </a:rPr>
              <a:t>h</a:t>
            </a:r>
            <a:r>
              <a:rPr lang="en-US" sz="1600" dirty="0">
                <a:solidFill>
                  <a:srgbClr val="C00000"/>
                </a:solidFill>
                <a:sym typeface="Symbol"/>
              </a:rPr>
              <a:t> = 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9512" y="5017740"/>
            <a:ext cx="4320480" cy="38779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For both cases: Phase transients: 0.16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</a:rPr>
              <a:t>rad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,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88024" y="5017740"/>
            <a:ext cx="3528392" cy="38779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C00000"/>
                </a:solidFill>
              </a:rPr>
              <a:t>! DC Robinson stable for large </a:t>
            </a:r>
            <a:r>
              <a:rPr lang="en-US" sz="1600" dirty="0">
                <a:solidFill>
                  <a:srgbClr val="C00000"/>
                </a:solidFill>
                <a:sym typeface="Symbol"/>
              </a:rPr>
              <a:t></a:t>
            </a:r>
            <a:r>
              <a:rPr lang="en-US" sz="1600" baseline="-25000" dirty="0">
                <a:solidFill>
                  <a:srgbClr val="C00000"/>
                </a:solidFill>
                <a:sym typeface="Symbol"/>
              </a:rPr>
              <a:t>h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600" dirty="0">
                <a:solidFill>
                  <a:srgbClr val="C00000"/>
                </a:solidFill>
              </a:rPr>
              <a:t>! </a:t>
            </a: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Multibunch</a:t>
            </a:r>
            <a:r>
              <a:rPr lang="en-US" dirty="0"/>
              <a:t> / single particle </a:t>
            </a:r>
            <a:r>
              <a:rPr lang="en-US" dirty="0">
                <a:solidFill>
                  <a:srgbClr val="FFC000"/>
                </a:solidFill>
              </a:rPr>
              <a:t>tracking </a:t>
            </a:r>
            <a:r>
              <a:rPr lang="en-US" dirty="0"/>
              <a:t>–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/>
              <a:t>Robinson &amp; Phase transients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17</a:t>
            </a:fld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noProof="0"/>
              <a:t>22nd ESLS RF – at SOLEIL, Paris  -  8-9 November 2018  -   Jörn Jacob &amp; Vincent Serrière</a:t>
            </a:r>
            <a:endParaRPr lang="en-US" noProof="0"/>
          </a:p>
        </p:txBody>
      </p:sp>
      <p:sp>
        <p:nvSpPr>
          <p:cNvPr id="12" name="TextBox 11"/>
          <p:cNvSpPr txBox="1"/>
          <p:nvPr/>
        </p:nvSpPr>
        <p:spPr>
          <a:xfrm>
            <a:off x="683568" y="697260"/>
            <a:ext cx="2160240" cy="11264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 err="1">
                <a:solidFill>
                  <a:schemeClr val="accent5">
                    <a:lumMod val="75000"/>
                  </a:schemeClr>
                </a:solidFill>
              </a:rPr>
              <a:t>V</a:t>
            </a:r>
            <a:r>
              <a:rPr lang="en-US" sz="1400" baseline="-25000" dirty="0" err="1">
                <a:solidFill>
                  <a:schemeClr val="accent5">
                    <a:lumMod val="75000"/>
                  </a:schemeClr>
                </a:solidFill>
              </a:rPr>
              <a:t>h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 = </a:t>
            </a:r>
            <a:r>
              <a:rPr lang="en-US" sz="1400" dirty="0" err="1">
                <a:solidFill>
                  <a:schemeClr val="accent5">
                    <a:lumMod val="75000"/>
                  </a:schemeClr>
                </a:solidFill>
              </a:rPr>
              <a:t>V</a:t>
            </a:r>
            <a:r>
              <a:rPr lang="en-US" sz="1400" baseline="-25000" dirty="0" err="1">
                <a:solidFill>
                  <a:schemeClr val="accent5">
                    <a:lumMod val="75000"/>
                  </a:schemeClr>
                </a:solidFill>
              </a:rPr>
              <a:t>h,opt</a:t>
            </a:r>
            <a:endParaRPr lang="en-US" sz="1400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  <a:sym typeface="Symbol"/>
              </a:rPr>
              <a:t></a:t>
            </a:r>
            <a:r>
              <a:rPr lang="en-US" sz="1400" baseline="-25000" dirty="0">
                <a:solidFill>
                  <a:schemeClr val="accent5">
                    <a:lumMod val="75000"/>
                  </a:schemeClr>
                </a:solidFill>
                <a:sym typeface="Symbol"/>
              </a:rPr>
              <a:t>h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sym typeface="Symbol"/>
              </a:rPr>
              <a:t> = </a:t>
            </a:r>
            <a:r>
              <a:rPr lang="en-US" sz="1400" baseline="-25000" dirty="0" err="1">
                <a:solidFill>
                  <a:schemeClr val="accent5">
                    <a:lumMod val="75000"/>
                  </a:schemeClr>
                </a:solidFill>
                <a:sym typeface="Symbol"/>
              </a:rPr>
              <a:t>h,opt</a:t>
            </a:r>
            <a:endParaRPr lang="en-US" sz="1400" dirty="0">
              <a:solidFill>
                <a:schemeClr val="accent5">
                  <a:lumMod val="75000"/>
                </a:schemeClr>
              </a:solidFill>
              <a:sym typeface="Symbol"/>
            </a:endParaRPr>
          </a:p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  <a:sym typeface="Symbol"/>
              </a:rPr>
              <a:t>5 active NC cavities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C00000"/>
                </a:solidFill>
                <a:sym typeface="Symbol"/>
              </a:rPr>
              <a:t></a:t>
            </a:r>
            <a:r>
              <a:rPr lang="en-US" sz="1400" baseline="-25000" dirty="0">
                <a:solidFill>
                  <a:srgbClr val="C00000"/>
                </a:solidFill>
                <a:sym typeface="Symbol"/>
              </a:rPr>
              <a:t>h</a:t>
            </a:r>
            <a:r>
              <a:rPr lang="en-US" sz="1400" dirty="0">
                <a:solidFill>
                  <a:srgbClr val="C00000"/>
                </a:solidFill>
                <a:sym typeface="Symbol"/>
              </a:rPr>
              <a:t> = 3</a:t>
            </a:r>
          </a:p>
        </p:txBody>
      </p:sp>
      <p:pic>
        <p:nvPicPr>
          <p:cNvPr id="17" name="Picture 16" descr="beta3_unifor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697260"/>
            <a:ext cx="3964965" cy="2160000"/>
          </a:xfrm>
          <a:prstGeom prst="rect">
            <a:avLst/>
          </a:prstGeom>
        </p:spPr>
      </p:pic>
      <p:pic>
        <p:nvPicPr>
          <p:cNvPr id="18" name="Picture 17" descr="beta3_7p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2929508"/>
            <a:ext cx="3964964" cy="2160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580112" y="1417340"/>
            <a:ext cx="223224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66"/>
                </a:solidFill>
              </a:rPr>
              <a:t>Uniform fill pattern</a:t>
            </a:r>
          </a:p>
          <a:p>
            <a:r>
              <a:rPr lang="en-US" sz="1400" dirty="0">
                <a:solidFill>
                  <a:srgbClr val="000066"/>
                </a:solidFill>
              </a:rPr>
              <a:t>Condition for bunch elongation to 50 </a:t>
            </a:r>
            <a:r>
              <a:rPr lang="en-US" sz="1400" dirty="0" err="1">
                <a:solidFill>
                  <a:srgbClr val="000066"/>
                </a:solidFill>
              </a:rPr>
              <a:t>ps</a:t>
            </a:r>
            <a:endParaRPr lang="en-GB" sz="1400" dirty="0">
              <a:solidFill>
                <a:srgbClr val="000066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20072" y="2929508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66"/>
                </a:solidFill>
              </a:rPr>
              <a:t>7/8 fill pattern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1560" y="3001516"/>
            <a:ext cx="3528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en-US" sz="1600" dirty="0">
                <a:solidFill>
                  <a:srgbClr val="000066"/>
                </a:solidFill>
              </a:rPr>
              <a:t>It looks like AC Robinson instability,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US" sz="1600" dirty="0">
                <a:solidFill>
                  <a:srgbClr val="000066"/>
                </a:solidFill>
              </a:rPr>
              <a:t>BUT: needs to be checked with </a:t>
            </a:r>
            <a:r>
              <a:rPr lang="en-US" sz="1600" dirty="0" err="1">
                <a:solidFill>
                  <a:srgbClr val="000066"/>
                </a:solidFill>
              </a:rPr>
              <a:t>multibunch</a:t>
            </a:r>
            <a:r>
              <a:rPr lang="en-US" sz="1600" dirty="0">
                <a:solidFill>
                  <a:srgbClr val="000066"/>
                </a:solidFill>
              </a:rPr>
              <a:t> </a:t>
            </a:r>
            <a:r>
              <a:rPr lang="en-US" sz="1600" dirty="0" err="1">
                <a:solidFill>
                  <a:srgbClr val="000066"/>
                </a:solidFill>
              </a:rPr>
              <a:t>multiparticle</a:t>
            </a:r>
            <a:r>
              <a:rPr lang="en-US" sz="1600" dirty="0">
                <a:solidFill>
                  <a:srgbClr val="000066"/>
                </a:solidFill>
              </a:rPr>
              <a:t> tracking codes !</a:t>
            </a:r>
            <a:endParaRPr lang="en-GB" sz="1600" dirty="0">
              <a:solidFill>
                <a:srgbClr val="000066"/>
              </a:solidFill>
            </a:endParaRPr>
          </a:p>
          <a:p>
            <a:endParaRPr lang="en-GB" sz="1600" dirty="0">
              <a:solidFill>
                <a:srgbClr val="000066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3568" y="5017740"/>
            <a:ext cx="4896544" cy="3877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C00000"/>
                </a:solidFill>
                <a:sym typeface="Symbol"/>
              </a:rPr>
              <a:t></a:t>
            </a:r>
            <a:r>
              <a:rPr lang="en-US" sz="1600" baseline="-25000" dirty="0">
                <a:solidFill>
                  <a:srgbClr val="C00000"/>
                </a:solidFill>
                <a:sym typeface="Symbol"/>
              </a:rPr>
              <a:t>h</a:t>
            </a:r>
            <a:r>
              <a:rPr lang="en-US" sz="1600" dirty="0">
                <a:solidFill>
                  <a:srgbClr val="C00000"/>
                </a:solidFill>
                <a:sym typeface="Symbol"/>
              </a:rPr>
              <a:t> &lt; 3: AC like instabilities also for uniform filling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Multibunch</a:t>
            </a:r>
            <a:r>
              <a:rPr lang="en-US" dirty="0"/>
              <a:t> / single particle </a:t>
            </a:r>
            <a:r>
              <a:rPr lang="en-US" dirty="0">
                <a:solidFill>
                  <a:srgbClr val="FFC000"/>
                </a:solidFill>
              </a:rPr>
              <a:t>tracking </a:t>
            </a:r>
            <a:r>
              <a:rPr lang="en-US" dirty="0"/>
              <a:t>–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/>
              <a:t>Robinson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18</a:t>
            </a:fld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noProof="0"/>
              <a:t>22nd ESLS RF – at SOLEIL, Paris  -  8-9 November 2018  -   Jörn Jacob &amp; Vincent Serrière</a:t>
            </a:r>
            <a:endParaRPr lang="en-US" noProof="0"/>
          </a:p>
        </p:txBody>
      </p:sp>
      <p:sp>
        <p:nvSpPr>
          <p:cNvPr id="11" name="TextBox 10"/>
          <p:cNvSpPr txBox="1"/>
          <p:nvPr/>
        </p:nvSpPr>
        <p:spPr>
          <a:xfrm>
            <a:off x="942746" y="769268"/>
            <a:ext cx="72296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66"/>
                </a:solidFill>
              </a:rPr>
              <a:t>Bunch length computed with theoretical formula for the obtained total voltage 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88032" y="1196752"/>
            <a:ext cx="8460432" cy="4080904"/>
            <a:chOff x="0" y="1196752"/>
            <a:chExt cx="8460432" cy="4080904"/>
          </a:xfrm>
        </p:grpSpPr>
        <p:sp>
          <p:nvSpPr>
            <p:cNvPr id="18" name="TextBox 17"/>
            <p:cNvSpPr txBox="1"/>
            <p:nvPr/>
          </p:nvSpPr>
          <p:spPr>
            <a:xfrm>
              <a:off x="6660232" y="3289548"/>
              <a:ext cx="16561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66"/>
                  </a:solidFill>
                </a:rPr>
                <a:t>Optimum Bunch</a:t>
              </a:r>
            </a:p>
            <a:p>
              <a:pPr algn="ctr"/>
              <a:r>
                <a:rPr lang="en-US" sz="1600" dirty="0">
                  <a:solidFill>
                    <a:srgbClr val="000066"/>
                  </a:solidFill>
                </a:rPr>
                <a:t>Lengthening</a:t>
              </a:r>
              <a:endParaRPr lang="en-GB" sz="1600" dirty="0">
                <a:solidFill>
                  <a:srgbClr val="000066"/>
                </a:solidFill>
              </a:endParaRPr>
            </a:p>
          </p:txBody>
        </p:sp>
        <p:pic>
          <p:nvPicPr>
            <p:cNvPr id="20" name="Picture 19" descr="DCRobinson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196752"/>
              <a:ext cx="6300192" cy="4080904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6084168" y="4221088"/>
              <a:ext cx="237626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DC Robinson threshold given by Tracking*</a:t>
              </a:r>
              <a:endParaRPr lang="en-GB" sz="1600" dirty="0"/>
            </a:p>
            <a:p>
              <a:endParaRPr lang="en-GB" sz="16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475656" y="1700808"/>
              <a:ext cx="902811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66"/>
                  </a:solidFill>
                </a:rPr>
                <a:t>Stable</a:t>
              </a:r>
              <a:r>
                <a:rPr lang="en-US" dirty="0"/>
                <a:t> </a:t>
              </a:r>
              <a:endParaRPr lang="en-GB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779912" y="4365104"/>
              <a:ext cx="1159292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Unstable</a:t>
              </a:r>
              <a:r>
                <a:rPr lang="en-US" dirty="0"/>
                <a:t> </a:t>
              </a:r>
              <a:endParaRPr lang="en-GB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516216" y="1705372"/>
            <a:ext cx="2160240" cy="8679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  <a:sym typeface="Symbol"/>
              </a:rPr>
              <a:t>5 active NC cavities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C00000"/>
                </a:solidFill>
                <a:sym typeface="Symbol"/>
              </a:rPr>
              <a:t></a:t>
            </a:r>
            <a:r>
              <a:rPr lang="en-US" sz="1400" baseline="-25000" dirty="0">
                <a:solidFill>
                  <a:srgbClr val="C00000"/>
                </a:solidFill>
                <a:sym typeface="Symbol"/>
              </a:rPr>
              <a:t>h</a:t>
            </a:r>
            <a:r>
              <a:rPr lang="en-US" sz="1400" dirty="0">
                <a:solidFill>
                  <a:srgbClr val="C00000"/>
                </a:solidFill>
                <a:sym typeface="Symbol"/>
              </a:rPr>
              <a:t> = 5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C00000"/>
                </a:solidFill>
                <a:sym typeface="Symbol"/>
              </a:rPr>
              <a:t>UNIFORM filling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H="1" flipV="1">
            <a:off x="5868144" y="3649588"/>
            <a:ext cx="576064" cy="864096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6300192" y="3505572"/>
            <a:ext cx="576064" cy="0"/>
          </a:xfrm>
          <a:prstGeom prst="straightConnector1">
            <a:avLst/>
          </a:prstGeom>
          <a:ln w="12700">
            <a:solidFill>
              <a:srgbClr val="00006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707904" y="1129308"/>
            <a:ext cx="648072" cy="792088"/>
          </a:xfrm>
          <a:prstGeom prst="straightConnector1">
            <a:avLst/>
          </a:prstGeom>
          <a:ln w="12700">
            <a:solidFill>
              <a:srgbClr val="00006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Multibunch</a:t>
            </a:r>
            <a:r>
              <a:rPr lang="en-US" dirty="0"/>
              <a:t> / single particle </a:t>
            </a:r>
            <a:r>
              <a:rPr lang="en-US" dirty="0">
                <a:solidFill>
                  <a:srgbClr val="FFC000"/>
                </a:solidFill>
              </a:rPr>
              <a:t>tracking </a:t>
            </a:r>
            <a:r>
              <a:rPr lang="en-US" dirty="0"/>
              <a:t>–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/>
              <a:t>Robinson &amp; Phase transients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19</a:t>
            </a:fld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noProof="0"/>
              <a:t>22nd ESLS RF – at SOLEIL, Paris  -  8-9 November 2018  -   Jörn Jacob &amp; Vincent Serrière</a:t>
            </a:r>
            <a:endParaRPr lang="en-US" noProof="0"/>
          </a:p>
        </p:txBody>
      </p:sp>
      <p:sp>
        <p:nvSpPr>
          <p:cNvPr id="13" name="TextBox 12"/>
          <p:cNvSpPr txBox="1"/>
          <p:nvPr/>
        </p:nvSpPr>
        <p:spPr>
          <a:xfrm>
            <a:off x="2411760" y="625252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Passive SC Cavity: R/Q = 90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Symbol" pitchFamily="18" charset="2"/>
              </a:rPr>
              <a:t>W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, Q</a:t>
            </a:r>
            <a:r>
              <a:rPr lang="en-US" baseline="-25000" dirty="0">
                <a:solidFill>
                  <a:schemeClr val="accent6">
                    <a:lumMod val="75000"/>
                  </a:schemeClr>
                </a:solidFill>
              </a:rPr>
              <a:t>0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= 2e8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4" name="Picture 13" descr="BL_1s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913284"/>
            <a:ext cx="3964964" cy="2160000"/>
          </a:xfrm>
          <a:prstGeom prst="rect">
            <a:avLst/>
          </a:prstGeom>
        </p:spPr>
      </p:pic>
      <p:pic>
        <p:nvPicPr>
          <p:cNvPr id="15" name="Picture 14" descr="transient_1s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985292"/>
            <a:ext cx="3964964" cy="2160000"/>
          </a:xfrm>
          <a:prstGeom prst="rect">
            <a:avLst/>
          </a:prstGeom>
        </p:spPr>
      </p:pic>
      <p:pic>
        <p:nvPicPr>
          <p:cNvPr id="16" name="Picture 15" descr="Vbeam_hhc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3073524"/>
            <a:ext cx="3964964" cy="2160000"/>
          </a:xfrm>
          <a:prstGeom prst="rect">
            <a:avLst/>
          </a:prstGeom>
        </p:spPr>
      </p:pic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395536" y="3721596"/>
          <a:ext cx="4176464" cy="994410"/>
        </p:xfrm>
        <a:graphic>
          <a:graphicData uri="http://schemas.openxmlformats.org/drawingml/2006/table">
            <a:tbl>
              <a:tblPr/>
              <a:tblGrid>
                <a:gridCol w="15930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66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66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66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66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66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 dirty="0">
                          <a:solidFill>
                            <a:srgbClr val="000066"/>
                          </a:solidFill>
                          <a:latin typeface="Calibri"/>
                        </a:rPr>
                        <a:t># SC passive Cavities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000066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Phase Transient [rad]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0.45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0.46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0.54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000066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ESRF: First 3</a:t>
            </a:r>
            <a:r>
              <a:rPr lang="en-US" cap="none" baseline="30000" dirty="0"/>
              <a:t>rd</a:t>
            </a:r>
            <a:r>
              <a:rPr lang="en-US" dirty="0"/>
              <a:t> generation synchrotron light source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2</a:t>
            </a:fld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noProof="0"/>
              <a:t>22nd ESLS RF – at SOLEIL, Paris  -  8-9 November 2018  -   Jörn Jacob &amp; Vincent Serrière</a:t>
            </a:r>
            <a:endParaRPr lang="en-US" noProof="0"/>
          </a:p>
        </p:txBody>
      </p:sp>
      <p:pic>
        <p:nvPicPr>
          <p:cNvPr id="8" name="Picture 2" descr="P:\DIR\COM\PHOTOS\PHOTOS AERIAL VIEWS\2015_05_11_AERIAL VIEW_MOREL_MAY 2015\JPEG_LR\ESRF AERIAL VIEWS_MOREL_MAY 2015_LR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721358"/>
            <a:ext cx="7056784" cy="4695230"/>
          </a:xfrm>
          <a:prstGeom prst="rect">
            <a:avLst/>
          </a:prstGeom>
          <a:noFill/>
        </p:spPr>
      </p:pic>
      <p:sp>
        <p:nvSpPr>
          <p:cNvPr id="9" name="TextBox 10"/>
          <p:cNvSpPr txBox="1"/>
          <p:nvPr/>
        </p:nvSpPr>
        <p:spPr>
          <a:xfrm>
            <a:off x="4644008" y="2857500"/>
            <a:ext cx="108012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C000"/>
                </a:solidFill>
              </a:rPr>
              <a:t>200 </a:t>
            </a:r>
            <a:r>
              <a:rPr lang="en-US" sz="1600" b="1" dirty="0" err="1">
                <a:solidFill>
                  <a:srgbClr val="FFC000"/>
                </a:solidFill>
              </a:rPr>
              <a:t>MeV</a:t>
            </a:r>
            <a:r>
              <a:rPr lang="en-US" sz="1600" b="1" dirty="0">
                <a:solidFill>
                  <a:srgbClr val="FFC000"/>
                </a:solidFill>
              </a:rPr>
              <a:t> Linac</a:t>
            </a:r>
            <a:endParaRPr lang="en-GB" sz="1600" b="1" dirty="0">
              <a:solidFill>
                <a:srgbClr val="FFC000"/>
              </a:solidFill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4139952" y="2353444"/>
            <a:ext cx="108012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6 </a:t>
            </a:r>
            <a:r>
              <a:rPr lang="en-US" sz="1600" b="1" dirty="0" err="1">
                <a:solidFill>
                  <a:srgbClr val="C00000"/>
                </a:solidFill>
              </a:rPr>
              <a:t>GeV</a:t>
            </a:r>
            <a:r>
              <a:rPr lang="en-US" sz="1600" b="1" dirty="0">
                <a:solidFill>
                  <a:srgbClr val="C00000"/>
                </a:solidFill>
              </a:rPr>
              <a:t> Booster</a:t>
            </a:r>
            <a:endParaRPr lang="en-GB" sz="1600" b="1" dirty="0">
              <a:solidFill>
                <a:srgbClr val="C00000"/>
              </a:solidFill>
            </a:endParaRPr>
          </a:p>
        </p:txBody>
      </p:sp>
      <p:sp>
        <p:nvSpPr>
          <p:cNvPr id="11" name="TextBox 12"/>
          <p:cNvSpPr txBox="1"/>
          <p:nvPr/>
        </p:nvSpPr>
        <p:spPr>
          <a:xfrm>
            <a:off x="3851920" y="3496860"/>
            <a:ext cx="287193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</a:rPr>
              <a:t>6 </a:t>
            </a:r>
            <a:r>
              <a:rPr lang="en-US" sz="1600" b="1" dirty="0" err="1">
                <a:solidFill>
                  <a:srgbClr val="002060"/>
                </a:solidFill>
              </a:rPr>
              <a:t>GeV</a:t>
            </a:r>
            <a:r>
              <a:rPr lang="en-US" sz="1600" b="1" dirty="0">
                <a:solidFill>
                  <a:srgbClr val="002060"/>
                </a:solidFill>
              </a:rPr>
              <a:t> Storage Ring 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</a:rPr>
              <a:t>200 mA</a:t>
            </a:r>
            <a:endParaRPr lang="en-GB" sz="1600" b="1" dirty="0">
              <a:solidFill>
                <a:srgbClr val="002060"/>
              </a:solidFill>
            </a:endParaRPr>
          </a:p>
        </p:txBody>
      </p:sp>
      <p:sp>
        <p:nvSpPr>
          <p:cNvPr id="12" name="TextBox 14"/>
          <p:cNvSpPr txBox="1"/>
          <p:nvPr/>
        </p:nvSpPr>
        <p:spPr>
          <a:xfrm>
            <a:off x="899592" y="3649588"/>
            <a:ext cx="2808312" cy="17081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>
                <a:solidFill>
                  <a:srgbClr val="002060"/>
                </a:solidFill>
              </a:rPr>
              <a:t>Existing Storage Ring</a:t>
            </a:r>
          </a:p>
          <a:p>
            <a:pPr marL="625475" indent="-625475"/>
            <a:r>
              <a:rPr lang="en-US" sz="1400" b="1" dirty="0">
                <a:solidFill>
                  <a:srgbClr val="002060"/>
                </a:solidFill>
              </a:rPr>
              <a:t>1992: 	commissioning</a:t>
            </a:r>
          </a:p>
          <a:p>
            <a:pPr marL="625475" indent="-625475"/>
            <a:r>
              <a:rPr lang="en-US" sz="1400" b="1" dirty="0">
                <a:solidFill>
                  <a:srgbClr val="002060"/>
                </a:solidFill>
              </a:rPr>
              <a:t>1994: 	external users</a:t>
            </a:r>
          </a:p>
          <a:p>
            <a:pPr marL="625475" indent="-625475"/>
            <a:r>
              <a:rPr lang="en-US" sz="1400" b="1" dirty="0">
                <a:solidFill>
                  <a:srgbClr val="002060"/>
                </a:solidFill>
              </a:rPr>
              <a:t>since then: </a:t>
            </a:r>
          </a:p>
          <a:p>
            <a:pPr marL="182563" indent="-174625">
              <a:buFont typeface="Arial" pitchFamily="34" charset="0"/>
              <a:buChar char="•"/>
            </a:pPr>
            <a:r>
              <a:rPr lang="en-US" sz="1400" b="1" dirty="0">
                <a:solidFill>
                  <a:srgbClr val="002060"/>
                </a:solidFill>
              </a:rPr>
              <a:t>many upgrades</a:t>
            </a:r>
          </a:p>
          <a:p>
            <a:pPr marL="182563" indent="-174625">
              <a:buFont typeface="Arial" pitchFamily="34" charset="0"/>
              <a:buChar char="•"/>
            </a:pPr>
            <a:r>
              <a:rPr lang="en-US" sz="1400" b="1" dirty="0">
                <a:solidFill>
                  <a:srgbClr val="002060"/>
                </a:solidFill>
              </a:rPr>
              <a:t>brilliance increase by about a factor 1000</a:t>
            </a:r>
            <a:endParaRPr lang="en-GB" sz="1400" b="1" dirty="0">
              <a:solidFill>
                <a:srgbClr val="002060"/>
              </a:solidFill>
            </a:endParaRPr>
          </a:p>
        </p:txBody>
      </p:sp>
      <p:sp>
        <p:nvSpPr>
          <p:cNvPr id="13" name="TextBox 15"/>
          <p:cNvSpPr txBox="1"/>
          <p:nvPr/>
        </p:nvSpPr>
        <p:spPr>
          <a:xfrm rot="559618">
            <a:off x="4572000" y="1633364"/>
            <a:ext cx="2259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Up to 100 </a:t>
            </a:r>
            <a:r>
              <a:rPr lang="en-US" sz="16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keV</a:t>
            </a:r>
            <a:r>
              <a:rPr lang="en-US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X-rays</a:t>
            </a:r>
            <a:endParaRPr lang="en-GB" sz="1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TextBox 16"/>
          <p:cNvSpPr txBox="1"/>
          <p:nvPr/>
        </p:nvSpPr>
        <p:spPr>
          <a:xfrm>
            <a:off x="5220072" y="4081636"/>
            <a:ext cx="3744416" cy="12772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>
                <a:solidFill>
                  <a:srgbClr val="C00000"/>
                </a:solidFill>
              </a:rPr>
              <a:t>New </a:t>
            </a:r>
            <a:r>
              <a:rPr lang="en-US" sz="1600" b="1" u="sng" dirty="0">
                <a:solidFill>
                  <a:srgbClr val="C00000"/>
                </a:solidFill>
              </a:rPr>
              <a:t>E</a:t>
            </a:r>
            <a:r>
              <a:rPr lang="en-US" sz="1600" b="1" dirty="0">
                <a:solidFill>
                  <a:srgbClr val="C00000"/>
                </a:solidFill>
              </a:rPr>
              <a:t>xtremely </a:t>
            </a:r>
            <a:r>
              <a:rPr lang="en-US" sz="1600" b="1" u="sng" dirty="0">
                <a:solidFill>
                  <a:srgbClr val="C00000"/>
                </a:solidFill>
              </a:rPr>
              <a:t>B</a:t>
            </a:r>
            <a:r>
              <a:rPr lang="en-US" sz="1600" b="1" dirty="0">
                <a:solidFill>
                  <a:srgbClr val="C00000"/>
                </a:solidFill>
              </a:rPr>
              <a:t>rilliant </a:t>
            </a:r>
            <a:r>
              <a:rPr lang="en-US" sz="1600" b="1" u="sng" dirty="0">
                <a:solidFill>
                  <a:srgbClr val="C00000"/>
                </a:solidFill>
              </a:rPr>
              <a:t>S</a:t>
            </a:r>
            <a:r>
              <a:rPr lang="en-US" sz="1600" b="1" dirty="0">
                <a:solidFill>
                  <a:srgbClr val="C00000"/>
                </a:solidFill>
              </a:rPr>
              <a:t>ource: EBS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US" sz="1400" b="1" dirty="0">
                <a:solidFill>
                  <a:srgbClr val="C00000"/>
                </a:solidFill>
              </a:rPr>
              <a:t>further brilliance increase by a factor 40</a:t>
            </a:r>
          </a:p>
          <a:p>
            <a:pPr marL="625475" indent="-625475"/>
            <a:r>
              <a:rPr lang="en-US" sz="1400" b="1" dirty="0">
                <a:solidFill>
                  <a:srgbClr val="C00000"/>
                </a:solidFill>
              </a:rPr>
              <a:t>2019: 	installation</a:t>
            </a:r>
          </a:p>
          <a:p>
            <a:pPr marL="625475" indent="-625475"/>
            <a:r>
              <a:rPr lang="en-US" sz="1400" b="1" dirty="0">
                <a:solidFill>
                  <a:srgbClr val="C00000"/>
                </a:solidFill>
              </a:rPr>
              <a:t>2020: 	commissioning and resume user service</a:t>
            </a:r>
            <a:endParaRPr lang="en-GB" sz="1400" b="1" dirty="0">
              <a:solidFill>
                <a:srgbClr val="C00000"/>
              </a:solidFill>
            </a:endParaRPr>
          </a:p>
        </p:txBody>
      </p:sp>
      <p:sp>
        <p:nvSpPr>
          <p:cNvPr id="15" name="Right Arrow 17"/>
          <p:cNvSpPr/>
          <p:nvPr/>
        </p:nvSpPr>
        <p:spPr>
          <a:xfrm>
            <a:off x="3923928" y="4585692"/>
            <a:ext cx="1188132" cy="241788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</p:txBody>
      </p:sp>
      <p:pic>
        <p:nvPicPr>
          <p:cNvPr id="16" name="Picture 3" descr="P:\DIR\COM\LOGOS-2014\Logo files\JPG\ESRF-Logo-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2380" y="805272"/>
            <a:ext cx="971600" cy="1059859"/>
          </a:xfrm>
          <a:prstGeom prst="rect">
            <a:avLst/>
          </a:prstGeom>
          <a:noFill/>
        </p:spPr>
      </p:pic>
      <p:sp>
        <p:nvSpPr>
          <p:cNvPr id="17" name="TextBox 12"/>
          <p:cNvSpPr txBox="1"/>
          <p:nvPr/>
        </p:nvSpPr>
        <p:spPr>
          <a:xfrm rot="17866744">
            <a:off x="2756126" y="2150387"/>
            <a:ext cx="16986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</a:rPr>
              <a:t>Circ = 844 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of these very preliminary calculations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42900" indent="-342900">
              <a:lnSpc>
                <a:spcPct val="14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solidFill>
                  <a:srgbClr val="000066"/>
                </a:solidFill>
              </a:rPr>
              <a:t>Active normal conducting cavities</a:t>
            </a:r>
          </a:p>
          <a:p>
            <a:pPr marL="608013" lvl="1" indent="-342900">
              <a:lnSpc>
                <a:spcPct val="14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>
                <a:solidFill>
                  <a:srgbClr val="000066"/>
                </a:solidFill>
              </a:rPr>
              <a:t>Integration of synchrotron equation indicates that strong beam loading from the harmonic cavities would be needed to avoid Robinson DC </a:t>
            </a:r>
          </a:p>
          <a:p>
            <a:pPr marL="608013" lvl="1" indent="-342900">
              <a:lnSpc>
                <a:spcPct val="14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>
                <a:solidFill>
                  <a:srgbClr val="000066"/>
                </a:solidFill>
              </a:rPr>
              <a:t>This is in contradiction with </a:t>
            </a:r>
            <a:r>
              <a:rPr lang="en-US" dirty="0" err="1">
                <a:solidFill>
                  <a:srgbClr val="000066"/>
                </a:solidFill>
              </a:rPr>
              <a:t>multibunch</a:t>
            </a:r>
            <a:r>
              <a:rPr lang="en-US" dirty="0">
                <a:solidFill>
                  <a:srgbClr val="000066"/>
                </a:solidFill>
              </a:rPr>
              <a:t> single particle tracking results requiring high </a:t>
            </a:r>
            <a:r>
              <a:rPr lang="en-US" sz="1800" dirty="0">
                <a:solidFill>
                  <a:srgbClr val="000066"/>
                </a:solidFill>
                <a:sym typeface="Symbol"/>
              </a:rPr>
              <a:t></a:t>
            </a:r>
            <a:r>
              <a:rPr lang="en-US" sz="1800" baseline="-25000" dirty="0">
                <a:solidFill>
                  <a:srgbClr val="000066"/>
                </a:solidFill>
                <a:sym typeface="Symbol"/>
              </a:rPr>
              <a:t>h</a:t>
            </a:r>
            <a:r>
              <a:rPr lang="en-US" dirty="0">
                <a:solidFill>
                  <a:srgbClr val="000066"/>
                </a:solidFill>
              </a:rPr>
              <a:t> for stability</a:t>
            </a:r>
          </a:p>
          <a:p>
            <a:pPr marL="608013" lvl="1" indent="-342900">
              <a:lnSpc>
                <a:spcPct val="14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>
                <a:solidFill>
                  <a:srgbClr val="000066"/>
                </a:solidFill>
              </a:rPr>
              <a:t>Is the obtained AC like instability real? -&gt; to be checked with </a:t>
            </a:r>
            <a:r>
              <a:rPr lang="en-US" dirty="0" err="1">
                <a:solidFill>
                  <a:srgbClr val="000066"/>
                </a:solidFill>
              </a:rPr>
              <a:t>multiparticle</a:t>
            </a:r>
            <a:r>
              <a:rPr lang="en-US" dirty="0">
                <a:solidFill>
                  <a:srgbClr val="000066"/>
                </a:solidFill>
              </a:rPr>
              <a:t> </a:t>
            </a:r>
            <a:r>
              <a:rPr lang="en-US" dirty="0" err="1">
                <a:solidFill>
                  <a:srgbClr val="000066"/>
                </a:solidFill>
              </a:rPr>
              <a:t>multibunch</a:t>
            </a:r>
            <a:r>
              <a:rPr lang="en-US" dirty="0">
                <a:solidFill>
                  <a:srgbClr val="000066"/>
                </a:solidFill>
              </a:rPr>
              <a:t> tracking</a:t>
            </a:r>
          </a:p>
          <a:p>
            <a:pPr marL="608013" lvl="1" indent="-342900">
              <a:lnSpc>
                <a:spcPct val="14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>
                <a:solidFill>
                  <a:srgbClr val="000066"/>
                </a:solidFill>
              </a:rPr>
              <a:t>Working points around [</a:t>
            </a:r>
            <a:r>
              <a:rPr lang="en-US" dirty="0" err="1">
                <a:solidFill>
                  <a:srgbClr val="000066"/>
                </a:solidFill>
              </a:rPr>
              <a:t>V</a:t>
            </a:r>
            <a:r>
              <a:rPr lang="en-US" baseline="-25000" dirty="0" err="1">
                <a:solidFill>
                  <a:srgbClr val="000066"/>
                </a:solidFill>
              </a:rPr>
              <a:t>h,opt</a:t>
            </a:r>
            <a:r>
              <a:rPr lang="en-US" dirty="0">
                <a:solidFill>
                  <a:srgbClr val="000066"/>
                </a:solidFill>
              </a:rPr>
              <a:t>, </a:t>
            </a:r>
            <a:r>
              <a:rPr lang="en-US" dirty="0">
                <a:solidFill>
                  <a:srgbClr val="000066"/>
                </a:solidFill>
                <a:sym typeface="Symbol"/>
              </a:rPr>
              <a:t></a:t>
            </a:r>
            <a:r>
              <a:rPr lang="en-US" baseline="-25000" dirty="0">
                <a:solidFill>
                  <a:srgbClr val="000066"/>
                </a:solidFill>
              </a:rPr>
              <a:t>h.opt</a:t>
            </a:r>
            <a:r>
              <a:rPr lang="en-US" dirty="0">
                <a:solidFill>
                  <a:srgbClr val="000066"/>
                </a:solidFill>
              </a:rPr>
              <a:t>] look close to region of instability: this also needs to be confirmed</a:t>
            </a:r>
          </a:p>
          <a:p>
            <a:pPr marL="342900" indent="-342900">
              <a:lnSpc>
                <a:spcPct val="14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solidFill>
                  <a:srgbClr val="000066"/>
                </a:solidFill>
              </a:rPr>
              <a:t>Passive Super3HC like SC cavities</a:t>
            </a:r>
          </a:p>
          <a:p>
            <a:pPr marL="608013" lvl="1" indent="-342900">
              <a:lnSpc>
                <a:spcPct val="14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>
                <a:solidFill>
                  <a:srgbClr val="000066"/>
                </a:solidFill>
              </a:rPr>
              <a:t>Former studies indicate that bunch lengthening operation at low current (e.g. few bunch fillings) is unstable (Robinson AC) unless several SC cavities are installed</a:t>
            </a:r>
          </a:p>
          <a:p>
            <a:pPr marL="608013" lvl="1" indent="-342900">
              <a:lnSpc>
                <a:spcPct val="14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>
                <a:solidFill>
                  <a:srgbClr val="000066"/>
                </a:solidFill>
              </a:rPr>
              <a:t>Phase transients with passive harmonic cavities, even with low R/Q as for SC cavities, seem to be stronger than with active cavities: to be confirmed</a:t>
            </a:r>
          </a:p>
          <a:p>
            <a:pPr marL="342900" lvl="0" indent="-342900">
              <a:lnSpc>
                <a:spcPct val="14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solidFill>
                  <a:srgbClr val="000066"/>
                </a:solidFill>
              </a:rPr>
              <a:t>More studies are needed</a:t>
            </a:r>
          </a:p>
          <a:p>
            <a:pPr marL="608013" lvl="1" indent="-342900">
              <a:lnSpc>
                <a:spcPct val="14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>
                <a:solidFill>
                  <a:srgbClr val="000066"/>
                </a:solidFill>
              </a:rPr>
              <a:t>The results presented here are very preliminary and partially contradictory</a:t>
            </a:r>
          </a:p>
          <a:p>
            <a:pPr marL="608013" lvl="1" indent="-342900">
              <a:lnSpc>
                <a:spcPct val="14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>
                <a:solidFill>
                  <a:srgbClr val="000066"/>
                </a:solidFill>
              </a:rPr>
              <a:t>We decided to show them in order to trigger discussions and motivate further studies</a:t>
            </a:r>
          </a:p>
          <a:p>
            <a:pPr>
              <a:lnSpc>
                <a:spcPct val="140000"/>
              </a:lnSpc>
              <a:spcAft>
                <a:spcPts val="600"/>
              </a:spcAft>
            </a:pPr>
            <a:endParaRPr lang="en-GB" dirty="0">
              <a:solidFill>
                <a:srgbClr val="000066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20</a:t>
            </a:fld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noProof="0"/>
              <a:t>22nd ESLS RF – at SOLEIL, Paris  -  8-9 November 2018  -   Jörn Jacob &amp; Vincent Serrière</a:t>
            </a:r>
            <a:endParaRPr lang="en-US" noProof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P:\MACH\RF\Photothèque\Cavités\Cavity string in ID 14 - October 2018\image1 - reduced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5277" y="2335442"/>
            <a:ext cx="4225115" cy="3168836"/>
          </a:xfrm>
          <a:prstGeom prst="rect">
            <a:avLst/>
          </a:prstGeom>
          <a:noFill/>
        </p:spPr>
      </p:pic>
      <p:pic>
        <p:nvPicPr>
          <p:cNvPr id="5" name="Picture 4" descr="P:\MACH\RF\Photothèque\Cavités\CINEL\DSC06711 redu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97415" y="1991524"/>
            <a:ext cx="4015500" cy="3011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 l="394"/>
          <a:stretch>
            <a:fillRect/>
          </a:stretch>
        </p:blipFill>
        <p:spPr bwMode="auto">
          <a:xfrm>
            <a:off x="323528" y="625252"/>
            <a:ext cx="8726822" cy="1708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RF upgrade for the </a:t>
            </a:r>
            <a:r>
              <a:rPr lang="en-GB" dirty="0">
                <a:solidFill>
                  <a:schemeClr val="accent4"/>
                </a:solidFill>
              </a:rPr>
              <a:t>ESRF-EBS </a:t>
            </a:r>
            <a:r>
              <a:rPr lang="en-GB" dirty="0"/>
              <a:t>storage ring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3</a:t>
            </a:fld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noProof="0"/>
              <a:t>22nd ESLS RF – at SOLEIL, Paris  -  8-9 November 2018  -   Jörn Jacob &amp; Vincent Serrière</a:t>
            </a:r>
            <a:endParaRPr lang="en-US" noProof="0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1830224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3399"/>
                </a:solidFill>
              </a:rPr>
              <a:t>Extremely Brilliant Source: </a:t>
            </a:r>
            <a:r>
              <a:rPr lang="en-US" sz="2800" b="1" dirty="0">
                <a:solidFill>
                  <a:srgbClr val="003399"/>
                </a:solidFill>
                <a:sym typeface="Symbol"/>
              </a:rPr>
              <a:t></a:t>
            </a:r>
            <a:r>
              <a:rPr lang="en-US" sz="2000" b="1" baseline="-25000" dirty="0">
                <a:solidFill>
                  <a:srgbClr val="003399"/>
                </a:solidFill>
                <a:sym typeface="Symbol"/>
              </a:rPr>
              <a:t>x</a:t>
            </a:r>
            <a:r>
              <a:rPr lang="en-US" sz="2000" b="1" dirty="0">
                <a:solidFill>
                  <a:srgbClr val="003399"/>
                </a:solidFill>
                <a:sym typeface="Symbol"/>
              </a:rPr>
              <a:t>: 4 nm </a:t>
            </a:r>
            <a:r>
              <a:rPr lang="en-US" sz="2000" b="1">
                <a:solidFill>
                  <a:srgbClr val="003399"/>
                </a:solidFill>
                <a:sym typeface="Symbol"/>
              </a:rPr>
              <a:t> 134 </a:t>
            </a:r>
            <a:r>
              <a:rPr lang="en-US" sz="2000" b="1" dirty="0">
                <a:solidFill>
                  <a:srgbClr val="003399"/>
                </a:solidFill>
                <a:sym typeface="Symbol"/>
              </a:rPr>
              <a:t>pm</a:t>
            </a:r>
            <a:endParaRPr lang="en-GB" sz="2000" b="1" dirty="0">
              <a:solidFill>
                <a:srgbClr val="00339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35696" y="4081636"/>
            <a:ext cx="6336704" cy="1323439"/>
          </a:xfrm>
          <a:prstGeom prst="rect">
            <a:avLst/>
          </a:prstGeom>
          <a:solidFill>
            <a:srgbClr val="FFFFFF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3399"/>
                </a:solidFill>
              </a:rPr>
              <a:t>10 December 2018: shut down existing machine</a:t>
            </a:r>
          </a:p>
          <a:p>
            <a:r>
              <a:rPr lang="en-US" sz="2000" b="1" dirty="0">
                <a:solidFill>
                  <a:srgbClr val="003399"/>
                </a:solidFill>
              </a:rPr>
              <a:t>2019: Installation of new machine</a:t>
            </a:r>
          </a:p>
          <a:p>
            <a:r>
              <a:rPr lang="en-US" sz="2000" b="1" dirty="0">
                <a:solidFill>
                  <a:srgbClr val="003399"/>
                </a:solidFill>
              </a:rPr>
              <a:t>2020: Commissioning EBS and Beamlines</a:t>
            </a:r>
          </a:p>
          <a:p>
            <a:r>
              <a:rPr lang="en-US" sz="2000" b="1" dirty="0">
                <a:solidFill>
                  <a:srgbClr val="003399"/>
                </a:solidFill>
              </a:rPr>
              <a:t>August 2020: Back to user service mode</a:t>
            </a:r>
            <a:endParaRPr lang="en-GB" sz="2000" b="1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EBS RF system Layout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4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22nd ESLS RF – at SOLEIL, Paris  -  8-9 November 2018  -   Jörn Jacob &amp; Vincent Serrière</a:t>
            </a:r>
            <a:endParaRPr lang="en-US" dirty="0"/>
          </a:p>
        </p:txBody>
      </p:sp>
      <p:grpSp>
        <p:nvGrpSpPr>
          <p:cNvPr id="7" name="Group 180"/>
          <p:cNvGrpSpPr/>
          <p:nvPr/>
        </p:nvGrpSpPr>
        <p:grpSpPr>
          <a:xfrm>
            <a:off x="3413373" y="1387658"/>
            <a:ext cx="2626854" cy="827293"/>
            <a:chOff x="2981325" y="1835884"/>
            <a:chExt cx="2626854" cy="827293"/>
          </a:xfrm>
        </p:grpSpPr>
        <p:cxnSp>
          <p:nvCxnSpPr>
            <p:cNvPr id="8" name="Straight Connector 7"/>
            <p:cNvCxnSpPr/>
            <p:nvPr/>
          </p:nvCxnSpPr>
          <p:spPr>
            <a:xfrm flipV="1">
              <a:off x="2981325" y="1962154"/>
              <a:ext cx="300038" cy="69056"/>
            </a:xfrm>
            <a:prstGeom prst="lin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>
            <a:xfrm flipV="1">
              <a:off x="3543301" y="1835884"/>
              <a:ext cx="300038" cy="69055"/>
            </a:xfrm>
            <a:prstGeom prst="lin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>
            <a:xfrm rot="20820000">
              <a:off x="3167641" y="1997111"/>
              <a:ext cx="1265" cy="374134"/>
            </a:xfrm>
            <a:prstGeom prst="lin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>
            <a:xfrm rot="20820000">
              <a:off x="3743002" y="1865291"/>
              <a:ext cx="4762" cy="371226"/>
            </a:xfrm>
            <a:prstGeom prst="lin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>
            <a:xfrm flipH="1">
              <a:off x="3195736" y="2228775"/>
              <a:ext cx="604838" cy="140494"/>
            </a:xfrm>
            <a:prstGeom prst="lin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</a:ln>
            <a:effectLst/>
          </p:spPr>
        </p:cxnSp>
        <p:grpSp>
          <p:nvGrpSpPr>
            <p:cNvPr id="13" name="Group 346"/>
            <p:cNvGrpSpPr/>
            <p:nvPr/>
          </p:nvGrpSpPr>
          <p:grpSpPr>
            <a:xfrm>
              <a:off x="3517442" y="2303177"/>
              <a:ext cx="2090737" cy="360000"/>
              <a:chOff x="3729038" y="2476499"/>
              <a:chExt cx="2090737" cy="450000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3729038" y="2476499"/>
                <a:ext cx="95250" cy="450000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FF"/>
                </a:solidFill>
                <a:prstDash val="solid"/>
              </a:ln>
              <a:effectLst/>
            </p:spPr>
          </p:cxnSp>
          <p:cxnSp>
            <p:nvCxnSpPr>
              <p:cNvPr id="15" name="Straight Connector 14"/>
              <p:cNvCxnSpPr/>
              <p:nvPr/>
            </p:nvCxnSpPr>
            <p:spPr>
              <a:xfrm flipV="1">
                <a:off x="3814763" y="2895559"/>
                <a:ext cx="1892758" cy="23858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FF"/>
                </a:solidFill>
                <a:prstDash val="solid"/>
              </a:ln>
              <a:effectLst/>
            </p:spPr>
          </p:cxnSp>
          <p:cxnSp>
            <p:nvCxnSpPr>
              <p:cNvPr id="16" name="Straight Connector 15"/>
              <p:cNvCxnSpPr/>
              <p:nvPr/>
            </p:nvCxnSpPr>
            <p:spPr>
              <a:xfrm flipV="1">
                <a:off x="5691188" y="2476500"/>
                <a:ext cx="128587" cy="419100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FF"/>
                </a:solidFill>
                <a:prstDash val="solid"/>
              </a:ln>
              <a:effectLst/>
            </p:spPr>
          </p:cxnSp>
        </p:grpSp>
      </p:grpSp>
      <p:sp>
        <p:nvSpPr>
          <p:cNvPr id="17" name="Oval 5"/>
          <p:cNvSpPr>
            <a:spLocks noChangeArrowheads="1"/>
          </p:cNvSpPr>
          <p:nvPr/>
        </p:nvSpPr>
        <p:spPr bwMode="auto">
          <a:xfrm>
            <a:off x="1024802" y="880462"/>
            <a:ext cx="7954963" cy="4384675"/>
          </a:xfrm>
          <a:prstGeom prst="ellipse">
            <a:avLst/>
          </a:prstGeom>
          <a:noFill/>
          <a:ln w="57150">
            <a:solidFill>
              <a:sysClr val="windowText" lastClr="000000">
                <a:lumMod val="50000"/>
                <a:lumOff val="50000"/>
              </a:sysClr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107504" y="625252"/>
            <a:ext cx="28167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EBS Storage Ring</a:t>
            </a:r>
          </a:p>
        </p:txBody>
      </p:sp>
      <p:sp>
        <p:nvSpPr>
          <p:cNvPr id="19" name="Rectangle 28"/>
          <p:cNvSpPr>
            <a:spLocks noChangeArrowheads="1"/>
          </p:cNvSpPr>
          <p:nvPr/>
        </p:nvSpPr>
        <p:spPr bwMode="auto">
          <a:xfrm>
            <a:off x="6516216" y="3361556"/>
            <a:ext cx="19442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NEW Teststand: </a:t>
            </a:r>
            <a:r>
              <a:rPr kumimoji="0" lang="en-US" sz="1200" b="1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 new adjacent building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AutoShape 384"/>
          <p:cNvSpPr>
            <a:spLocks noChangeArrowheads="1"/>
          </p:cNvSpPr>
          <p:nvPr/>
        </p:nvSpPr>
        <p:spPr bwMode="auto">
          <a:xfrm>
            <a:off x="3491161" y="919287"/>
            <a:ext cx="366960" cy="733663"/>
          </a:xfrm>
          <a:prstGeom prst="triangle">
            <a:avLst>
              <a:gd name="adj" fmla="val 50000"/>
            </a:avLst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1" name="Group 12"/>
          <p:cNvGrpSpPr/>
          <p:nvPr/>
        </p:nvGrpSpPr>
        <p:grpSpPr>
          <a:xfrm>
            <a:off x="6430327" y="2517404"/>
            <a:ext cx="912800" cy="900906"/>
            <a:chOff x="1501849" y="3426609"/>
            <a:chExt cx="912800" cy="900906"/>
          </a:xfrm>
        </p:grpSpPr>
        <p:sp>
          <p:nvSpPr>
            <p:cNvPr id="22" name="AutoShape 389"/>
            <p:cNvSpPr>
              <a:spLocks noChangeArrowheads="1"/>
            </p:cNvSpPr>
            <p:nvPr/>
          </p:nvSpPr>
          <p:spPr bwMode="auto">
            <a:xfrm rot="16200000">
              <a:off x="1418228" y="3510230"/>
              <a:ext cx="900906" cy="733663"/>
            </a:xfrm>
            <a:prstGeom prst="triangle">
              <a:avLst>
                <a:gd name="adj" fmla="val 50000"/>
              </a:avLst>
            </a:prstGeom>
            <a:solidFill>
              <a:srgbClr val="66FFFF"/>
            </a:solidFill>
            <a:ln w="19050" algn="ctr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Text Box 390"/>
            <p:cNvSpPr txBox="1">
              <a:spLocks noChangeArrowheads="1"/>
            </p:cNvSpPr>
            <p:nvPr/>
          </p:nvSpPr>
          <p:spPr bwMode="auto">
            <a:xfrm>
              <a:off x="1515730" y="3698180"/>
              <a:ext cx="898919" cy="3077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KLYS 2</a:t>
              </a:r>
            </a:p>
          </p:txBody>
        </p:sp>
      </p:grpSp>
      <p:sp>
        <p:nvSpPr>
          <p:cNvPr id="25" name="AutoShape 755"/>
          <p:cNvSpPr>
            <a:spLocks noChangeArrowheads="1"/>
          </p:cNvSpPr>
          <p:nvPr/>
        </p:nvSpPr>
        <p:spPr bwMode="auto">
          <a:xfrm rot="780000" flipV="1">
            <a:off x="5769191" y="693307"/>
            <a:ext cx="186030" cy="388965"/>
          </a:xfrm>
          <a:prstGeom prst="octagon">
            <a:avLst>
              <a:gd name="adj" fmla="val 29287"/>
            </a:avLst>
          </a:prstGeom>
          <a:solidFill>
            <a:srgbClr val="FF99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AutoShape 755"/>
          <p:cNvSpPr>
            <a:spLocks noChangeArrowheads="1"/>
          </p:cNvSpPr>
          <p:nvPr/>
        </p:nvSpPr>
        <p:spPr bwMode="auto">
          <a:xfrm rot="780000" flipV="1">
            <a:off x="6044223" y="761666"/>
            <a:ext cx="186030" cy="388965"/>
          </a:xfrm>
          <a:prstGeom prst="octagon">
            <a:avLst>
              <a:gd name="adj" fmla="val 29287"/>
            </a:avLst>
          </a:prstGeom>
          <a:solidFill>
            <a:srgbClr val="FF99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AutoShape 755"/>
          <p:cNvSpPr>
            <a:spLocks noChangeArrowheads="1"/>
          </p:cNvSpPr>
          <p:nvPr/>
        </p:nvSpPr>
        <p:spPr bwMode="auto">
          <a:xfrm rot="780000" flipV="1">
            <a:off x="6327820" y="824716"/>
            <a:ext cx="186030" cy="388965"/>
          </a:xfrm>
          <a:prstGeom prst="octagon">
            <a:avLst>
              <a:gd name="adj" fmla="val 29287"/>
            </a:avLst>
          </a:prstGeom>
          <a:solidFill>
            <a:srgbClr val="FF99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" name="AutoShape 755"/>
          <p:cNvSpPr>
            <a:spLocks noChangeArrowheads="1"/>
          </p:cNvSpPr>
          <p:nvPr/>
        </p:nvSpPr>
        <p:spPr bwMode="auto">
          <a:xfrm rot="780000" flipV="1">
            <a:off x="6610887" y="890067"/>
            <a:ext cx="186030" cy="388965"/>
          </a:xfrm>
          <a:prstGeom prst="octagon">
            <a:avLst>
              <a:gd name="adj" fmla="val 29287"/>
            </a:avLst>
          </a:prstGeom>
          <a:solidFill>
            <a:srgbClr val="FF99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" name="AutoShape 755"/>
          <p:cNvSpPr>
            <a:spLocks noChangeArrowheads="1"/>
          </p:cNvSpPr>
          <p:nvPr/>
        </p:nvSpPr>
        <p:spPr bwMode="auto">
          <a:xfrm rot="20820000" flipV="1">
            <a:off x="2909251" y="954666"/>
            <a:ext cx="186030" cy="388965"/>
          </a:xfrm>
          <a:prstGeom prst="octagon">
            <a:avLst>
              <a:gd name="adj" fmla="val 29287"/>
            </a:avLst>
          </a:prstGeom>
          <a:solidFill>
            <a:srgbClr val="FF99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" name="AutoShape 755"/>
          <p:cNvSpPr>
            <a:spLocks noChangeArrowheads="1"/>
          </p:cNvSpPr>
          <p:nvPr/>
        </p:nvSpPr>
        <p:spPr bwMode="auto">
          <a:xfrm rot="20820000" flipV="1">
            <a:off x="3186415" y="895541"/>
            <a:ext cx="186030" cy="388965"/>
          </a:xfrm>
          <a:prstGeom prst="octagon">
            <a:avLst>
              <a:gd name="adj" fmla="val 29287"/>
            </a:avLst>
          </a:prstGeom>
          <a:solidFill>
            <a:srgbClr val="FF99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" name="AutoShape 755"/>
          <p:cNvSpPr>
            <a:spLocks noChangeArrowheads="1"/>
          </p:cNvSpPr>
          <p:nvPr/>
        </p:nvSpPr>
        <p:spPr bwMode="auto">
          <a:xfrm rot="20820000" flipV="1">
            <a:off x="3468950" y="827890"/>
            <a:ext cx="186030" cy="388965"/>
          </a:xfrm>
          <a:prstGeom prst="octagon">
            <a:avLst>
              <a:gd name="adj" fmla="val 29287"/>
            </a:avLst>
          </a:prstGeom>
          <a:solidFill>
            <a:srgbClr val="FF99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AutoShape 755"/>
          <p:cNvSpPr>
            <a:spLocks noChangeArrowheads="1"/>
          </p:cNvSpPr>
          <p:nvPr/>
        </p:nvSpPr>
        <p:spPr bwMode="auto">
          <a:xfrm rot="20820000" flipV="1">
            <a:off x="3752016" y="762539"/>
            <a:ext cx="186030" cy="388965"/>
          </a:xfrm>
          <a:prstGeom prst="octagon">
            <a:avLst>
              <a:gd name="adj" fmla="val 29287"/>
            </a:avLst>
          </a:prstGeom>
          <a:solidFill>
            <a:srgbClr val="FF99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" name="AutoShape 755"/>
          <p:cNvSpPr>
            <a:spLocks noChangeArrowheads="1"/>
          </p:cNvSpPr>
          <p:nvPr/>
        </p:nvSpPr>
        <p:spPr bwMode="auto">
          <a:xfrm rot="20820000" flipV="1">
            <a:off x="4032762" y="697723"/>
            <a:ext cx="186030" cy="388965"/>
          </a:xfrm>
          <a:prstGeom prst="octagon">
            <a:avLst>
              <a:gd name="adj" fmla="val 29287"/>
            </a:avLst>
          </a:prstGeom>
          <a:solidFill>
            <a:srgbClr val="FF99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rot="780000" flipH="1" flipV="1">
            <a:off x="5758663" y="1068910"/>
            <a:ext cx="7144" cy="321989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headEnd type="none"/>
            <a:tailEnd type="triangle"/>
          </a:ln>
          <a:effectLst/>
        </p:spPr>
      </p:cxnSp>
      <p:cxnSp>
        <p:nvCxnSpPr>
          <p:cNvPr id="35" name="Straight Arrow Connector 34"/>
          <p:cNvCxnSpPr/>
          <p:nvPr/>
        </p:nvCxnSpPr>
        <p:spPr>
          <a:xfrm rot="780000" flipH="1" flipV="1">
            <a:off x="6036436" y="1135957"/>
            <a:ext cx="7144" cy="321989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headEnd type="none"/>
            <a:tailEnd type="triangle"/>
          </a:ln>
          <a:effectLst/>
        </p:spPr>
      </p:cxnSp>
      <p:cxnSp>
        <p:nvCxnSpPr>
          <p:cNvPr id="36" name="Straight Connector 35"/>
          <p:cNvCxnSpPr/>
          <p:nvPr/>
        </p:nvCxnSpPr>
        <p:spPr>
          <a:xfrm>
            <a:off x="5716546" y="1382813"/>
            <a:ext cx="304800" cy="73819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</a:ln>
          <a:effectLst/>
        </p:spPr>
      </p:cxnSp>
      <p:cxnSp>
        <p:nvCxnSpPr>
          <p:cNvPr id="37" name="Straight Connector 36"/>
          <p:cNvCxnSpPr/>
          <p:nvPr/>
        </p:nvCxnSpPr>
        <p:spPr>
          <a:xfrm rot="780000">
            <a:off x="5816778" y="1415335"/>
            <a:ext cx="1265" cy="374134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</a:ln>
          <a:effectLst/>
        </p:spPr>
      </p:cxnSp>
      <p:grpSp>
        <p:nvGrpSpPr>
          <p:cNvPr id="38" name="Group 214"/>
          <p:cNvGrpSpPr/>
          <p:nvPr/>
        </p:nvGrpSpPr>
        <p:grpSpPr>
          <a:xfrm>
            <a:off x="5766031" y="1200778"/>
            <a:ext cx="839010" cy="720439"/>
            <a:chOff x="5333983" y="1649004"/>
            <a:chExt cx="839010" cy="720439"/>
          </a:xfrm>
        </p:grpSpPr>
        <p:cxnSp>
          <p:nvCxnSpPr>
            <p:cNvPr id="39" name="Straight Arrow Connector 38"/>
            <p:cNvCxnSpPr/>
            <p:nvPr/>
          </p:nvCxnSpPr>
          <p:spPr>
            <a:xfrm rot="780000" flipH="1" flipV="1">
              <a:off x="5885119" y="1649004"/>
              <a:ext cx="7144" cy="321989"/>
            </a:xfrm>
            <a:prstGeom prst="straightConnector1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headEnd type="none"/>
              <a:tailEnd type="triangle"/>
            </a:ln>
            <a:effectLst/>
          </p:spPr>
        </p:cxnSp>
        <p:cxnSp>
          <p:nvCxnSpPr>
            <p:cNvPr id="40" name="Straight Arrow Connector 39"/>
            <p:cNvCxnSpPr/>
            <p:nvPr/>
          </p:nvCxnSpPr>
          <p:spPr>
            <a:xfrm rot="780000" flipH="1" flipV="1">
              <a:off x="6165849" y="1713826"/>
              <a:ext cx="7144" cy="321989"/>
            </a:xfrm>
            <a:prstGeom prst="straightConnector1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headEnd type="none"/>
              <a:tailEnd type="triangle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>
            <a:xfrm>
              <a:off x="5844092" y="1966911"/>
              <a:ext cx="307181" cy="66675"/>
            </a:xfrm>
            <a:prstGeom prst="lin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>
            <a:xfrm rot="780000">
              <a:off x="5960107" y="1998217"/>
              <a:ext cx="4762" cy="371226"/>
            </a:xfrm>
            <a:prstGeom prst="lin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>
            <a:xfrm flipH="1" flipV="1">
              <a:off x="5333983" y="2226468"/>
              <a:ext cx="602457" cy="140494"/>
            </a:xfrm>
            <a:prstGeom prst="lin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cxnSp>
        <p:nvCxnSpPr>
          <p:cNvPr id="44" name="Straight Arrow Connector 43"/>
          <p:cNvCxnSpPr/>
          <p:nvPr/>
        </p:nvCxnSpPr>
        <p:spPr>
          <a:xfrm rot="20820000" flipH="1" flipV="1">
            <a:off x="3383867" y="1264346"/>
            <a:ext cx="7144" cy="321989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headEnd type="none"/>
            <a:tailEnd type="triangle"/>
          </a:ln>
          <a:effectLst/>
        </p:spPr>
      </p:cxnSp>
      <p:cxnSp>
        <p:nvCxnSpPr>
          <p:cNvPr id="45" name="Straight Arrow Connector 44"/>
          <p:cNvCxnSpPr/>
          <p:nvPr/>
        </p:nvCxnSpPr>
        <p:spPr>
          <a:xfrm rot="20820000" flipH="1" flipV="1">
            <a:off x="3662919" y="1202840"/>
            <a:ext cx="7144" cy="321989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headEnd type="none"/>
            <a:tailEnd type="triangle"/>
          </a:ln>
          <a:effectLst/>
        </p:spPr>
      </p:cxnSp>
      <p:cxnSp>
        <p:nvCxnSpPr>
          <p:cNvPr id="46" name="Straight Arrow Connector 45"/>
          <p:cNvCxnSpPr/>
          <p:nvPr/>
        </p:nvCxnSpPr>
        <p:spPr>
          <a:xfrm rot="20820000" flipH="1" flipV="1">
            <a:off x="3943654" y="1138037"/>
            <a:ext cx="7144" cy="321989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headEnd type="none"/>
            <a:tailEnd type="triangle"/>
          </a:ln>
          <a:effectLst/>
        </p:spPr>
      </p:cxnSp>
      <p:cxnSp>
        <p:nvCxnSpPr>
          <p:cNvPr id="47" name="Straight Arrow Connector 46"/>
          <p:cNvCxnSpPr/>
          <p:nvPr/>
        </p:nvCxnSpPr>
        <p:spPr>
          <a:xfrm rot="20820000" flipH="1" flipV="1">
            <a:off x="4224388" y="1073234"/>
            <a:ext cx="7144" cy="321989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headEnd type="none"/>
            <a:tailEnd type="triangle"/>
          </a:ln>
          <a:effectLst/>
        </p:spPr>
      </p:cxnSp>
      <p:sp>
        <p:nvSpPr>
          <p:cNvPr id="48" name="AutoShape 755"/>
          <p:cNvSpPr>
            <a:spLocks noChangeArrowheads="1"/>
          </p:cNvSpPr>
          <p:nvPr/>
        </p:nvSpPr>
        <p:spPr bwMode="auto">
          <a:xfrm flipV="1">
            <a:off x="4743814" y="5071506"/>
            <a:ext cx="186030" cy="388965"/>
          </a:xfrm>
          <a:prstGeom prst="octagon">
            <a:avLst>
              <a:gd name="adj" fmla="val 29287"/>
            </a:avLst>
          </a:prstGeom>
          <a:solidFill>
            <a:srgbClr val="FF99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9" name="AutoShape 755"/>
          <p:cNvSpPr>
            <a:spLocks noChangeArrowheads="1"/>
          </p:cNvSpPr>
          <p:nvPr/>
        </p:nvSpPr>
        <p:spPr bwMode="auto">
          <a:xfrm flipV="1">
            <a:off x="5034326" y="5069145"/>
            <a:ext cx="186030" cy="388965"/>
          </a:xfrm>
          <a:prstGeom prst="octagon">
            <a:avLst>
              <a:gd name="adj" fmla="val 29287"/>
            </a:avLst>
          </a:prstGeom>
          <a:solidFill>
            <a:srgbClr val="FF99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0" name="AutoShape 755"/>
          <p:cNvSpPr>
            <a:spLocks noChangeArrowheads="1"/>
          </p:cNvSpPr>
          <p:nvPr/>
        </p:nvSpPr>
        <p:spPr bwMode="auto">
          <a:xfrm flipV="1">
            <a:off x="5324838" y="5069145"/>
            <a:ext cx="186030" cy="388965"/>
          </a:xfrm>
          <a:prstGeom prst="octagon">
            <a:avLst>
              <a:gd name="adj" fmla="val 29287"/>
            </a:avLst>
          </a:prstGeom>
          <a:solidFill>
            <a:srgbClr val="FF99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1" name="Text Box 11"/>
          <p:cNvSpPr txBox="1">
            <a:spLocks noChangeArrowheads="1"/>
          </p:cNvSpPr>
          <p:nvPr/>
        </p:nvSpPr>
        <p:spPr bwMode="auto">
          <a:xfrm>
            <a:off x="6516216" y="605359"/>
            <a:ext cx="6463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Cell 7</a:t>
            </a:r>
          </a:p>
        </p:txBody>
      </p:sp>
      <p:cxnSp>
        <p:nvCxnSpPr>
          <p:cNvPr id="52" name="Straight Connector 51"/>
          <p:cNvCxnSpPr/>
          <p:nvPr/>
        </p:nvCxnSpPr>
        <p:spPr>
          <a:xfrm flipH="1" flipV="1">
            <a:off x="3146673" y="1790149"/>
            <a:ext cx="633239" cy="686569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</a:ln>
          <a:effectLst/>
        </p:spPr>
      </p:cxnSp>
      <p:cxnSp>
        <p:nvCxnSpPr>
          <p:cNvPr id="53" name="Straight Arrow Connector 52"/>
          <p:cNvCxnSpPr/>
          <p:nvPr/>
        </p:nvCxnSpPr>
        <p:spPr>
          <a:xfrm flipH="1" flipV="1">
            <a:off x="3044825" y="1309881"/>
            <a:ext cx="111920" cy="502444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tailEnd type="triangle"/>
          </a:ln>
          <a:effectLst/>
        </p:spPr>
      </p:cxnSp>
      <p:grpSp>
        <p:nvGrpSpPr>
          <p:cNvPr id="54" name="Group 84"/>
          <p:cNvGrpSpPr/>
          <p:nvPr/>
        </p:nvGrpSpPr>
        <p:grpSpPr>
          <a:xfrm>
            <a:off x="3491880" y="2526221"/>
            <a:ext cx="898919" cy="900906"/>
            <a:chOff x="3059832" y="2974447"/>
            <a:chExt cx="898919" cy="900906"/>
          </a:xfrm>
        </p:grpSpPr>
        <p:sp>
          <p:nvSpPr>
            <p:cNvPr id="55" name="AutoShape 389"/>
            <p:cNvSpPr>
              <a:spLocks noChangeArrowheads="1"/>
            </p:cNvSpPr>
            <p:nvPr/>
          </p:nvSpPr>
          <p:spPr bwMode="auto">
            <a:xfrm rot="5400000">
              <a:off x="3059362" y="3058068"/>
              <a:ext cx="900906" cy="733663"/>
            </a:xfrm>
            <a:prstGeom prst="triangle">
              <a:avLst>
                <a:gd name="adj" fmla="val 50000"/>
              </a:avLst>
            </a:prstGeom>
            <a:solidFill>
              <a:srgbClr val="66FFFF"/>
            </a:solidFill>
            <a:ln w="19050" algn="ctr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Text Box 390"/>
            <p:cNvSpPr txBox="1">
              <a:spLocks noChangeArrowheads="1"/>
            </p:cNvSpPr>
            <p:nvPr/>
          </p:nvSpPr>
          <p:spPr bwMode="auto">
            <a:xfrm>
              <a:off x="3059832" y="3246020"/>
              <a:ext cx="898919" cy="3077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KLYS 1</a:t>
              </a:r>
            </a:p>
          </p:txBody>
        </p:sp>
      </p:grpSp>
      <p:cxnSp>
        <p:nvCxnSpPr>
          <p:cNvPr id="57" name="Elbow Connector 56"/>
          <p:cNvCxnSpPr/>
          <p:nvPr/>
        </p:nvCxnSpPr>
        <p:spPr>
          <a:xfrm rot="16200000" flipH="1">
            <a:off x="4278770" y="4520481"/>
            <a:ext cx="705882" cy="403636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rgbClr val="0000FF"/>
            </a:solidFill>
            <a:prstDash val="solid"/>
            <a:tailEnd type="triangle"/>
          </a:ln>
          <a:effectLst/>
        </p:spPr>
      </p:cxnSp>
      <p:cxnSp>
        <p:nvCxnSpPr>
          <p:cNvPr id="58" name="Elbow Connector 57"/>
          <p:cNvCxnSpPr/>
          <p:nvPr/>
        </p:nvCxnSpPr>
        <p:spPr>
          <a:xfrm rot="5400000">
            <a:off x="4934184" y="4563903"/>
            <a:ext cx="689812" cy="313612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rgbClr val="0000FF"/>
            </a:solidFill>
            <a:prstDash val="solid"/>
            <a:tailEnd type="triangle"/>
          </a:ln>
          <a:effectLst/>
        </p:spPr>
      </p:cxnSp>
      <p:cxnSp>
        <p:nvCxnSpPr>
          <p:cNvPr id="59" name="Straight Connector 58"/>
          <p:cNvCxnSpPr/>
          <p:nvPr/>
        </p:nvCxnSpPr>
        <p:spPr>
          <a:xfrm flipH="1">
            <a:off x="6007809" y="4584348"/>
            <a:ext cx="385010" cy="288758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</a:ln>
          <a:effectLst/>
        </p:spPr>
      </p:cxnSp>
      <p:cxnSp>
        <p:nvCxnSpPr>
          <p:cNvPr id="60" name="Straight Connector 59"/>
          <p:cNvCxnSpPr/>
          <p:nvPr/>
        </p:nvCxnSpPr>
        <p:spPr>
          <a:xfrm>
            <a:off x="5415053" y="4863481"/>
            <a:ext cx="609600" cy="0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</a:ln>
          <a:effectLst/>
        </p:spPr>
      </p:cxnSp>
      <p:cxnSp>
        <p:nvCxnSpPr>
          <p:cNvPr id="61" name="Straight Connector 61"/>
          <p:cNvCxnSpPr>
            <a:stCxn id="55" idx="0"/>
          </p:cNvCxnSpPr>
          <p:nvPr/>
        </p:nvCxnSpPr>
        <p:spPr>
          <a:xfrm>
            <a:off x="4308695" y="2976674"/>
            <a:ext cx="552478" cy="1719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</a:ln>
          <a:effectLst/>
        </p:spPr>
      </p:cxnSp>
      <p:cxnSp>
        <p:nvCxnSpPr>
          <p:cNvPr id="62" name="Straight Connector 62"/>
          <p:cNvCxnSpPr/>
          <p:nvPr/>
        </p:nvCxnSpPr>
        <p:spPr>
          <a:xfrm flipV="1">
            <a:off x="4861173" y="2835518"/>
            <a:ext cx="80963" cy="147637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</a:ln>
          <a:effectLst/>
        </p:spPr>
      </p:cxnSp>
      <p:cxnSp>
        <p:nvCxnSpPr>
          <p:cNvPr id="63" name="Straight Connector 63"/>
          <p:cNvCxnSpPr/>
          <p:nvPr/>
        </p:nvCxnSpPr>
        <p:spPr>
          <a:xfrm>
            <a:off x="5001667" y="2199724"/>
            <a:ext cx="0" cy="352425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</a:ln>
          <a:effectLst/>
        </p:spPr>
      </p:cxnSp>
      <p:cxnSp>
        <p:nvCxnSpPr>
          <p:cNvPr id="64" name="Straight Connector 64"/>
          <p:cNvCxnSpPr/>
          <p:nvPr/>
        </p:nvCxnSpPr>
        <p:spPr>
          <a:xfrm>
            <a:off x="4999286" y="2556912"/>
            <a:ext cx="92868" cy="95250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</a:ln>
          <a:effectLst/>
        </p:spPr>
      </p:cxnSp>
      <p:cxnSp>
        <p:nvCxnSpPr>
          <p:cNvPr id="65" name="Straight Arrow Connector 65"/>
          <p:cNvCxnSpPr/>
          <p:nvPr/>
        </p:nvCxnSpPr>
        <p:spPr>
          <a:xfrm>
            <a:off x="5001667" y="2687880"/>
            <a:ext cx="2381" cy="161925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headEnd type="oval"/>
            <a:tailEnd type="oval"/>
          </a:ln>
          <a:effectLst/>
        </p:spPr>
      </p:cxnSp>
      <p:cxnSp>
        <p:nvCxnSpPr>
          <p:cNvPr id="66" name="Straight Arrow Connector 66"/>
          <p:cNvCxnSpPr/>
          <p:nvPr/>
        </p:nvCxnSpPr>
        <p:spPr>
          <a:xfrm flipV="1">
            <a:off x="5132636" y="2604537"/>
            <a:ext cx="592931" cy="4762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headEnd type="oval"/>
            <a:tailEnd type="none"/>
          </a:ln>
          <a:effectLst/>
        </p:spPr>
      </p:cxnSp>
      <p:cxnSp>
        <p:nvCxnSpPr>
          <p:cNvPr id="67" name="Straight Connector 67"/>
          <p:cNvCxnSpPr>
            <a:stCxn id="22" idx="0"/>
          </p:cNvCxnSpPr>
          <p:nvPr/>
        </p:nvCxnSpPr>
        <p:spPr>
          <a:xfrm flipH="1">
            <a:off x="5830342" y="2967857"/>
            <a:ext cx="599986" cy="5773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</a:ln>
          <a:effectLst/>
        </p:spPr>
      </p:cxnSp>
      <p:cxnSp>
        <p:nvCxnSpPr>
          <p:cNvPr id="68" name="Straight Connector 68"/>
          <p:cNvCxnSpPr/>
          <p:nvPr/>
        </p:nvCxnSpPr>
        <p:spPr>
          <a:xfrm flipH="1" flipV="1">
            <a:off x="5677943" y="2928387"/>
            <a:ext cx="166686" cy="50006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</a:ln>
          <a:effectLst/>
        </p:spPr>
      </p:cxnSp>
      <p:cxnSp>
        <p:nvCxnSpPr>
          <p:cNvPr id="69" name="Straight Arrow Connector 69"/>
          <p:cNvCxnSpPr/>
          <p:nvPr/>
        </p:nvCxnSpPr>
        <p:spPr>
          <a:xfrm>
            <a:off x="5723186" y="2604537"/>
            <a:ext cx="4762" cy="238125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tailEnd type="oval"/>
          </a:ln>
          <a:effectLst/>
        </p:spPr>
      </p:cxnSp>
      <p:cxnSp>
        <p:nvCxnSpPr>
          <p:cNvPr id="70" name="Straight Arrow Connector 70"/>
          <p:cNvCxnSpPr/>
          <p:nvPr/>
        </p:nvCxnSpPr>
        <p:spPr>
          <a:xfrm flipH="1">
            <a:off x="5724126" y="3054395"/>
            <a:ext cx="2386" cy="358427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headEnd type="oval"/>
            <a:tailEnd type="none"/>
          </a:ln>
          <a:effectLst/>
        </p:spPr>
      </p:cxnSp>
      <p:sp>
        <p:nvSpPr>
          <p:cNvPr id="71" name="Text Box 11"/>
          <p:cNvSpPr txBox="1">
            <a:spLocks noChangeArrowheads="1"/>
          </p:cNvSpPr>
          <p:nvPr/>
        </p:nvSpPr>
        <p:spPr bwMode="auto">
          <a:xfrm>
            <a:off x="2771800" y="605359"/>
            <a:ext cx="6463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Cell 5</a:t>
            </a:r>
          </a:p>
        </p:txBody>
      </p:sp>
      <p:sp>
        <p:nvSpPr>
          <p:cNvPr id="72" name="Rectangle 179"/>
          <p:cNvSpPr>
            <a:spLocks noChangeArrowheads="1"/>
          </p:cNvSpPr>
          <p:nvPr/>
        </p:nvSpPr>
        <p:spPr bwMode="auto">
          <a:xfrm>
            <a:off x="5882273" y="3048158"/>
            <a:ext cx="647700" cy="719137"/>
          </a:xfrm>
          <a:prstGeom prst="rect">
            <a:avLst/>
          </a:prstGeom>
          <a:noFill/>
          <a:ln w="38100" algn="ctr">
            <a:solidFill>
              <a:sysClr val="window" lastClr="FFFFFF">
                <a:lumMod val="75000"/>
              </a:sys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3" name="Line 148"/>
          <p:cNvSpPr>
            <a:spLocks noChangeShapeType="1"/>
          </p:cNvSpPr>
          <p:nvPr/>
        </p:nvSpPr>
        <p:spPr bwMode="auto">
          <a:xfrm flipH="1" flipV="1">
            <a:off x="5717667" y="3396615"/>
            <a:ext cx="273557" cy="381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73" name="Group 172"/>
          <p:cNvGrpSpPr/>
          <p:nvPr/>
        </p:nvGrpSpPr>
        <p:grpSpPr>
          <a:xfrm>
            <a:off x="5971922" y="3102141"/>
            <a:ext cx="372099" cy="603251"/>
            <a:chOff x="5971922" y="3102141"/>
            <a:chExt cx="372099" cy="603251"/>
          </a:xfrm>
        </p:grpSpPr>
        <p:sp>
          <p:nvSpPr>
            <p:cNvPr id="75" name="Line 167"/>
            <p:cNvSpPr>
              <a:spLocks noChangeShapeType="1"/>
            </p:cNvSpPr>
            <p:nvPr/>
          </p:nvSpPr>
          <p:spPr bwMode="auto">
            <a:xfrm flipH="1" flipV="1">
              <a:off x="6196234" y="3489492"/>
              <a:ext cx="0" cy="2159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Line 171"/>
            <p:cNvSpPr>
              <a:spLocks noChangeShapeType="1"/>
            </p:cNvSpPr>
            <p:nvPr/>
          </p:nvSpPr>
          <p:spPr bwMode="auto">
            <a:xfrm flipV="1">
              <a:off x="5992385" y="3695073"/>
              <a:ext cx="214080" cy="1588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Line 169"/>
            <p:cNvSpPr>
              <a:spLocks noChangeShapeType="1"/>
            </p:cNvSpPr>
            <p:nvPr/>
          </p:nvSpPr>
          <p:spPr bwMode="auto">
            <a:xfrm flipV="1">
              <a:off x="5971922" y="3104522"/>
              <a:ext cx="234543" cy="635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Line 170"/>
            <p:cNvSpPr>
              <a:spLocks noChangeShapeType="1"/>
            </p:cNvSpPr>
            <p:nvPr/>
          </p:nvSpPr>
          <p:spPr bwMode="auto">
            <a:xfrm flipH="1">
              <a:off x="6191511" y="3111666"/>
              <a:ext cx="1574" cy="22383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72" name="Group 171"/>
            <p:cNvGrpSpPr/>
            <p:nvPr/>
          </p:nvGrpSpPr>
          <p:grpSpPr>
            <a:xfrm>
              <a:off x="6050654" y="3332815"/>
              <a:ext cx="293367" cy="167313"/>
              <a:chOff x="6050654" y="3332815"/>
              <a:chExt cx="293367" cy="167313"/>
            </a:xfrm>
          </p:grpSpPr>
          <p:sp>
            <p:nvSpPr>
              <p:cNvPr id="82" name="Rectangle 174"/>
              <p:cNvSpPr>
                <a:spLocks noChangeArrowheads="1"/>
              </p:cNvSpPr>
              <p:nvPr/>
            </p:nvSpPr>
            <p:spPr bwMode="auto">
              <a:xfrm>
                <a:off x="6050654" y="3332815"/>
                <a:ext cx="58263" cy="167035"/>
              </a:xfrm>
              <a:prstGeom prst="rect">
                <a:avLst/>
              </a:prstGeom>
              <a:solidFill>
                <a:srgbClr val="FF9900"/>
              </a:solidFill>
              <a:ln w="9525" algn="ctr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3" name="Rectangle 175"/>
              <p:cNvSpPr>
                <a:spLocks noChangeArrowheads="1"/>
              </p:cNvSpPr>
              <p:nvPr/>
            </p:nvSpPr>
            <p:spPr bwMode="auto">
              <a:xfrm>
                <a:off x="6109065" y="3333093"/>
                <a:ext cx="58263" cy="167035"/>
              </a:xfrm>
              <a:prstGeom prst="rect">
                <a:avLst/>
              </a:prstGeom>
              <a:solidFill>
                <a:srgbClr val="FF9900"/>
              </a:solidFill>
              <a:ln w="9525" algn="ctr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4" name="Rectangle 176"/>
              <p:cNvSpPr>
                <a:spLocks noChangeArrowheads="1"/>
              </p:cNvSpPr>
              <p:nvPr/>
            </p:nvSpPr>
            <p:spPr bwMode="auto">
              <a:xfrm>
                <a:off x="6165959" y="3333788"/>
                <a:ext cx="58263" cy="165199"/>
              </a:xfrm>
              <a:prstGeom prst="rect">
                <a:avLst/>
              </a:prstGeom>
              <a:solidFill>
                <a:srgbClr val="FF9900"/>
              </a:solidFill>
              <a:ln w="9525" algn="ctr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5" name="Rectangle 177"/>
              <p:cNvSpPr>
                <a:spLocks noChangeArrowheads="1"/>
              </p:cNvSpPr>
              <p:nvPr/>
            </p:nvSpPr>
            <p:spPr bwMode="auto">
              <a:xfrm>
                <a:off x="6226127" y="3334552"/>
                <a:ext cx="58263" cy="165199"/>
              </a:xfrm>
              <a:prstGeom prst="rect">
                <a:avLst/>
              </a:prstGeom>
              <a:solidFill>
                <a:srgbClr val="FF9900"/>
              </a:solidFill>
              <a:ln w="9525" algn="ctr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6" name="Rectangle 178"/>
              <p:cNvSpPr>
                <a:spLocks noChangeArrowheads="1"/>
              </p:cNvSpPr>
              <p:nvPr/>
            </p:nvSpPr>
            <p:spPr bwMode="auto">
              <a:xfrm>
                <a:off x="6285758" y="3333480"/>
                <a:ext cx="58263" cy="165199"/>
              </a:xfrm>
              <a:prstGeom prst="rect">
                <a:avLst/>
              </a:prstGeom>
              <a:solidFill>
                <a:srgbClr val="FF9900"/>
              </a:solidFill>
              <a:ln w="9525" algn="ctr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81" name="Line 168"/>
            <p:cNvSpPr>
              <a:spLocks noChangeShapeType="1"/>
            </p:cNvSpPr>
            <p:nvPr/>
          </p:nvSpPr>
          <p:spPr bwMode="auto">
            <a:xfrm>
              <a:off x="5990024" y="3102141"/>
              <a:ext cx="3148" cy="596901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87" name="AutoShape 755"/>
          <p:cNvSpPr>
            <a:spLocks noChangeArrowheads="1"/>
          </p:cNvSpPr>
          <p:nvPr/>
        </p:nvSpPr>
        <p:spPr bwMode="auto">
          <a:xfrm rot="780000" flipV="1">
            <a:off x="6906060" y="942901"/>
            <a:ext cx="186030" cy="388965"/>
          </a:xfrm>
          <a:prstGeom prst="octagon">
            <a:avLst>
              <a:gd name="adj" fmla="val 29287"/>
            </a:avLst>
          </a:prstGeom>
          <a:solidFill>
            <a:srgbClr val="FF99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88" name="Group 243"/>
          <p:cNvGrpSpPr/>
          <p:nvPr/>
        </p:nvGrpSpPr>
        <p:grpSpPr>
          <a:xfrm>
            <a:off x="3779912" y="2242016"/>
            <a:ext cx="1080120" cy="306710"/>
            <a:chOff x="3347864" y="2690242"/>
            <a:chExt cx="1080120" cy="306710"/>
          </a:xfrm>
        </p:grpSpPr>
        <p:cxnSp>
          <p:nvCxnSpPr>
            <p:cNvPr id="89" name="Straight Connector 93"/>
            <p:cNvCxnSpPr/>
            <p:nvPr/>
          </p:nvCxnSpPr>
          <p:spPr>
            <a:xfrm flipV="1">
              <a:off x="3779912" y="2780928"/>
              <a:ext cx="388144" cy="4762"/>
            </a:xfrm>
            <a:prstGeom prst="lin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90" name="Straight Connector 94"/>
            <p:cNvCxnSpPr/>
            <p:nvPr/>
          </p:nvCxnSpPr>
          <p:spPr>
            <a:xfrm>
              <a:off x="4139952" y="2780928"/>
              <a:ext cx="216024" cy="216024"/>
            </a:xfrm>
            <a:prstGeom prst="lin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91" name="Straight Connector 95"/>
            <p:cNvCxnSpPr/>
            <p:nvPr/>
          </p:nvCxnSpPr>
          <p:spPr>
            <a:xfrm flipH="1">
              <a:off x="3635896" y="2780928"/>
              <a:ext cx="144016" cy="144016"/>
            </a:xfrm>
            <a:prstGeom prst="lin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92" name="Straight Connector 96"/>
            <p:cNvCxnSpPr/>
            <p:nvPr/>
          </p:nvCxnSpPr>
          <p:spPr>
            <a:xfrm flipH="1">
              <a:off x="3347864" y="2924944"/>
              <a:ext cx="288032" cy="0"/>
            </a:xfrm>
            <a:prstGeom prst="lin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93" name="Straight Connector 97"/>
            <p:cNvCxnSpPr/>
            <p:nvPr/>
          </p:nvCxnSpPr>
          <p:spPr>
            <a:xfrm>
              <a:off x="3861817" y="2690242"/>
              <a:ext cx="216024" cy="72008"/>
            </a:xfrm>
            <a:prstGeom prst="line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94" name="Straight Connector 98"/>
            <p:cNvCxnSpPr/>
            <p:nvPr/>
          </p:nvCxnSpPr>
          <p:spPr>
            <a:xfrm flipV="1">
              <a:off x="3861817" y="2690242"/>
              <a:ext cx="207640" cy="80392"/>
            </a:xfrm>
            <a:prstGeom prst="line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95" name="Straight Connector 99"/>
            <p:cNvCxnSpPr/>
            <p:nvPr/>
          </p:nvCxnSpPr>
          <p:spPr>
            <a:xfrm>
              <a:off x="4211960" y="2852936"/>
              <a:ext cx="216024" cy="72008"/>
            </a:xfrm>
            <a:prstGeom prst="lin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96" name="Straight Connector 100"/>
            <p:cNvCxnSpPr/>
            <p:nvPr/>
          </p:nvCxnSpPr>
          <p:spPr>
            <a:xfrm flipV="1">
              <a:off x="4355976" y="2924944"/>
              <a:ext cx="72008" cy="72008"/>
            </a:xfrm>
            <a:prstGeom prst="lin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grpSp>
        <p:nvGrpSpPr>
          <p:cNvPr id="97" name="Group 244"/>
          <p:cNvGrpSpPr/>
          <p:nvPr/>
        </p:nvGrpSpPr>
        <p:grpSpPr>
          <a:xfrm flipH="1">
            <a:off x="5140077" y="2214582"/>
            <a:ext cx="1080120" cy="306710"/>
            <a:chOff x="3347864" y="2690242"/>
            <a:chExt cx="1080120" cy="306710"/>
          </a:xfrm>
        </p:grpSpPr>
        <p:cxnSp>
          <p:nvCxnSpPr>
            <p:cNvPr id="98" name="Straight Connector 102"/>
            <p:cNvCxnSpPr/>
            <p:nvPr/>
          </p:nvCxnSpPr>
          <p:spPr>
            <a:xfrm flipV="1">
              <a:off x="3779912" y="2780928"/>
              <a:ext cx="388144" cy="4762"/>
            </a:xfrm>
            <a:prstGeom prst="lin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99" name="Straight Connector 103"/>
            <p:cNvCxnSpPr/>
            <p:nvPr/>
          </p:nvCxnSpPr>
          <p:spPr>
            <a:xfrm>
              <a:off x="4139952" y="2780928"/>
              <a:ext cx="216024" cy="216024"/>
            </a:xfrm>
            <a:prstGeom prst="lin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100" name="Straight Connector 104"/>
            <p:cNvCxnSpPr/>
            <p:nvPr/>
          </p:nvCxnSpPr>
          <p:spPr>
            <a:xfrm flipH="1">
              <a:off x="3635896" y="2780928"/>
              <a:ext cx="144016" cy="144016"/>
            </a:xfrm>
            <a:prstGeom prst="lin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101" name="Straight Connector 105"/>
            <p:cNvCxnSpPr/>
            <p:nvPr/>
          </p:nvCxnSpPr>
          <p:spPr>
            <a:xfrm flipH="1">
              <a:off x="3347864" y="2924944"/>
              <a:ext cx="288032" cy="0"/>
            </a:xfrm>
            <a:prstGeom prst="lin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102" name="Straight Connector 106"/>
            <p:cNvCxnSpPr/>
            <p:nvPr/>
          </p:nvCxnSpPr>
          <p:spPr>
            <a:xfrm>
              <a:off x="3861817" y="2690242"/>
              <a:ext cx="216024" cy="72008"/>
            </a:xfrm>
            <a:prstGeom prst="line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103" name="Straight Connector 107"/>
            <p:cNvCxnSpPr/>
            <p:nvPr/>
          </p:nvCxnSpPr>
          <p:spPr>
            <a:xfrm flipV="1">
              <a:off x="3861817" y="2690242"/>
              <a:ext cx="207640" cy="80392"/>
            </a:xfrm>
            <a:prstGeom prst="line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104" name="Straight Connector 108"/>
            <p:cNvCxnSpPr/>
            <p:nvPr/>
          </p:nvCxnSpPr>
          <p:spPr>
            <a:xfrm>
              <a:off x="4211960" y="2852936"/>
              <a:ext cx="216024" cy="72008"/>
            </a:xfrm>
            <a:prstGeom prst="lin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105" name="Straight Connector 109"/>
            <p:cNvCxnSpPr/>
            <p:nvPr/>
          </p:nvCxnSpPr>
          <p:spPr>
            <a:xfrm flipV="1">
              <a:off x="4355976" y="2924944"/>
              <a:ext cx="72008" cy="72008"/>
            </a:xfrm>
            <a:prstGeom prst="lin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cxnSp>
        <p:nvCxnSpPr>
          <p:cNvPr id="106" name="Straight Connector 110"/>
          <p:cNvCxnSpPr/>
          <p:nvPr/>
        </p:nvCxnSpPr>
        <p:spPr>
          <a:xfrm flipV="1">
            <a:off x="6204198" y="1828646"/>
            <a:ext cx="600050" cy="628253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</a:ln>
          <a:effectLst/>
        </p:spPr>
      </p:cxnSp>
      <p:cxnSp>
        <p:nvCxnSpPr>
          <p:cNvPr id="107" name="Straight Arrow Connector 111"/>
          <p:cNvCxnSpPr/>
          <p:nvPr/>
        </p:nvCxnSpPr>
        <p:spPr>
          <a:xfrm flipV="1">
            <a:off x="6804248" y="1324590"/>
            <a:ext cx="144016" cy="504056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tailEnd type="triangle"/>
          </a:ln>
          <a:effectLst/>
        </p:spPr>
      </p:cxnSp>
      <p:grpSp>
        <p:nvGrpSpPr>
          <p:cNvPr id="108" name="Group 273"/>
          <p:cNvGrpSpPr/>
          <p:nvPr/>
        </p:nvGrpSpPr>
        <p:grpSpPr>
          <a:xfrm rot="20719406">
            <a:off x="5529214" y="3917118"/>
            <a:ext cx="1238297" cy="807381"/>
            <a:chOff x="2195737" y="4005066"/>
            <a:chExt cx="1238297" cy="807381"/>
          </a:xfrm>
        </p:grpSpPr>
        <p:cxnSp>
          <p:nvCxnSpPr>
            <p:cNvPr id="109" name="Straight Connector 113"/>
            <p:cNvCxnSpPr/>
            <p:nvPr/>
          </p:nvCxnSpPr>
          <p:spPr>
            <a:xfrm flipH="1">
              <a:off x="2699792" y="4381500"/>
              <a:ext cx="186283" cy="88018"/>
            </a:xfrm>
            <a:prstGeom prst="lin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</a:ln>
            <a:effectLst/>
          </p:spPr>
        </p:cxnSp>
        <p:grpSp>
          <p:nvGrpSpPr>
            <p:cNvPr id="110" name="Group 81"/>
            <p:cNvGrpSpPr/>
            <p:nvPr/>
          </p:nvGrpSpPr>
          <p:grpSpPr>
            <a:xfrm>
              <a:off x="2195737" y="4293096"/>
              <a:ext cx="590225" cy="519351"/>
              <a:chOff x="5948662" y="5832878"/>
              <a:chExt cx="590225" cy="519351"/>
            </a:xfrm>
          </p:grpSpPr>
          <p:sp>
            <p:nvSpPr>
              <p:cNvPr id="115" name="Oval 948"/>
              <p:cNvSpPr>
                <a:spLocks noChangeAspect="1" noChangeArrowheads="1"/>
              </p:cNvSpPr>
              <p:nvPr/>
            </p:nvSpPr>
            <p:spPr bwMode="auto">
              <a:xfrm>
                <a:off x="5964217" y="5832878"/>
                <a:ext cx="560070" cy="519351"/>
              </a:xfrm>
              <a:prstGeom prst="ellipse">
                <a:avLst/>
              </a:prstGeom>
              <a:solidFill>
                <a:srgbClr val="CCFFCC"/>
              </a:solidFill>
              <a:ln w="28575" algn="ctr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" name="TextBox 120"/>
              <p:cNvSpPr txBox="1"/>
              <p:nvPr/>
            </p:nvSpPr>
            <p:spPr>
              <a:xfrm>
                <a:off x="5948662" y="5875270"/>
                <a:ext cx="5902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75 kW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tower</a:t>
                </a:r>
                <a:endPara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11" name="Group 263"/>
            <p:cNvGrpSpPr/>
            <p:nvPr/>
          </p:nvGrpSpPr>
          <p:grpSpPr>
            <a:xfrm>
              <a:off x="2843809" y="4005066"/>
              <a:ext cx="590225" cy="519351"/>
              <a:chOff x="5948662" y="5832880"/>
              <a:chExt cx="590225" cy="519351"/>
            </a:xfrm>
          </p:grpSpPr>
          <p:sp>
            <p:nvSpPr>
              <p:cNvPr id="113" name="Oval 948"/>
              <p:cNvSpPr>
                <a:spLocks noChangeAspect="1" noChangeArrowheads="1"/>
              </p:cNvSpPr>
              <p:nvPr/>
            </p:nvSpPr>
            <p:spPr bwMode="auto">
              <a:xfrm>
                <a:off x="5964217" y="5832880"/>
                <a:ext cx="560070" cy="519351"/>
              </a:xfrm>
              <a:prstGeom prst="ellipse">
                <a:avLst/>
              </a:prstGeom>
              <a:solidFill>
                <a:srgbClr val="CCFFCC"/>
              </a:solidFill>
              <a:ln w="28575" algn="ctr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" name="TextBox 118"/>
              <p:cNvSpPr txBox="1"/>
              <p:nvPr/>
            </p:nvSpPr>
            <p:spPr>
              <a:xfrm>
                <a:off x="5948662" y="5875271"/>
                <a:ext cx="5902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75 kW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tower</a:t>
                </a:r>
                <a:endPara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cxnSp>
          <p:nvCxnSpPr>
            <p:cNvPr id="112" name="Straight Connector 116"/>
            <p:cNvCxnSpPr/>
            <p:nvPr/>
          </p:nvCxnSpPr>
          <p:spPr>
            <a:xfrm>
              <a:off x="2819400" y="4410075"/>
              <a:ext cx="171450" cy="323850"/>
            </a:xfrm>
            <a:prstGeom prst="lin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grpSp>
        <p:nvGrpSpPr>
          <p:cNvPr id="117" name="Group 302"/>
          <p:cNvGrpSpPr/>
          <p:nvPr/>
        </p:nvGrpSpPr>
        <p:grpSpPr>
          <a:xfrm rot="20719406">
            <a:off x="3562127" y="3718154"/>
            <a:ext cx="1238297" cy="807381"/>
            <a:chOff x="2195737" y="4005066"/>
            <a:chExt cx="1238297" cy="807381"/>
          </a:xfrm>
        </p:grpSpPr>
        <p:cxnSp>
          <p:nvCxnSpPr>
            <p:cNvPr id="118" name="Straight Connector 122"/>
            <p:cNvCxnSpPr/>
            <p:nvPr/>
          </p:nvCxnSpPr>
          <p:spPr>
            <a:xfrm flipH="1">
              <a:off x="2699792" y="4381500"/>
              <a:ext cx="186283" cy="88018"/>
            </a:xfrm>
            <a:prstGeom prst="lin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</a:ln>
            <a:effectLst/>
          </p:spPr>
        </p:cxnSp>
        <p:grpSp>
          <p:nvGrpSpPr>
            <p:cNvPr id="119" name="Group 81"/>
            <p:cNvGrpSpPr/>
            <p:nvPr/>
          </p:nvGrpSpPr>
          <p:grpSpPr>
            <a:xfrm>
              <a:off x="2195737" y="4293096"/>
              <a:ext cx="590225" cy="519351"/>
              <a:chOff x="5948662" y="5832878"/>
              <a:chExt cx="590225" cy="519351"/>
            </a:xfrm>
          </p:grpSpPr>
          <p:sp>
            <p:nvSpPr>
              <p:cNvPr id="124" name="Oval 948"/>
              <p:cNvSpPr>
                <a:spLocks noChangeAspect="1" noChangeArrowheads="1"/>
              </p:cNvSpPr>
              <p:nvPr/>
            </p:nvSpPr>
            <p:spPr bwMode="auto">
              <a:xfrm>
                <a:off x="5964217" y="5832878"/>
                <a:ext cx="560070" cy="519351"/>
              </a:xfrm>
              <a:prstGeom prst="ellipse">
                <a:avLst/>
              </a:prstGeom>
              <a:solidFill>
                <a:srgbClr val="CCFFCC"/>
              </a:solidFill>
              <a:ln w="28575" algn="ctr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" name="TextBox 129"/>
              <p:cNvSpPr txBox="1"/>
              <p:nvPr/>
            </p:nvSpPr>
            <p:spPr>
              <a:xfrm>
                <a:off x="5948662" y="5875270"/>
                <a:ext cx="5902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75 kW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tower</a:t>
                </a:r>
                <a:endPara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20" name="Group 263"/>
            <p:cNvGrpSpPr/>
            <p:nvPr/>
          </p:nvGrpSpPr>
          <p:grpSpPr>
            <a:xfrm>
              <a:off x="2843809" y="4005066"/>
              <a:ext cx="590225" cy="519351"/>
              <a:chOff x="5948662" y="5832880"/>
              <a:chExt cx="590225" cy="519351"/>
            </a:xfrm>
          </p:grpSpPr>
          <p:sp>
            <p:nvSpPr>
              <p:cNvPr id="122" name="Oval 948"/>
              <p:cNvSpPr>
                <a:spLocks noChangeAspect="1" noChangeArrowheads="1"/>
              </p:cNvSpPr>
              <p:nvPr/>
            </p:nvSpPr>
            <p:spPr bwMode="auto">
              <a:xfrm>
                <a:off x="5964217" y="5832880"/>
                <a:ext cx="560070" cy="519351"/>
              </a:xfrm>
              <a:prstGeom prst="ellipse">
                <a:avLst/>
              </a:prstGeom>
              <a:solidFill>
                <a:srgbClr val="CCFFCC"/>
              </a:solidFill>
              <a:ln w="28575" algn="ctr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" name="TextBox 127"/>
              <p:cNvSpPr txBox="1"/>
              <p:nvPr/>
            </p:nvSpPr>
            <p:spPr>
              <a:xfrm>
                <a:off x="5948662" y="5875271"/>
                <a:ext cx="5902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75 kW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tower</a:t>
                </a:r>
                <a:endPara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cxnSp>
          <p:nvCxnSpPr>
            <p:cNvPr id="121" name="Straight Connector 125"/>
            <p:cNvCxnSpPr/>
            <p:nvPr/>
          </p:nvCxnSpPr>
          <p:spPr>
            <a:xfrm>
              <a:off x="2819400" y="4410075"/>
              <a:ext cx="171450" cy="323850"/>
            </a:xfrm>
            <a:prstGeom prst="lin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grpSp>
        <p:nvGrpSpPr>
          <p:cNvPr id="126" name="Group 311"/>
          <p:cNvGrpSpPr/>
          <p:nvPr/>
        </p:nvGrpSpPr>
        <p:grpSpPr>
          <a:xfrm rot="20719406">
            <a:off x="4580535" y="3747102"/>
            <a:ext cx="1238297" cy="807381"/>
            <a:chOff x="2195737" y="4005066"/>
            <a:chExt cx="1238297" cy="807381"/>
          </a:xfrm>
        </p:grpSpPr>
        <p:cxnSp>
          <p:nvCxnSpPr>
            <p:cNvPr id="127" name="Straight Connector 131"/>
            <p:cNvCxnSpPr/>
            <p:nvPr/>
          </p:nvCxnSpPr>
          <p:spPr>
            <a:xfrm flipH="1">
              <a:off x="2699792" y="4381500"/>
              <a:ext cx="186283" cy="88018"/>
            </a:xfrm>
            <a:prstGeom prst="lin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</a:ln>
            <a:effectLst/>
          </p:spPr>
        </p:cxnSp>
        <p:grpSp>
          <p:nvGrpSpPr>
            <p:cNvPr id="128" name="Group 81"/>
            <p:cNvGrpSpPr/>
            <p:nvPr/>
          </p:nvGrpSpPr>
          <p:grpSpPr>
            <a:xfrm>
              <a:off x="2195737" y="4293096"/>
              <a:ext cx="590225" cy="519351"/>
              <a:chOff x="5948662" y="5832878"/>
              <a:chExt cx="590225" cy="519351"/>
            </a:xfrm>
          </p:grpSpPr>
          <p:sp>
            <p:nvSpPr>
              <p:cNvPr id="133" name="Oval 948"/>
              <p:cNvSpPr>
                <a:spLocks noChangeAspect="1" noChangeArrowheads="1"/>
              </p:cNvSpPr>
              <p:nvPr/>
            </p:nvSpPr>
            <p:spPr bwMode="auto">
              <a:xfrm>
                <a:off x="5964217" y="5832878"/>
                <a:ext cx="560070" cy="519351"/>
              </a:xfrm>
              <a:prstGeom prst="ellipse">
                <a:avLst/>
              </a:prstGeom>
              <a:solidFill>
                <a:srgbClr val="CCFFCC"/>
              </a:solidFill>
              <a:ln w="28575" algn="ctr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4" name="TextBox 138"/>
              <p:cNvSpPr txBox="1"/>
              <p:nvPr/>
            </p:nvSpPr>
            <p:spPr>
              <a:xfrm>
                <a:off x="5948662" y="5875270"/>
                <a:ext cx="5902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75 kW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tower</a:t>
                </a:r>
                <a:endPara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29" name="Group 263"/>
            <p:cNvGrpSpPr/>
            <p:nvPr/>
          </p:nvGrpSpPr>
          <p:grpSpPr>
            <a:xfrm>
              <a:off x="2843809" y="4005066"/>
              <a:ext cx="590225" cy="519351"/>
              <a:chOff x="5948662" y="5832880"/>
              <a:chExt cx="590225" cy="519351"/>
            </a:xfrm>
          </p:grpSpPr>
          <p:sp>
            <p:nvSpPr>
              <p:cNvPr id="131" name="Oval 948"/>
              <p:cNvSpPr>
                <a:spLocks noChangeAspect="1" noChangeArrowheads="1"/>
              </p:cNvSpPr>
              <p:nvPr/>
            </p:nvSpPr>
            <p:spPr bwMode="auto">
              <a:xfrm>
                <a:off x="5964217" y="5832880"/>
                <a:ext cx="560070" cy="519351"/>
              </a:xfrm>
              <a:prstGeom prst="ellipse">
                <a:avLst/>
              </a:prstGeom>
              <a:solidFill>
                <a:srgbClr val="CCFFCC"/>
              </a:solidFill>
              <a:ln w="28575" algn="ctr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" name="TextBox 136"/>
              <p:cNvSpPr txBox="1"/>
              <p:nvPr/>
            </p:nvSpPr>
            <p:spPr>
              <a:xfrm>
                <a:off x="5948662" y="5875271"/>
                <a:ext cx="5902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75 kW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tower</a:t>
                </a:r>
                <a:endPara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cxnSp>
          <p:nvCxnSpPr>
            <p:cNvPr id="130" name="Straight Connector 134"/>
            <p:cNvCxnSpPr/>
            <p:nvPr/>
          </p:nvCxnSpPr>
          <p:spPr>
            <a:xfrm>
              <a:off x="2819400" y="4410075"/>
              <a:ext cx="171450" cy="323850"/>
            </a:xfrm>
            <a:prstGeom prst="lin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137" name="TextBox 139"/>
          <p:cNvSpPr txBox="1"/>
          <p:nvPr/>
        </p:nvSpPr>
        <p:spPr>
          <a:xfrm>
            <a:off x="6516216" y="4369668"/>
            <a:ext cx="1411560" cy="523220"/>
          </a:xfrm>
          <a:prstGeom prst="rect">
            <a:avLst/>
          </a:prstGeom>
          <a:solidFill>
            <a:srgbClr val="CCFFCC"/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3x existing 150 kW SSAs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145" name="Text Box 11"/>
          <p:cNvSpPr txBox="1">
            <a:spLocks noChangeArrowheads="1"/>
          </p:cNvSpPr>
          <p:nvPr/>
        </p:nvSpPr>
        <p:spPr bwMode="auto">
          <a:xfrm>
            <a:off x="5580112" y="5233764"/>
            <a:ext cx="75052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Cell 25</a:t>
            </a:r>
          </a:p>
        </p:txBody>
      </p:sp>
      <p:sp>
        <p:nvSpPr>
          <p:cNvPr id="146" name="TextBox 152"/>
          <p:cNvSpPr txBox="1"/>
          <p:nvPr/>
        </p:nvSpPr>
        <p:spPr>
          <a:xfrm>
            <a:off x="4139952" y="2333551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-7 dB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sp>
        <p:nvSpPr>
          <p:cNvPr id="147" name="TextBox 153"/>
          <p:cNvSpPr txBox="1"/>
          <p:nvPr/>
        </p:nvSpPr>
        <p:spPr>
          <a:xfrm>
            <a:off x="5364088" y="2261543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-7 dB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cxnSp>
        <p:nvCxnSpPr>
          <p:cNvPr id="148" name="Straight Arrow Connector 148"/>
          <p:cNvCxnSpPr/>
          <p:nvPr/>
        </p:nvCxnSpPr>
        <p:spPr>
          <a:xfrm>
            <a:off x="5420668" y="4864283"/>
            <a:ext cx="0" cy="211832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tailEnd type="triangle"/>
          </a:ln>
          <a:effectLst/>
        </p:spPr>
      </p:cxnSp>
      <p:cxnSp>
        <p:nvCxnSpPr>
          <p:cNvPr id="149" name="Straight Arrow Connector 148"/>
          <p:cNvCxnSpPr>
            <a:stCxn id="17" idx="7"/>
          </p:cNvCxnSpPr>
          <p:nvPr/>
        </p:nvCxnSpPr>
        <p:spPr>
          <a:xfrm>
            <a:off x="7814787" y="1522582"/>
            <a:ext cx="237261" cy="146873"/>
          </a:xfrm>
          <a:prstGeom prst="straightConnector1">
            <a:avLst/>
          </a:prstGeom>
          <a:noFill/>
          <a:ln w="57150" cap="flat" cmpd="sng" algn="ctr">
            <a:solidFill>
              <a:sysClr val="window" lastClr="FFFFFF">
                <a:lumMod val="50000"/>
              </a:sysClr>
            </a:solidFill>
            <a:prstDash val="solid"/>
            <a:headEnd type="none" w="med" len="med"/>
            <a:tailEnd type="triangle" w="med" len="med"/>
          </a:ln>
          <a:effectLst/>
        </p:spPr>
      </p:cxn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B0C64577-4F80-4CFC-8C87-E1FBEA76113F}"/>
              </a:ext>
            </a:extLst>
          </p:cNvPr>
          <p:cNvGrpSpPr/>
          <p:nvPr/>
        </p:nvGrpSpPr>
        <p:grpSpPr>
          <a:xfrm>
            <a:off x="755576" y="4369668"/>
            <a:ext cx="3954698" cy="1015663"/>
            <a:chOff x="323528" y="4529013"/>
            <a:chExt cx="3954698" cy="1015663"/>
          </a:xfrm>
        </p:grpSpPr>
        <p:sp>
          <p:nvSpPr>
            <p:cNvPr id="151" name="TextBox 144"/>
            <p:cNvSpPr txBox="1"/>
            <p:nvPr/>
          </p:nvSpPr>
          <p:spPr>
            <a:xfrm>
              <a:off x="323528" y="4529013"/>
              <a:ext cx="2736304" cy="101566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000066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</a:rPr>
                <a:t>Space for 3</a:t>
              </a:r>
              <a:r>
                <a:rPr kumimoji="0" lang="en-US" sz="1200" b="1" i="0" u="none" strike="noStrike" kern="0" cap="none" spc="0" normalizeH="0" baseline="3000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</a:rPr>
                <a:t>rd</a:t>
              </a: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</a:rPr>
                <a:t> harmonic RF system</a:t>
              </a:r>
            </a:p>
            <a:p>
              <a:pPr marL="176213" marR="0" lvl="1" indent="-176213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kumimoji="0" lang="en-US" sz="1200" i="0" u="none" strike="noStrike" kern="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</a:rPr>
                <a:t>Still under study: </a:t>
              </a:r>
            </a:p>
            <a:p>
              <a:pPr marL="179388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5 to 6 active NC cavities </a:t>
              </a:r>
            </a:p>
            <a:p>
              <a:pPr marL="179388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</a:rPr>
                <a:t>or passive Super3HC</a:t>
              </a:r>
              <a:r>
                <a:rPr kumimoji="0" lang="en-US" sz="1200" i="0" u="none" strike="noStrike" kern="0" cap="none" spc="0" normalizeH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</a:rPr>
                <a:t> type?</a:t>
              </a:r>
              <a:endPara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endParaRPr>
            </a:p>
            <a:p>
              <a:pPr marL="176213" lvl="1" indent="-176213">
                <a:buFont typeface="Arial" panose="020B0604020202020204" pitchFamily="34" charset="0"/>
                <a:buChar char="•"/>
                <a:defRPr/>
              </a:pPr>
              <a:r>
                <a:rPr lang="en-US" sz="1200" kern="0" dirty="0">
                  <a:solidFill>
                    <a:schemeClr val="accent1">
                      <a:lumMod val="75000"/>
                    </a:schemeClr>
                  </a:solidFill>
                  <a:sym typeface="Symbol" panose="05050102010706020507" pitchFamily="18" charset="2"/>
                </a:rPr>
                <a:t> 40 </a:t>
              </a:r>
              <a:r>
                <a:rPr lang="en-US" sz="1200" kern="0" dirty="0">
                  <a:solidFill>
                    <a:schemeClr val="accent1">
                      <a:lumMod val="75000"/>
                    </a:schemeClr>
                  </a:solidFill>
                </a:rPr>
                <a:t>kW per NC cavity from SSA</a:t>
              </a:r>
              <a:endPara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endParaRPr>
            </a:p>
          </p:txBody>
        </p:sp>
        <p:cxnSp>
          <p:nvCxnSpPr>
            <p:cNvPr id="152" name="Straight Arrow Connector 151">
              <a:extLst>
                <a:ext uri="{FF2B5EF4-FFF2-40B4-BE49-F238E27FC236}">
                  <a16:creationId xmlns:a16="http://schemas.microsoft.com/office/drawing/2014/main" id="{8173565D-D0DD-41A1-B18E-FB68799676A1}"/>
                </a:ext>
              </a:extLst>
            </p:cNvPr>
            <p:cNvCxnSpPr>
              <a:cxnSpLocks/>
            </p:cNvCxnSpPr>
            <p:nvPr/>
          </p:nvCxnSpPr>
          <p:spPr>
            <a:xfrm>
              <a:off x="3059832" y="4745037"/>
              <a:ext cx="720080" cy="504056"/>
            </a:xfrm>
            <a:prstGeom prst="straightConnector1">
              <a:avLst/>
            </a:prstGeom>
            <a:ln w="28575">
              <a:solidFill>
                <a:srgbClr val="00006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3" name="Group 11">
              <a:extLst>
                <a:ext uri="{FF2B5EF4-FFF2-40B4-BE49-F238E27FC236}">
                  <a16:creationId xmlns:a16="http://schemas.microsoft.com/office/drawing/2014/main" id="{F95F94CF-9356-41FC-A796-7EBEBC5CC765}"/>
                </a:ext>
              </a:extLst>
            </p:cNvPr>
            <p:cNvGrpSpPr/>
            <p:nvPr/>
          </p:nvGrpSpPr>
          <p:grpSpPr>
            <a:xfrm>
              <a:off x="3671858" y="5305292"/>
              <a:ext cx="606368" cy="185298"/>
              <a:chOff x="3671858" y="5305292"/>
              <a:chExt cx="606368" cy="185298"/>
            </a:xfrm>
          </p:grpSpPr>
          <p:sp>
            <p:nvSpPr>
              <p:cNvPr id="154" name="AutoShape 755"/>
              <p:cNvSpPr>
                <a:spLocks noChangeArrowheads="1"/>
              </p:cNvSpPr>
              <p:nvPr/>
            </p:nvSpPr>
            <p:spPr bwMode="auto">
              <a:xfrm flipV="1">
                <a:off x="3879097" y="5310329"/>
                <a:ext cx="78018" cy="172941"/>
              </a:xfrm>
              <a:prstGeom prst="octagon">
                <a:avLst>
                  <a:gd name="adj" fmla="val 29287"/>
                </a:avLst>
              </a:prstGeom>
              <a:solidFill>
                <a:srgbClr val="FF9900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5" name="AutoShape 755"/>
              <p:cNvSpPr>
                <a:spLocks noChangeArrowheads="1"/>
              </p:cNvSpPr>
              <p:nvPr/>
            </p:nvSpPr>
            <p:spPr bwMode="auto">
              <a:xfrm flipV="1">
                <a:off x="3988064" y="5310329"/>
                <a:ext cx="78018" cy="172941"/>
              </a:xfrm>
              <a:prstGeom prst="octagon">
                <a:avLst>
                  <a:gd name="adj" fmla="val 29287"/>
                </a:avLst>
              </a:prstGeom>
              <a:solidFill>
                <a:srgbClr val="FF9900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6" name="AutoShape 755">
                <a:extLst>
                  <a:ext uri="{FF2B5EF4-FFF2-40B4-BE49-F238E27FC236}">
                    <a16:creationId xmlns:a16="http://schemas.microsoft.com/office/drawing/2014/main" id="{35F3E823-48F4-4055-AD94-811E95537F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4093740" y="5317649"/>
                <a:ext cx="78018" cy="172941"/>
              </a:xfrm>
              <a:prstGeom prst="octagon">
                <a:avLst>
                  <a:gd name="adj" fmla="val 29287"/>
                </a:avLst>
              </a:prstGeom>
              <a:solidFill>
                <a:srgbClr val="FF9900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7" name="AutoShape 755">
                <a:extLst>
                  <a:ext uri="{FF2B5EF4-FFF2-40B4-BE49-F238E27FC236}">
                    <a16:creationId xmlns:a16="http://schemas.microsoft.com/office/drawing/2014/main" id="{94396EB7-50D5-4B15-B1F4-46722C6C60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4200208" y="5314510"/>
                <a:ext cx="78018" cy="172941"/>
              </a:xfrm>
              <a:prstGeom prst="octagon">
                <a:avLst>
                  <a:gd name="adj" fmla="val 29287"/>
                </a:avLst>
              </a:prstGeom>
              <a:solidFill>
                <a:srgbClr val="FF9900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8" name="AutoShape 755">
                <a:extLst>
                  <a:ext uri="{FF2B5EF4-FFF2-40B4-BE49-F238E27FC236}">
                    <a16:creationId xmlns:a16="http://schemas.microsoft.com/office/drawing/2014/main" id="{997E68F4-AB34-4479-B99F-F1F5EE18AA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3671858" y="5305292"/>
                <a:ext cx="78018" cy="172941"/>
              </a:xfrm>
              <a:prstGeom prst="octagon">
                <a:avLst>
                  <a:gd name="adj" fmla="val 29287"/>
                </a:avLst>
              </a:prstGeom>
              <a:solidFill>
                <a:srgbClr val="FF9900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9" name="AutoShape 755">
                <a:extLst>
                  <a:ext uri="{FF2B5EF4-FFF2-40B4-BE49-F238E27FC236}">
                    <a16:creationId xmlns:a16="http://schemas.microsoft.com/office/drawing/2014/main" id="{FA0979C7-71DF-4F2F-8531-3C3CEB5CF5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3769631" y="5310997"/>
                <a:ext cx="78018" cy="172941"/>
              </a:xfrm>
              <a:prstGeom prst="octagon">
                <a:avLst>
                  <a:gd name="adj" fmla="val 29287"/>
                </a:avLst>
              </a:prstGeom>
              <a:solidFill>
                <a:srgbClr val="FF9900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198" name="TextBox 143"/>
          <p:cNvSpPr txBox="1"/>
          <p:nvPr/>
        </p:nvSpPr>
        <p:spPr>
          <a:xfrm>
            <a:off x="4427984" y="985292"/>
            <a:ext cx="1152128" cy="830997"/>
          </a:xfrm>
          <a:prstGeom prst="rect">
            <a:avLst/>
          </a:prstGeom>
          <a:noFill/>
          <a:ln>
            <a:solidFill>
              <a:srgbClr val="4E5B99"/>
            </a:solidFill>
          </a:ln>
        </p:spPr>
        <p:txBody>
          <a:bodyPr wrap="square" rtlCol="0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</a:rPr>
              <a:t>Symmetric 3dB</a:t>
            </a:r>
            <a:r>
              <a:rPr kumimoji="0" lang="en-US" sz="1200" i="0" u="none" strike="noStrike" kern="0" cap="none" spc="0" normalizeH="0" noProof="0" dirty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</a:rPr>
              <a:t> splitting using existing magic T’s</a:t>
            </a: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132577"/>
              </a:solidFill>
              <a:effectLst/>
              <a:uLnTx/>
              <a:uFillTx/>
            </a:endParaRPr>
          </a:p>
        </p:txBody>
      </p:sp>
      <p:sp>
        <p:nvSpPr>
          <p:cNvPr id="199" name="TextBox 143"/>
          <p:cNvSpPr txBox="1"/>
          <p:nvPr/>
        </p:nvSpPr>
        <p:spPr>
          <a:xfrm>
            <a:off x="179512" y="1057300"/>
            <a:ext cx="2592288" cy="32162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4E5B99"/>
            </a:solidFill>
          </a:ln>
        </p:spPr>
        <p:txBody>
          <a:bodyPr wrap="square" rtlCol="0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</a:rPr>
              <a:t>EBS RF upgrade:</a:t>
            </a:r>
          </a:p>
          <a:p>
            <a:pPr marL="182563" marR="0" lvl="0" indent="-18256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0" dirty="0">
                <a:solidFill>
                  <a:srgbClr val="132577"/>
                </a:solidFill>
              </a:rPr>
              <a:t>Remove 5 five-cell cavities </a:t>
            </a:r>
          </a:p>
          <a:p>
            <a:pPr marL="182563" marR="0" lvl="0" indent="-18256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0" dirty="0">
                <a:solidFill>
                  <a:srgbClr val="132577"/>
                </a:solidFill>
              </a:rPr>
              <a:t>Remove 2 prototype HOM damped cavities from cell 23</a:t>
            </a:r>
          </a:p>
          <a:p>
            <a:pPr marL="182563" marR="0" lvl="0" indent="-18256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0" dirty="0">
                <a:solidFill>
                  <a:srgbClr val="132577"/>
                </a:solidFill>
              </a:rPr>
              <a:t>Install 13 single cell HOM damped cavities in cells 5, 7, 25</a:t>
            </a:r>
          </a:p>
          <a:p>
            <a:pPr marL="182563" marR="0" lvl="0" indent="-18256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0" dirty="0">
                <a:solidFill>
                  <a:srgbClr val="132577"/>
                </a:solidFill>
              </a:rPr>
              <a:t>Suppress existing 3</a:t>
            </a:r>
            <a:r>
              <a:rPr lang="en-US" sz="1200" kern="0" baseline="30000" dirty="0">
                <a:solidFill>
                  <a:srgbClr val="132577"/>
                </a:solidFill>
              </a:rPr>
              <a:t>rd</a:t>
            </a:r>
            <a:r>
              <a:rPr lang="en-US" sz="1200" kern="0" dirty="0">
                <a:solidFill>
                  <a:srgbClr val="132577"/>
                </a:solidFill>
              </a:rPr>
              <a:t> Klystron transmitter in cell 25</a:t>
            </a:r>
          </a:p>
          <a:p>
            <a:pPr marL="182563" marR="0" lvl="0" indent="-18256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</a:rPr>
              <a:t>Move 3 x 150 kW</a:t>
            </a:r>
            <a:r>
              <a:rPr kumimoji="0" lang="en-US" sz="1200" i="0" u="none" strike="noStrike" kern="0" cap="none" spc="0" normalizeH="0" noProof="0" dirty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</a:rPr>
              <a:t> SSAs from cell 23 to cell 25</a:t>
            </a:r>
          </a:p>
          <a:p>
            <a:pPr marL="182563" marR="0" lvl="0" indent="-18256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0" baseline="0" dirty="0">
                <a:solidFill>
                  <a:srgbClr val="132577"/>
                </a:solidFill>
              </a:rPr>
              <a:t>Rebuild</a:t>
            </a:r>
            <a:r>
              <a:rPr lang="en-US" sz="1200" kern="0" dirty="0">
                <a:solidFill>
                  <a:srgbClr val="132577"/>
                </a:solidFill>
              </a:rPr>
              <a:t> waveguide distribution system</a:t>
            </a:r>
          </a:p>
          <a:p>
            <a:pPr marL="182563" marR="0" lvl="0" indent="-18256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</a:rPr>
              <a:t>Rebuild</a:t>
            </a:r>
            <a:r>
              <a:rPr lang="en-US" sz="1200" kern="0" dirty="0">
                <a:solidFill>
                  <a:srgbClr val="132577"/>
                </a:solidFill>
              </a:rPr>
              <a:t> control system for klystron transmitters and cavities</a:t>
            </a: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132577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RF parameters for ESRF-EBS upgrade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5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22nd ESLS RF – at SOLEIL, Paris  -  8-9 November 2018  -   Jörn Jacob &amp; Vincent Serrière</a:t>
            </a:r>
            <a:endParaRPr lang="en-US" dirty="0"/>
          </a:p>
        </p:txBody>
      </p:sp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>
                <a:tab pos="4664075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98D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Total energy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loss:	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98D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3.2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98D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MeV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98D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/turn</a:t>
            </a:r>
          </a:p>
          <a:p>
            <a:pPr marL="273050" marR="0" lvl="2" indent="258763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Wingdings" pitchFamily="2" charset="2"/>
              <a:buChar char="F"/>
              <a:tabLst>
                <a:tab pos="4664075" algn="l"/>
              </a:tabLst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Energy loss from dipole radiation:	2.5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MeV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/turn</a:t>
            </a:r>
          </a:p>
          <a:p>
            <a:pPr marL="273050" marR="0" lvl="2" indent="258763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Wingdings" pitchFamily="2" charset="2"/>
              <a:buChar char="F"/>
              <a:tabLst>
                <a:tab pos="4664075" algn="l"/>
              </a:tabLst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Energy loss from ID radiation:	</a:t>
            </a:r>
            <a:r>
              <a:rPr kumimoji="0" lang="en-US" sz="15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0.7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MeV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/turn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000"/>
              </a:spcAft>
              <a:buClrTx/>
              <a:buSzTx/>
              <a:buFont typeface="Arial" pitchFamily="34" charset="0"/>
              <a:buNone/>
              <a:tabLst>
                <a:tab pos="4664075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98D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Maximum RF Voltage:	6.6 MV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000"/>
              </a:spcAft>
              <a:buClrTx/>
              <a:buSzTx/>
              <a:buFont typeface="Arial" pitchFamily="34" charset="0"/>
              <a:buNone/>
              <a:tabLst>
                <a:tab pos="4664075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98D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Stored current with operational margin:	220 mA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000"/>
              </a:spcAft>
              <a:buClrTx/>
              <a:buSzTx/>
              <a:buFont typeface="Arial" pitchFamily="34" charset="0"/>
              <a:buNone/>
              <a:tabLst>
                <a:tab pos="4664075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98D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HOM damped cavities: </a:t>
            </a:r>
          </a:p>
          <a:p>
            <a:pPr marL="273050" lvl="2" indent="258763">
              <a:buFont typeface="Wingdings" pitchFamily="2" charset="2"/>
              <a:buChar char="F"/>
              <a:tabLst>
                <a:tab pos="4664075" algn="l"/>
              </a:tabLst>
              <a:defRPr/>
            </a:pPr>
            <a:r>
              <a:rPr lang="en-US" dirty="0"/>
              <a:t>2 of 3 prototypes on SR since 2013:	0.5 MV / 90 kW </a:t>
            </a:r>
            <a:r>
              <a:rPr lang="en-US" sz="1200" i="1" dirty="0"/>
              <a:t>(standard operation)</a:t>
            </a:r>
          </a:p>
          <a:p>
            <a:pPr marL="273050" lvl="2" indent="258763">
              <a:buFont typeface="Wingdings" pitchFamily="2" charset="2"/>
              <a:buChar char="F"/>
              <a:tabLst>
                <a:tab pos="4664075" algn="l"/>
              </a:tabLst>
              <a:defRPr/>
            </a:pPr>
            <a:r>
              <a:rPr lang="en-US" dirty="0"/>
              <a:t>Prototypes validated with beam up to:	0.6 MV / 150 kW </a:t>
            </a:r>
            <a:r>
              <a:rPr lang="en-US" sz="1200" i="1" dirty="0">
                <a:solidFill>
                  <a:prstClr val="black"/>
                </a:solidFill>
              </a:rPr>
              <a:t>(phased for max beam loading)</a:t>
            </a:r>
            <a:endParaRPr lang="en-US" dirty="0"/>
          </a:p>
          <a:p>
            <a:pPr marL="273050" lvl="2" indent="258763">
              <a:buFont typeface="Wingdings" pitchFamily="2" charset="2"/>
              <a:buChar char="F"/>
              <a:tabLst>
                <a:tab pos="4664075" algn="l"/>
              </a:tabLst>
              <a:defRPr/>
            </a:pPr>
            <a:r>
              <a:rPr lang="en-US" dirty="0"/>
              <a:t>All 12 series cavities conditioned to:	0.75 MV</a:t>
            </a:r>
            <a:endParaRPr kumimoji="0" lang="en-US" sz="1700" b="1" i="0" u="none" strike="noStrike" kern="1200" cap="none" spc="0" normalizeH="0" baseline="0" noProof="0" dirty="0">
              <a:ln>
                <a:noFill/>
              </a:ln>
              <a:solidFill>
                <a:srgbClr val="0098D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000"/>
              </a:spcAft>
              <a:buClrTx/>
              <a:buSzTx/>
              <a:buFont typeface="Arial" pitchFamily="34" charset="0"/>
              <a:buNone/>
              <a:tabLst>
                <a:tab pos="4664075" algn="l"/>
              </a:tabLst>
              <a:defRPr/>
            </a:pPr>
            <a:r>
              <a:rPr lang="en-US" b="1" dirty="0">
                <a:solidFill>
                  <a:srgbClr val="0098D4"/>
                </a:solidFill>
              </a:rPr>
              <a:t>EBS 30 % less total RF power than now: 	</a:t>
            </a:r>
            <a:r>
              <a:rPr lang="en-US" b="1" dirty="0">
                <a:solidFill>
                  <a:srgbClr val="0098D4"/>
                </a:solidFill>
                <a:sym typeface="Symbol" panose="05050102010706020507" pitchFamily="18" charset="2"/>
              </a:rPr>
              <a:t> </a:t>
            </a:r>
            <a:r>
              <a:rPr lang="en-US" b="1" dirty="0">
                <a:solidFill>
                  <a:srgbClr val="0098D4"/>
                </a:solidFill>
              </a:rPr>
              <a:t>1</a:t>
            </a:r>
            <a:r>
              <a:rPr lang="en-US" b="1" dirty="0">
                <a:solidFill>
                  <a:srgbClr val="0098D4"/>
                </a:solidFill>
                <a:sym typeface="Symbol" panose="05050102010706020507" pitchFamily="18" charset="2"/>
              </a:rPr>
              <a:t> </a:t>
            </a:r>
            <a:r>
              <a:rPr lang="en-US" b="1" dirty="0">
                <a:solidFill>
                  <a:srgbClr val="0098D4"/>
                </a:solidFill>
              </a:rPr>
              <a:t>MW at nominal 200 mA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98D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1" indent="2587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Wingdings" pitchFamily="2" charset="2"/>
              <a:buChar char="F"/>
              <a:tabLst>
                <a:tab pos="4394200" algn="l"/>
              </a:tabLst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000"/>
              </a:spcAft>
              <a:buClrTx/>
              <a:buSzTx/>
              <a:buFont typeface="Arial" pitchFamily="34" charset="0"/>
              <a:buNone/>
              <a:tabLst>
                <a:tab pos="4394200" algn="l"/>
              </a:tabLst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98D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P:\MACH\RF\Photothèque\Cavités\Cavity string in ID 14 - October 2018\image1 - reduced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769268"/>
            <a:ext cx="5446283" cy="4084712"/>
          </a:xfrm>
          <a:prstGeom prst="rect">
            <a:avLst/>
          </a:prstGeom>
          <a:noFill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HOM damped single cell cavities </a:t>
            </a:r>
            <a:endParaRPr lang="en-GB" dirty="0">
              <a:solidFill>
                <a:srgbClr val="FFDD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6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22nd ESLS RF – at SOLEIL, Paris  -  8-9 November 2018  -   Jörn Jacob &amp; Vincent Serrière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948264" y="400962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Ion Pump</a:t>
            </a:r>
            <a:endParaRPr lang="en-GB" b="1" dirty="0">
              <a:solidFill>
                <a:srgbClr val="FFC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7524328" y="3937620"/>
            <a:ext cx="0" cy="144016"/>
          </a:xfrm>
          <a:prstGeom prst="straightConnector1">
            <a:avLst/>
          </a:prstGeom>
          <a:ln w="28575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7" idx="2"/>
          </p:cNvCxnSpPr>
          <p:nvPr/>
        </p:nvCxnSpPr>
        <p:spPr>
          <a:xfrm>
            <a:off x="6012160" y="1138600"/>
            <a:ext cx="144016" cy="134724"/>
          </a:xfrm>
          <a:prstGeom prst="straightConnector1">
            <a:avLst/>
          </a:prstGeom>
          <a:ln w="28575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076056" y="76926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Movable Tuner</a:t>
            </a:r>
            <a:endParaRPr lang="en-GB" b="1" dirty="0">
              <a:solidFill>
                <a:srgbClr val="FFC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47856" y="697260"/>
            <a:ext cx="1116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Power Coupler</a:t>
            </a:r>
            <a:endParaRPr lang="en-GB" b="1" dirty="0">
              <a:solidFill>
                <a:srgbClr val="FFC000"/>
              </a:solidFill>
            </a:endParaRPr>
          </a:p>
        </p:txBody>
      </p:sp>
      <p:cxnSp>
        <p:nvCxnSpPr>
          <p:cNvPr id="22" name="Straight Arrow Connector 21"/>
          <p:cNvCxnSpPr>
            <a:stCxn id="21" idx="2"/>
          </p:cNvCxnSpPr>
          <p:nvPr/>
        </p:nvCxnSpPr>
        <p:spPr>
          <a:xfrm flipH="1">
            <a:off x="8244408" y="1343591"/>
            <a:ext cx="161764" cy="145757"/>
          </a:xfrm>
          <a:prstGeom prst="straightConnector1">
            <a:avLst/>
          </a:prstGeom>
          <a:ln w="28575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572000" y="4225652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HOM dampers with HOM absorbers</a:t>
            </a:r>
            <a:endParaRPr lang="en-GB" sz="1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7" name="Straight Arrow Connector 26"/>
          <p:cNvCxnSpPr>
            <a:stCxn id="25" idx="0"/>
          </p:cNvCxnSpPr>
          <p:nvPr/>
        </p:nvCxnSpPr>
        <p:spPr>
          <a:xfrm flipH="1" flipV="1">
            <a:off x="5436096" y="3577580"/>
            <a:ext cx="36004" cy="648072"/>
          </a:xfrm>
          <a:prstGeom prst="straightConnector1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5" idx="0"/>
          </p:cNvCxnSpPr>
          <p:nvPr/>
        </p:nvCxnSpPr>
        <p:spPr>
          <a:xfrm flipV="1">
            <a:off x="5472100" y="2929508"/>
            <a:ext cx="2988332" cy="1296144"/>
          </a:xfrm>
          <a:prstGeom prst="straightConnector1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300192" y="5017740"/>
            <a:ext cx="2051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2">
                    <a:lumMod val="75000"/>
                  </a:schemeClr>
                </a:solidFill>
              </a:rPr>
              <a:t>[See A. </a:t>
            </a:r>
            <a:r>
              <a:rPr lang="en-US" sz="1400" i="1" dirty="0" err="1">
                <a:solidFill>
                  <a:schemeClr val="bg2">
                    <a:lumMod val="75000"/>
                  </a:schemeClr>
                </a:solidFill>
              </a:rPr>
              <a:t>D’Elia’s</a:t>
            </a:r>
            <a:r>
              <a:rPr lang="en-US" sz="1400" i="1" dirty="0">
                <a:solidFill>
                  <a:schemeClr val="bg2">
                    <a:lumMod val="75000"/>
                  </a:schemeClr>
                </a:solidFill>
              </a:rPr>
              <a:t> talk]</a:t>
            </a:r>
            <a:endParaRPr lang="en-GB" sz="1400" i="1" dirty="0">
              <a:solidFill>
                <a:schemeClr val="bg2">
                  <a:lumMod val="75000"/>
                </a:schemeClr>
              </a:solidFill>
            </a:endParaRP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3171AF57-69C7-4549-BB92-01E950EC77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6209414"/>
              </p:ext>
            </p:extLst>
          </p:nvPr>
        </p:nvGraphicFramePr>
        <p:xfrm>
          <a:off x="179512" y="2353444"/>
          <a:ext cx="3384376" cy="16459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4029">
                <a:tc>
                  <a:txBody>
                    <a:bodyPr/>
                    <a:lstStyle/>
                    <a:p>
                      <a:pPr marL="534988" indent="-534988" algn="ctr"/>
                      <a:r>
                        <a:rPr lang="en-US" sz="1200" b="0" baseline="0" dirty="0" err="1">
                          <a:solidFill>
                            <a:srgbClr val="132577"/>
                          </a:solidFill>
                        </a:rPr>
                        <a:t>f</a:t>
                      </a:r>
                      <a:r>
                        <a:rPr lang="en-US" sz="1200" baseline="-25000" dirty="0" err="1">
                          <a:solidFill>
                            <a:srgbClr val="132577"/>
                          </a:solidFill>
                        </a:rPr>
                        <a:t>res</a:t>
                      </a:r>
                      <a:r>
                        <a:rPr lang="en-US" sz="1200" baseline="0" dirty="0">
                          <a:solidFill>
                            <a:srgbClr val="132577"/>
                          </a:solidFill>
                        </a:rPr>
                        <a:t> 	</a:t>
                      </a:r>
                      <a:endParaRPr lang="en-GB" sz="1200" b="1" dirty="0">
                        <a:solidFill>
                          <a:srgbClr val="132577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rgbClr val="132577"/>
                          </a:solidFill>
                        </a:rPr>
                        <a:t>352.372</a:t>
                      </a:r>
                      <a:endParaRPr lang="en-GB" sz="1200" b="0" dirty="0">
                        <a:solidFill>
                          <a:srgbClr val="132577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rgbClr val="132577"/>
                          </a:solidFill>
                        </a:rPr>
                        <a:t>MHz</a:t>
                      </a:r>
                      <a:endParaRPr lang="en-GB" sz="1200" b="0" dirty="0">
                        <a:solidFill>
                          <a:srgbClr val="132577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132577"/>
                          </a:solidFill>
                        </a:rPr>
                        <a:t>Q</a:t>
                      </a:r>
                      <a:r>
                        <a:rPr lang="en-US" sz="1200" baseline="-25000" dirty="0">
                          <a:solidFill>
                            <a:srgbClr val="132577"/>
                          </a:solidFill>
                        </a:rPr>
                        <a:t>0</a:t>
                      </a:r>
                      <a:endParaRPr lang="en-GB" sz="1200" b="1" baseline="-25000" dirty="0">
                        <a:solidFill>
                          <a:srgbClr val="132577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132577"/>
                          </a:solidFill>
                        </a:rPr>
                        <a:t>35700</a:t>
                      </a:r>
                      <a:endParaRPr lang="en-GB" sz="1200" b="1" dirty="0">
                        <a:solidFill>
                          <a:srgbClr val="132577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rgbClr val="132577"/>
                          </a:solidFill>
                        </a:rPr>
                        <a:t>(measured)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132577"/>
                          </a:solidFill>
                        </a:rPr>
                        <a:t>R/Q</a:t>
                      </a:r>
                      <a:endParaRPr lang="en-GB" sz="1200" b="1" baseline="-25000" dirty="0">
                        <a:solidFill>
                          <a:srgbClr val="132577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rgbClr val="132577"/>
                          </a:solidFill>
                        </a:rPr>
                        <a:t>145</a:t>
                      </a:r>
                      <a:endParaRPr lang="en-GB" sz="1200" b="1" dirty="0">
                        <a:solidFill>
                          <a:srgbClr val="132577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rgbClr val="132577"/>
                          </a:solidFill>
                          <a:sym typeface="Symbol" panose="05050102010706020507" pitchFamily="18" charset="2"/>
                        </a:rPr>
                        <a:t></a:t>
                      </a:r>
                      <a:endParaRPr lang="en-GB" sz="1200" b="1" dirty="0">
                        <a:solidFill>
                          <a:srgbClr val="132577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83979453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dirty="0" err="1">
                          <a:solidFill>
                            <a:srgbClr val="132577"/>
                          </a:solidFill>
                        </a:rPr>
                        <a:t>R</a:t>
                      </a:r>
                      <a:r>
                        <a:rPr lang="en-GB" sz="1200" b="0" i="0" baseline="-25000" dirty="0" err="1">
                          <a:solidFill>
                            <a:srgbClr val="132577"/>
                          </a:solidFill>
                        </a:rPr>
                        <a:t>s</a:t>
                      </a:r>
                      <a:endParaRPr lang="en-GB" sz="1200" b="0" i="0" baseline="-25000" dirty="0">
                        <a:solidFill>
                          <a:srgbClr val="132577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dirty="0">
                          <a:solidFill>
                            <a:srgbClr val="132577"/>
                          </a:solidFill>
                          <a:sym typeface="Symbol" panose="05050102010706020507" pitchFamily="18" charset="2"/>
                        </a:rPr>
                        <a:t> </a:t>
                      </a:r>
                      <a:r>
                        <a:rPr lang="en-GB" sz="1200" b="0" i="0" dirty="0">
                          <a:solidFill>
                            <a:srgbClr val="132577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dirty="0">
                          <a:solidFill>
                            <a:srgbClr val="132577"/>
                          </a:solidFill>
                        </a:rPr>
                        <a:t>M</a:t>
                      </a:r>
                      <a:r>
                        <a:rPr lang="en-GB" sz="1200" dirty="0">
                          <a:solidFill>
                            <a:srgbClr val="132577"/>
                          </a:solidFill>
                          <a:sym typeface="Symbol" panose="05050102010706020507" pitchFamily="18" charset="2"/>
                        </a:rPr>
                        <a:t></a:t>
                      </a:r>
                      <a:endParaRPr lang="en-GB" sz="1200" b="0" i="0" dirty="0">
                        <a:solidFill>
                          <a:srgbClr val="132577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506538353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132577"/>
                          </a:solidFill>
                        </a:rPr>
                        <a:t>Tuning range</a:t>
                      </a:r>
                      <a:endParaRPr lang="en-GB" sz="1200" b="1" dirty="0">
                        <a:solidFill>
                          <a:srgbClr val="132577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132577"/>
                          </a:solidFill>
                        </a:rPr>
                        <a:t>-350 / +900</a:t>
                      </a:r>
                      <a:endParaRPr lang="en-GB" sz="1200" b="1" dirty="0">
                        <a:solidFill>
                          <a:srgbClr val="132577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132577"/>
                          </a:solidFill>
                        </a:rPr>
                        <a:t>kHz</a:t>
                      </a:r>
                      <a:endParaRPr lang="en-GB" sz="1200" b="1" dirty="0">
                        <a:solidFill>
                          <a:srgbClr val="132577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err="1">
                          <a:solidFill>
                            <a:srgbClr val="132577"/>
                          </a:solidFill>
                        </a:rPr>
                        <a:t>V</a:t>
                      </a:r>
                      <a:r>
                        <a:rPr lang="en-GB" sz="1200" b="0" baseline="-25000" dirty="0" err="1">
                          <a:solidFill>
                            <a:srgbClr val="132577"/>
                          </a:solidFill>
                        </a:rPr>
                        <a:t>acc</a:t>
                      </a:r>
                      <a:r>
                        <a:rPr lang="en-GB" sz="1200" b="0" dirty="0">
                          <a:solidFill>
                            <a:srgbClr val="132577"/>
                          </a:solidFill>
                        </a:rPr>
                        <a:t> nom/max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rgbClr val="132577"/>
                          </a:solidFill>
                        </a:rPr>
                        <a:t>500 / 750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rgbClr val="132577"/>
                          </a:solidFill>
                        </a:rPr>
                        <a:t>kV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8046658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9346" y="697260"/>
            <a:ext cx="409760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Harmonic RF system for bunch lengthening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7</a:t>
            </a:fld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noProof="0"/>
              <a:t>22nd ESLS RF – at SOLEIL, Paris  -  8-9 November 2018  -   Jörn Jacob &amp; Vincent Serrière</a:t>
            </a:r>
            <a:endParaRPr lang="en-US" noProof="0"/>
          </a:p>
        </p:txBody>
      </p:sp>
      <p:pic>
        <p:nvPicPr>
          <p:cNvPr id="8" name="Picture 11" descr="s3hc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505572"/>
            <a:ext cx="2808312" cy="1267674"/>
          </a:xfrm>
          <a:prstGeom prst="rect">
            <a:avLst/>
          </a:prstGeom>
          <a:noFill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697259"/>
            <a:ext cx="4032448" cy="3276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081636"/>
            <a:ext cx="1561834" cy="1268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3203848" y="625252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352.37 MHz</a:t>
            </a:r>
          </a:p>
          <a:p>
            <a:r>
              <a:rPr lang="en-US" b="1" dirty="0" err="1">
                <a:solidFill>
                  <a:srgbClr val="FFC000"/>
                </a:solidFill>
              </a:rPr>
              <a:t>Qo</a:t>
            </a:r>
            <a:r>
              <a:rPr lang="en-US" b="1" dirty="0">
                <a:solidFill>
                  <a:srgbClr val="FFC000"/>
                </a:solidFill>
              </a:rPr>
              <a:t> = 34500</a:t>
            </a:r>
            <a:endParaRPr lang="en-GB" b="1" dirty="0">
              <a:solidFill>
                <a:srgbClr val="FFC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39752" y="4297660"/>
            <a:ext cx="23762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Active copper cavity:</a:t>
            </a:r>
          </a:p>
          <a:p>
            <a:r>
              <a:rPr lang="en-US" sz="1600" b="1" dirty="0">
                <a:solidFill>
                  <a:srgbClr val="C00000"/>
                </a:solidFill>
              </a:rPr>
              <a:t>Scaling to 1057.1 MHz</a:t>
            </a:r>
          </a:p>
          <a:p>
            <a:r>
              <a:rPr lang="en-US" sz="1600" b="1" dirty="0" err="1">
                <a:solidFill>
                  <a:srgbClr val="C00000"/>
                </a:solidFill>
              </a:rPr>
              <a:t>Qo</a:t>
            </a:r>
            <a:r>
              <a:rPr lang="en-US" sz="1600" b="1" dirty="0">
                <a:solidFill>
                  <a:srgbClr val="C00000"/>
                </a:solidFill>
              </a:rPr>
              <a:t> = 20000</a:t>
            </a:r>
          </a:p>
          <a:p>
            <a:r>
              <a:rPr lang="en-US" sz="1600" b="1" dirty="0">
                <a:solidFill>
                  <a:srgbClr val="C00000"/>
                </a:solidFill>
              </a:rPr>
              <a:t>R/Q = 145 </a:t>
            </a:r>
            <a:r>
              <a:rPr lang="en-US" sz="1600" b="1" dirty="0">
                <a:solidFill>
                  <a:srgbClr val="C00000"/>
                </a:solidFill>
                <a:sym typeface="Symbol"/>
              </a:rPr>
              <a:t></a:t>
            </a:r>
            <a:endParaRPr lang="en-GB" sz="16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36096" y="4801716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Passive SC cavity:</a:t>
            </a:r>
          </a:p>
          <a:p>
            <a:r>
              <a:rPr lang="en-US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Super3HC scaled to 1057.1 MHz</a:t>
            </a:r>
            <a:endParaRPr lang="en-GB" sz="1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16016" y="4873724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66"/>
                </a:solidFill>
              </a:rPr>
              <a:t>OR</a:t>
            </a:r>
            <a:endParaRPr lang="en-GB" sz="2000" b="1" dirty="0">
              <a:solidFill>
                <a:srgbClr val="000066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48264" y="2117675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ym typeface="Symbol"/>
              </a:rPr>
              <a:t></a:t>
            </a:r>
            <a:r>
              <a:rPr lang="en-GB" sz="1400" i="1" baseline="-25000" dirty="0">
                <a:sym typeface="Symbol"/>
              </a:rPr>
              <a:t>RF </a:t>
            </a:r>
            <a:r>
              <a:rPr lang="en-GB" sz="1400" i="1" dirty="0">
                <a:sym typeface="Symbol"/>
              </a:rPr>
              <a:t>t</a:t>
            </a:r>
            <a:endParaRPr lang="en-GB" sz="1400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5652120" y="91328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V [MV]</a:t>
            </a:r>
            <a:endParaRPr lang="en-GB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7524328" y="1273324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rgbClr val="0070C0"/>
                </a:solidFill>
              </a:rPr>
              <a:t>Vc</a:t>
            </a:r>
            <a:r>
              <a:rPr lang="en-US" sz="1400" b="1" dirty="0">
                <a:solidFill>
                  <a:srgbClr val="0070C0"/>
                </a:solidFill>
              </a:rPr>
              <a:t> = 6.6 MV</a:t>
            </a:r>
            <a:endParaRPr lang="en-GB" sz="1400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76256" y="2497460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rgbClr val="C00000"/>
                </a:solidFill>
              </a:rPr>
              <a:t>Vh,opt</a:t>
            </a:r>
            <a:r>
              <a:rPr lang="en-US" sz="1400" b="1" dirty="0">
                <a:solidFill>
                  <a:srgbClr val="C00000"/>
                </a:solidFill>
              </a:rPr>
              <a:t> = 1.89 MV</a:t>
            </a:r>
            <a:endParaRPr lang="en-GB" sz="1400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40152" y="1489348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rgbClr val="ED7703"/>
                </a:solidFill>
              </a:rPr>
              <a:t>Uo</a:t>
            </a:r>
            <a:r>
              <a:rPr lang="en-US" sz="1400" b="1" dirty="0">
                <a:solidFill>
                  <a:srgbClr val="ED7703"/>
                </a:solidFill>
              </a:rPr>
              <a:t> = 3.2 MV</a:t>
            </a:r>
            <a:endParaRPr lang="en-GB" sz="1400" b="1" dirty="0">
              <a:solidFill>
                <a:srgbClr val="ED7703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60232" y="985292"/>
            <a:ext cx="639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chemeClr val="accent5">
                    <a:lumMod val="75000"/>
                  </a:schemeClr>
                </a:solidFill>
              </a:rPr>
              <a:t>Vtot</a:t>
            </a:r>
            <a:endParaRPr lang="en-GB" sz="14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1" grpId="0"/>
      <p:bldP spid="22" grpId="0"/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loading - </a:t>
            </a:r>
            <a:r>
              <a:rPr lang="en-US" dirty="0">
                <a:solidFill>
                  <a:srgbClr val="FFC000"/>
                </a:solidFill>
              </a:rPr>
              <a:t>NC active harmonic cavity </a:t>
            </a:r>
            <a:r>
              <a:rPr lang="en-US" dirty="0"/>
              <a:t>for bunch lengthening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8</a:t>
            </a:fld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noProof="0"/>
              <a:t>22nd ESLS RF – at SOLEIL, Paris  -  8-9 November 2018  -   Jörn Jacob &amp; Vincent Serrière</a:t>
            </a:r>
            <a:endParaRPr lang="en-US" noProof="0"/>
          </a:p>
        </p:txBody>
      </p:sp>
      <p:sp>
        <p:nvSpPr>
          <p:cNvPr id="5" name="TextBox 4"/>
          <p:cNvSpPr txBox="1"/>
          <p:nvPr/>
        </p:nvSpPr>
        <p:spPr>
          <a:xfrm>
            <a:off x="251520" y="832559"/>
            <a:ext cx="4248472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>
              <a:spcAft>
                <a:spcPts val="600"/>
              </a:spcAft>
            </a:pPr>
            <a:r>
              <a:rPr lang="en-US" sz="1400" dirty="0" err="1"/>
              <a:t>V</a:t>
            </a:r>
            <a:r>
              <a:rPr lang="en-US" sz="1400" baseline="-25000" dirty="0" err="1"/>
              <a:t>acc</a:t>
            </a:r>
            <a:r>
              <a:rPr lang="en-US" sz="1400" dirty="0"/>
              <a:t>(</a:t>
            </a:r>
            <a:r>
              <a:rPr lang="en-GB" sz="1400" dirty="0">
                <a:sym typeface="Symbol"/>
              </a:rPr>
              <a:t></a:t>
            </a:r>
            <a:r>
              <a:rPr lang="en-US" sz="1400" dirty="0"/>
              <a:t>) = </a:t>
            </a:r>
            <a:r>
              <a:rPr lang="en-US" sz="1400" dirty="0" err="1"/>
              <a:t>V</a:t>
            </a:r>
            <a:r>
              <a:rPr lang="en-US" sz="1400" baseline="-25000" dirty="0" err="1"/>
              <a:t>c</a:t>
            </a:r>
            <a:r>
              <a:rPr lang="en-US" sz="1400" dirty="0"/>
              <a:t> sin(</a:t>
            </a:r>
            <a:r>
              <a:rPr lang="en-GB" sz="1400" dirty="0">
                <a:sym typeface="Symbol"/>
              </a:rPr>
              <a:t></a:t>
            </a:r>
            <a:r>
              <a:rPr lang="en-GB" sz="1400" baseline="-25000" dirty="0">
                <a:sym typeface="Symbol"/>
              </a:rPr>
              <a:t>s </a:t>
            </a:r>
            <a:r>
              <a:rPr lang="en-GB" sz="1400" dirty="0">
                <a:sym typeface="Symbol"/>
              </a:rPr>
              <a:t>+ ) + </a:t>
            </a:r>
            <a:r>
              <a:rPr lang="en-GB" sz="1400" dirty="0" err="1">
                <a:sym typeface="Symbol"/>
              </a:rPr>
              <a:t>V</a:t>
            </a:r>
            <a:r>
              <a:rPr lang="en-GB" sz="1400" baseline="-25000" dirty="0" err="1">
                <a:sym typeface="Symbol"/>
              </a:rPr>
              <a:t>h</a:t>
            </a:r>
            <a:r>
              <a:rPr lang="en-GB" sz="1400" dirty="0">
                <a:sym typeface="Symbol"/>
              </a:rPr>
              <a:t> sin(</a:t>
            </a:r>
            <a:r>
              <a:rPr lang="en-GB" sz="1400" dirty="0" err="1">
                <a:sym typeface="Symbol"/>
              </a:rPr>
              <a:t>n</a:t>
            </a:r>
            <a:r>
              <a:rPr lang="en-GB" sz="1400" baseline="-25000" dirty="0" err="1">
                <a:sym typeface="Symbol"/>
              </a:rPr>
              <a:t>h</a:t>
            </a:r>
            <a:r>
              <a:rPr lang="en-GB" sz="1400" dirty="0">
                <a:sym typeface="Symbol"/>
              </a:rPr>
              <a:t> + n)</a:t>
            </a:r>
          </a:p>
          <a:p>
            <a:pPr marL="176213">
              <a:spcAft>
                <a:spcPts val="600"/>
              </a:spcAft>
            </a:pPr>
            <a:endParaRPr lang="en-US" sz="1400" dirty="0"/>
          </a:p>
          <a:p>
            <a:pPr>
              <a:spcAft>
                <a:spcPts val="600"/>
              </a:spcAft>
            </a:pPr>
            <a:r>
              <a:rPr lang="en-US" sz="1400" dirty="0"/>
              <a:t>Optimum Working point (1</a:t>
            </a:r>
            <a:r>
              <a:rPr lang="en-US" sz="1400" baseline="30000" dirty="0"/>
              <a:t>st</a:t>
            </a:r>
            <a:r>
              <a:rPr lang="en-US" sz="1400" dirty="0"/>
              <a:t> &amp; 2</a:t>
            </a:r>
            <a:r>
              <a:rPr lang="en-US" sz="1400" baseline="30000" dirty="0"/>
              <a:t>nd</a:t>
            </a:r>
            <a:r>
              <a:rPr lang="en-US" sz="1400" dirty="0"/>
              <a:t> derivatives = 0):</a:t>
            </a:r>
          </a:p>
          <a:p>
            <a:pPr marL="176213">
              <a:spcAft>
                <a:spcPts val="600"/>
              </a:spcAft>
            </a:pPr>
            <a:r>
              <a:rPr lang="en-GB" sz="1400" dirty="0">
                <a:sym typeface="Symbol"/>
              </a:rPr>
              <a:t></a:t>
            </a:r>
            <a:r>
              <a:rPr lang="en-GB" sz="1400" baseline="-25000" dirty="0">
                <a:sym typeface="Symbol"/>
              </a:rPr>
              <a:t>s</a:t>
            </a:r>
            <a:r>
              <a:rPr lang="en-GB" sz="1400" dirty="0">
                <a:sym typeface="Symbol"/>
              </a:rPr>
              <a:t> =  - </a:t>
            </a:r>
            <a:r>
              <a:rPr lang="en-GB" sz="1400" dirty="0" err="1">
                <a:sym typeface="Symbol"/>
              </a:rPr>
              <a:t>arcsin</a:t>
            </a:r>
            <a:r>
              <a:rPr lang="en-GB" sz="1400" dirty="0">
                <a:sym typeface="Symbol"/>
              </a:rPr>
              <a:t>[ n</a:t>
            </a:r>
            <a:r>
              <a:rPr lang="en-GB" sz="1400" baseline="30000" dirty="0">
                <a:sym typeface="Symbol"/>
              </a:rPr>
              <a:t>2</a:t>
            </a:r>
            <a:r>
              <a:rPr lang="en-GB" sz="1400" dirty="0">
                <a:sym typeface="Symbol"/>
              </a:rPr>
              <a:t>/(n</a:t>
            </a:r>
            <a:r>
              <a:rPr lang="en-GB" sz="1400" baseline="30000" dirty="0">
                <a:sym typeface="Symbol"/>
              </a:rPr>
              <a:t>2</a:t>
            </a:r>
            <a:r>
              <a:rPr lang="en-GB" sz="1400" dirty="0">
                <a:sym typeface="Symbol"/>
              </a:rPr>
              <a:t>-1)  U</a:t>
            </a:r>
            <a:r>
              <a:rPr lang="en-GB" sz="1400" baseline="-25000" dirty="0">
                <a:sym typeface="Symbol"/>
              </a:rPr>
              <a:t>0</a:t>
            </a:r>
            <a:r>
              <a:rPr lang="en-GB" sz="1400" dirty="0">
                <a:sym typeface="Symbol"/>
              </a:rPr>
              <a:t>/</a:t>
            </a:r>
            <a:r>
              <a:rPr lang="en-GB" sz="1400" dirty="0" err="1">
                <a:sym typeface="Symbol"/>
              </a:rPr>
              <a:t>V</a:t>
            </a:r>
            <a:r>
              <a:rPr lang="en-GB" sz="1400" baseline="-25000" dirty="0" err="1">
                <a:sym typeface="Symbol"/>
              </a:rPr>
              <a:t>c</a:t>
            </a:r>
            <a:r>
              <a:rPr lang="en-GB" sz="1400" dirty="0">
                <a:sym typeface="Symbol"/>
              </a:rPr>
              <a:t> ]</a:t>
            </a:r>
          </a:p>
          <a:p>
            <a:pPr marL="176213">
              <a:spcAft>
                <a:spcPts val="600"/>
              </a:spcAft>
            </a:pPr>
            <a:r>
              <a:rPr lang="en-US" sz="1400" dirty="0" err="1">
                <a:sym typeface="Symbol"/>
              </a:rPr>
              <a:t>V</a:t>
            </a:r>
            <a:r>
              <a:rPr lang="en-US" sz="1400" baseline="-25000" dirty="0" err="1">
                <a:sym typeface="Symbol"/>
              </a:rPr>
              <a:t>h,opt</a:t>
            </a:r>
            <a:r>
              <a:rPr lang="en-US" sz="1400" baseline="-25000" dirty="0">
                <a:sym typeface="Symbol"/>
              </a:rPr>
              <a:t> </a:t>
            </a:r>
            <a:r>
              <a:rPr lang="en-US" sz="1400" dirty="0">
                <a:sym typeface="Symbol"/>
              </a:rPr>
              <a:t>= </a:t>
            </a:r>
            <a:r>
              <a:rPr lang="en-US" sz="1400" dirty="0" err="1">
                <a:sym typeface="Symbol"/>
              </a:rPr>
              <a:t>sqrt</a:t>
            </a:r>
            <a:r>
              <a:rPr lang="en-US" sz="1400" dirty="0">
                <a:sym typeface="Symbol"/>
              </a:rPr>
              <a:t>[ </a:t>
            </a:r>
            <a:r>
              <a:rPr lang="en-GB" sz="1400" dirty="0">
                <a:sym typeface="Symbol"/>
              </a:rPr>
              <a:t>V</a:t>
            </a:r>
            <a:r>
              <a:rPr lang="en-GB" sz="1400" baseline="-25000" dirty="0">
                <a:sym typeface="Symbol"/>
              </a:rPr>
              <a:t>c</a:t>
            </a:r>
            <a:r>
              <a:rPr lang="en-GB" sz="1400" baseline="30000" dirty="0">
                <a:sym typeface="Symbol"/>
              </a:rPr>
              <a:t>2</a:t>
            </a:r>
            <a:r>
              <a:rPr lang="en-GB" sz="1400" dirty="0">
                <a:sym typeface="Symbol"/>
              </a:rPr>
              <a:t>/n</a:t>
            </a:r>
            <a:r>
              <a:rPr lang="en-GB" sz="1400" baseline="30000" dirty="0">
                <a:sym typeface="Symbol"/>
              </a:rPr>
              <a:t>2</a:t>
            </a:r>
            <a:r>
              <a:rPr lang="en-GB" sz="1400" dirty="0">
                <a:sym typeface="Symbol"/>
              </a:rPr>
              <a:t> - U</a:t>
            </a:r>
            <a:r>
              <a:rPr lang="en-GB" sz="1400" baseline="-25000" dirty="0">
                <a:sym typeface="Symbol"/>
              </a:rPr>
              <a:t>0</a:t>
            </a:r>
            <a:r>
              <a:rPr lang="en-GB" sz="1400" baseline="30000" dirty="0">
                <a:sym typeface="Symbol"/>
              </a:rPr>
              <a:t>2</a:t>
            </a:r>
            <a:r>
              <a:rPr lang="en-GB" sz="1400" dirty="0">
                <a:sym typeface="Symbol"/>
              </a:rPr>
              <a:t>/(n</a:t>
            </a:r>
            <a:r>
              <a:rPr lang="en-GB" sz="1400" baseline="30000" dirty="0">
                <a:sym typeface="Symbol"/>
              </a:rPr>
              <a:t>2</a:t>
            </a:r>
            <a:r>
              <a:rPr lang="en-GB" sz="1400" dirty="0">
                <a:sym typeface="Symbol"/>
              </a:rPr>
              <a:t>-1) ]</a:t>
            </a:r>
          </a:p>
          <a:p>
            <a:pPr marL="176213">
              <a:spcAft>
                <a:spcPts val="600"/>
              </a:spcAft>
            </a:pPr>
            <a:r>
              <a:rPr lang="en-GB" sz="1400" dirty="0">
                <a:sym typeface="Symbol"/>
              </a:rPr>
              <a:t> </a:t>
            </a:r>
            <a:r>
              <a:rPr lang="en-US" sz="1400" baseline="-25000" dirty="0" err="1">
                <a:sym typeface="Symbol"/>
              </a:rPr>
              <a:t>h,opt</a:t>
            </a:r>
            <a:r>
              <a:rPr lang="en-US" sz="1400" baseline="-25000" dirty="0">
                <a:sym typeface="Symbol"/>
              </a:rPr>
              <a:t> </a:t>
            </a:r>
            <a:r>
              <a:rPr lang="en-US" sz="1400" dirty="0">
                <a:sym typeface="Symbol"/>
              </a:rPr>
              <a:t>= (1/n) </a:t>
            </a:r>
            <a:r>
              <a:rPr lang="en-US" sz="1400" dirty="0" err="1">
                <a:sym typeface="Symbol"/>
              </a:rPr>
              <a:t>arcsin</a:t>
            </a:r>
            <a:r>
              <a:rPr lang="en-US" sz="1400" dirty="0">
                <a:sym typeface="Symbol"/>
              </a:rPr>
              <a:t>[- </a:t>
            </a:r>
            <a:r>
              <a:rPr lang="en-GB" sz="1400" dirty="0">
                <a:sym typeface="Symbol"/>
              </a:rPr>
              <a:t>U</a:t>
            </a:r>
            <a:r>
              <a:rPr lang="en-GB" sz="1400" baseline="-25000" dirty="0">
                <a:sym typeface="Symbol"/>
              </a:rPr>
              <a:t>0 </a:t>
            </a:r>
            <a:r>
              <a:rPr lang="en-GB" sz="1400" dirty="0">
                <a:sym typeface="Symbol"/>
              </a:rPr>
              <a:t>/ (</a:t>
            </a:r>
            <a:r>
              <a:rPr lang="en-GB" sz="1400" dirty="0" err="1">
                <a:sym typeface="Symbol"/>
              </a:rPr>
              <a:t>V</a:t>
            </a:r>
            <a:r>
              <a:rPr lang="en-GB" sz="1400" baseline="-25000" dirty="0" err="1">
                <a:sym typeface="Symbol"/>
              </a:rPr>
              <a:t>h,opt</a:t>
            </a:r>
            <a:r>
              <a:rPr lang="en-GB" sz="1400" dirty="0">
                <a:sym typeface="Symbol"/>
              </a:rPr>
              <a:t> (n</a:t>
            </a:r>
            <a:r>
              <a:rPr lang="en-GB" sz="1400" baseline="30000" dirty="0">
                <a:sym typeface="Symbol"/>
              </a:rPr>
              <a:t>2</a:t>
            </a:r>
            <a:r>
              <a:rPr lang="en-GB" sz="1400" dirty="0">
                <a:sym typeface="Symbol"/>
              </a:rPr>
              <a:t>-1) ]</a:t>
            </a:r>
            <a:endParaRPr lang="en-US" sz="1400" dirty="0"/>
          </a:p>
          <a:p>
            <a:pPr>
              <a:spcAft>
                <a:spcPts val="600"/>
              </a:spcAft>
            </a:pPr>
            <a:endParaRPr lang="en-US" sz="1400" dirty="0"/>
          </a:p>
          <a:p>
            <a:pPr>
              <a:spcAft>
                <a:spcPts val="600"/>
              </a:spcAft>
            </a:pPr>
            <a:r>
              <a:rPr lang="en-US" sz="1400" dirty="0"/>
              <a:t>Optimum tuning (min power) </a:t>
            </a:r>
            <a:r>
              <a:rPr lang="en-US" sz="1400" dirty="0">
                <a:sym typeface="Symbol"/>
              </a:rPr>
              <a:t></a:t>
            </a:r>
            <a:r>
              <a:rPr lang="en-US" sz="1400" dirty="0"/>
              <a:t> load angle = 0:</a:t>
            </a:r>
          </a:p>
          <a:p>
            <a:pPr marL="176213">
              <a:spcAft>
                <a:spcPts val="600"/>
              </a:spcAft>
              <a:tabLst>
                <a:tab pos="536575" algn="l"/>
                <a:tab pos="1617663" algn="l"/>
              </a:tabLst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  <a:sym typeface="Symbol"/>
              </a:rPr>
              <a:t></a:t>
            </a:r>
            <a:r>
              <a:rPr lang="en-US" sz="1400" dirty="0">
                <a:sym typeface="Symbol"/>
              </a:rPr>
              <a:t> 	such that 	</a:t>
            </a:r>
            <a:r>
              <a:rPr lang="en-US" sz="1400" dirty="0" err="1">
                <a:solidFill>
                  <a:srgbClr val="0070C0"/>
                </a:solidFill>
                <a:sym typeface="Symbol"/>
              </a:rPr>
              <a:t>V</a:t>
            </a:r>
            <a:r>
              <a:rPr lang="en-US" sz="1400" baseline="-25000" dirty="0" err="1">
                <a:solidFill>
                  <a:srgbClr val="0070C0"/>
                </a:solidFill>
                <a:sym typeface="Symbol"/>
              </a:rPr>
              <a:t>gr</a:t>
            </a:r>
            <a:r>
              <a:rPr lang="en-US" sz="1400" dirty="0">
                <a:sym typeface="Symbol"/>
              </a:rPr>
              <a:t> // </a:t>
            </a:r>
            <a:r>
              <a:rPr lang="en-US" sz="1400" dirty="0" err="1">
                <a:solidFill>
                  <a:schemeClr val="accent5">
                    <a:lumMod val="75000"/>
                  </a:schemeClr>
                </a:solidFill>
                <a:sym typeface="Symbol"/>
              </a:rPr>
              <a:t>V</a:t>
            </a:r>
            <a:r>
              <a:rPr lang="en-US" sz="1400" baseline="-25000" dirty="0" err="1">
                <a:solidFill>
                  <a:schemeClr val="accent5">
                    <a:lumMod val="75000"/>
                  </a:schemeClr>
                </a:solidFill>
                <a:sym typeface="Symbol"/>
              </a:rPr>
              <a:t>c</a:t>
            </a:r>
            <a:endParaRPr lang="en-US" sz="1400" baseline="-25000" dirty="0">
              <a:solidFill>
                <a:schemeClr val="accent5">
                  <a:lumMod val="75000"/>
                </a:schemeClr>
              </a:solidFill>
              <a:sym typeface="Symbol"/>
            </a:endParaRPr>
          </a:p>
          <a:p>
            <a:pPr marL="176213">
              <a:spcAft>
                <a:spcPts val="600"/>
              </a:spcAft>
              <a:tabLst>
                <a:tab pos="536575" algn="l"/>
                <a:tab pos="1617663" algn="l"/>
              </a:tabLst>
            </a:pPr>
            <a:r>
              <a:rPr lang="en-US" sz="1400" dirty="0">
                <a:solidFill>
                  <a:srgbClr val="FF0000"/>
                </a:solidFill>
                <a:sym typeface="Symbol"/>
              </a:rPr>
              <a:t></a:t>
            </a:r>
            <a:r>
              <a:rPr lang="en-US" sz="1400" baseline="-25000" dirty="0">
                <a:solidFill>
                  <a:srgbClr val="FF0000"/>
                </a:solidFill>
                <a:sym typeface="Symbol"/>
              </a:rPr>
              <a:t>h</a:t>
            </a:r>
            <a:r>
              <a:rPr lang="en-US" sz="1400" dirty="0">
                <a:sym typeface="Symbol"/>
              </a:rPr>
              <a:t>	such that 	</a:t>
            </a:r>
            <a:r>
              <a:rPr lang="en-US" sz="1400" dirty="0" err="1">
                <a:solidFill>
                  <a:srgbClr val="0070C0"/>
                </a:solidFill>
                <a:sym typeface="Symbol"/>
              </a:rPr>
              <a:t>V</a:t>
            </a:r>
            <a:r>
              <a:rPr lang="en-US" sz="1400" baseline="-25000" dirty="0" err="1">
                <a:solidFill>
                  <a:srgbClr val="0070C0"/>
                </a:solidFill>
                <a:sym typeface="Symbol"/>
              </a:rPr>
              <a:t>ghr</a:t>
            </a:r>
            <a:r>
              <a:rPr lang="en-US" sz="1400" dirty="0">
                <a:sym typeface="Symbol"/>
              </a:rPr>
              <a:t> // </a:t>
            </a:r>
            <a:r>
              <a:rPr lang="en-US" sz="1400" dirty="0" err="1">
                <a:solidFill>
                  <a:srgbClr val="FF0000"/>
                </a:solidFill>
                <a:sym typeface="Symbol"/>
              </a:rPr>
              <a:t>V</a:t>
            </a:r>
            <a:r>
              <a:rPr lang="en-US" sz="1400" baseline="-25000" dirty="0" err="1">
                <a:solidFill>
                  <a:srgbClr val="FF0000"/>
                </a:solidFill>
                <a:sym typeface="Symbol"/>
              </a:rPr>
              <a:t>h</a:t>
            </a:r>
            <a:r>
              <a:rPr lang="en-US" sz="1400" dirty="0">
                <a:solidFill>
                  <a:srgbClr val="FF0000"/>
                </a:solidFill>
                <a:sym typeface="Symbol"/>
              </a:rPr>
              <a:t> </a:t>
            </a:r>
          </a:p>
          <a:p>
            <a:pPr marL="176213">
              <a:spcAft>
                <a:spcPts val="600"/>
              </a:spcAft>
              <a:tabLst>
                <a:tab pos="536575" algn="l"/>
                <a:tab pos="1617663" algn="l"/>
              </a:tabLst>
            </a:pPr>
            <a:endParaRPr lang="en-US" sz="1400" dirty="0">
              <a:solidFill>
                <a:srgbClr val="FF0000"/>
              </a:solidFill>
              <a:sym typeface="Symbol"/>
            </a:endParaRPr>
          </a:p>
          <a:p>
            <a:pPr lvl="0">
              <a:spcAft>
                <a:spcPts val="600"/>
              </a:spcAft>
            </a:pPr>
            <a:r>
              <a:rPr lang="en-US" sz="1400" dirty="0">
                <a:solidFill>
                  <a:prstClr val="black"/>
                </a:solidFill>
              </a:rPr>
              <a:t>Beware, in the vector diagram:</a:t>
            </a:r>
          </a:p>
          <a:p>
            <a:pPr marL="176213">
              <a:spcAft>
                <a:spcPts val="600"/>
              </a:spcAft>
              <a:tabLst>
                <a:tab pos="536575" algn="l"/>
                <a:tab pos="1617663" algn="l"/>
              </a:tabLst>
            </a:pPr>
            <a:r>
              <a:rPr lang="en-US" sz="1400" dirty="0">
                <a:sym typeface="Symbol"/>
              </a:rPr>
              <a:t>Main RF turns at </a:t>
            </a:r>
            <a:r>
              <a:rPr lang="en-GB" sz="1400" dirty="0">
                <a:sym typeface="Symbol"/>
              </a:rPr>
              <a:t> = t</a:t>
            </a:r>
          </a:p>
          <a:p>
            <a:pPr marL="176213">
              <a:spcAft>
                <a:spcPts val="600"/>
              </a:spcAft>
              <a:tabLst>
                <a:tab pos="536575" algn="l"/>
                <a:tab pos="1617663" algn="l"/>
              </a:tabLst>
            </a:pPr>
            <a:r>
              <a:rPr lang="en-US" sz="1400" dirty="0">
                <a:sym typeface="Symbol"/>
              </a:rPr>
              <a:t>Harmonic RF at </a:t>
            </a:r>
            <a:r>
              <a:rPr lang="en-US" sz="1400" dirty="0">
                <a:solidFill>
                  <a:srgbClr val="C00000"/>
                </a:solidFill>
                <a:sym typeface="Symbol"/>
              </a:rPr>
              <a:t>n</a:t>
            </a:r>
            <a:r>
              <a:rPr lang="en-GB" sz="1400" dirty="0">
                <a:sym typeface="Symbol"/>
              </a:rPr>
              <a:t> = </a:t>
            </a:r>
            <a:r>
              <a:rPr lang="en-GB" sz="1400" dirty="0" err="1">
                <a:solidFill>
                  <a:srgbClr val="C00000"/>
                </a:solidFill>
                <a:sym typeface="Symbol"/>
              </a:rPr>
              <a:t>n</a:t>
            </a:r>
            <a:r>
              <a:rPr lang="en-GB" sz="1400" dirty="0" err="1">
                <a:sym typeface="Symbol"/>
              </a:rPr>
              <a:t>t</a:t>
            </a:r>
            <a:endParaRPr lang="en-GB" sz="1400" dirty="0">
              <a:sym typeface="Symbol"/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3491880" y="697260"/>
            <a:ext cx="5400600" cy="4968552"/>
            <a:chOff x="1331640" y="517547"/>
            <a:chExt cx="5400600" cy="4968552"/>
          </a:xfrm>
        </p:grpSpPr>
        <p:cxnSp>
          <p:nvCxnSpPr>
            <p:cNvPr id="76" name="Straight Arrow Connector 75"/>
            <p:cNvCxnSpPr>
              <a:cxnSpLocks noChangeAspect="1"/>
            </p:cNvCxnSpPr>
            <p:nvPr/>
          </p:nvCxnSpPr>
          <p:spPr>
            <a:xfrm flipH="1">
              <a:off x="3059832" y="4660087"/>
              <a:ext cx="365926" cy="826012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6"/>
            <p:cNvGrpSpPr/>
            <p:nvPr/>
          </p:nvGrpSpPr>
          <p:grpSpPr>
            <a:xfrm>
              <a:off x="1331640" y="517547"/>
              <a:ext cx="5400600" cy="4636639"/>
              <a:chOff x="3131840" y="661563"/>
              <a:chExt cx="5400600" cy="4636639"/>
            </a:xfrm>
          </p:grpSpPr>
          <p:grpSp>
            <p:nvGrpSpPr>
              <p:cNvPr id="84" name="Group 149"/>
              <p:cNvGrpSpPr/>
              <p:nvPr/>
            </p:nvGrpSpPr>
            <p:grpSpPr>
              <a:xfrm>
                <a:off x="3131840" y="661563"/>
                <a:ext cx="5400600" cy="4636639"/>
                <a:chOff x="3131840" y="661563"/>
                <a:chExt cx="5400600" cy="4636639"/>
              </a:xfrm>
            </p:grpSpPr>
            <p:grpSp>
              <p:nvGrpSpPr>
                <p:cNvPr id="91" name="Group 146"/>
                <p:cNvGrpSpPr/>
                <p:nvPr/>
              </p:nvGrpSpPr>
              <p:grpSpPr>
                <a:xfrm>
                  <a:off x="3131840" y="661563"/>
                  <a:ext cx="5400600" cy="4636639"/>
                  <a:chOff x="1619672" y="885157"/>
                  <a:chExt cx="5400600" cy="4636639"/>
                </a:xfrm>
              </p:grpSpPr>
              <p:grpSp>
                <p:nvGrpSpPr>
                  <p:cNvPr id="94" name="Group 99"/>
                  <p:cNvGrpSpPr>
                    <a:grpSpLocks noChangeAspect="1"/>
                  </p:cNvGrpSpPr>
                  <p:nvPr/>
                </p:nvGrpSpPr>
                <p:grpSpPr>
                  <a:xfrm>
                    <a:off x="1619672" y="961985"/>
                    <a:ext cx="5112568" cy="4559811"/>
                    <a:chOff x="1403648" y="204270"/>
                    <a:chExt cx="5872911" cy="5237948"/>
                  </a:xfrm>
                </p:grpSpPr>
                <p:cxnSp>
                  <p:nvCxnSpPr>
                    <p:cNvPr id="132" name="Straight Arrow Connector 9"/>
                    <p:cNvCxnSpPr>
                      <a:cxnSpLocks noChangeAspect="1"/>
                    </p:cNvCxnSpPr>
                    <p:nvPr/>
                  </p:nvCxnSpPr>
                  <p:spPr>
                    <a:xfrm>
                      <a:off x="1403648" y="3713483"/>
                      <a:ext cx="5872911" cy="0"/>
                    </a:xfrm>
                    <a:prstGeom prst="straightConnector1">
                      <a:avLst/>
                    </a:prstGeom>
                    <a:ln>
                      <a:headEnd type="none" w="med" len="med"/>
                      <a:tailEnd type="triangl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3" name="Straight Arrow Connector 12"/>
                    <p:cNvCxnSpPr>
                      <a:cxnSpLocks noChangeAspect="1"/>
                    </p:cNvCxnSpPr>
                    <p:nvPr/>
                  </p:nvCxnSpPr>
                  <p:spPr>
                    <a:xfrm flipV="1">
                      <a:off x="4788024" y="405172"/>
                      <a:ext cx="0" cy="4612568"/>
                    </a:xfrm>
                    <a:prstGeom prst="straightConnector1">
                      <a:avLst/>
                    </a:prstGeom>
                    <a:ln>
                      <a:headEnd type="none" w="med" len="med"/>
                      <a:tailEnd type="triangl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4" name="Straight Arrow Connector 13"/>
                    <p:cNvCxnSpPr>
                      <a:cxnSpLocks noChangeAspect="1"/>
                    </p:cNvCxnSpPr>
                    <p:nvPr/>
                  </p:nvCxnSpPr>
                  <p:spPr>
                    <a:xfrm flipV="1">
                      <a:off x="4788024" y="2101225"/>
                      <a:ext cx="1905396" cy="1612261"/>
                    </a:xfrm>
                    <a:prstGeom prst="straightConnector1">
                      <a:avLst/>
                    </a:prstGeom>
                    <a:ln w="19050">
                      <a:solidFill>
                        <a:schemeClr val="accent5">
                          <a:lumMod val="75000"/>
                        </a:schemeClr>
                      </a:solidFill>
                      <a:headEnd type="none" w="med" len="med"/>
                      <a:tailEnd type="triangl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5" name="Straight Arrow Connector 134"/>
                    <p:cNvCxnSpPr>
                      <a:cxnSpLocks noChangeAspect="1"/>
                    </p:cNvCxnSpPr>
                    <p:nvPr/>
                  </p:nvCxnSpPr>
                  <p:spPr>
                    <a:xfrm flipV="1">
                      <a:off x="6645505" y="2048808"/>
                      <a:ext cx="0" cy="1703092"/>
                    </a:xfrm>
                    <a:prstGeom prst="straightConnector1">
                      <a:avLst/>
                    </a:prstGeom>
                    <a:ln>
                      <a:prstDash val="dash"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" name="Straight Arrow Connector 135"/>
                    <p:cNvCxnSpPr>
                      <a:cxnSpLocks noChangeAspect="1"/>
                    </p:cNvCxnSpPr>
                    <p:nvPr/>
                  </p:nvCxnSpPr>
                  <p:spPr>
                    <a:xfrm flipH="1" flipV="1">
                      <a:off x="2483768" y="3713483"/>
                      <a:ext cx="2312640" cy="8384"/>
                    </a:xfrm>
                    <a:prstGeom prst="straightConnector1">
                      <a:avLst/>
                    </a:prstGeom>
                    <a:ln w="190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headEnd type="none" w="med" len="med"/>
                      <a:tailEnd type="triangl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7" name="Straight Arrow Connector 136"/>
                    <p:cNvCxnSpPr>
                      <a:cxnSpLocks noChangeAspect="1"/>
                    </p:cNvCxnSpPr>
                    <p:nvPr/>
                  </p:nvCxnSpPr>
                  <p:spPr>
                    <a:xfrm rot="1445160" flipH="1">
                      <a:off x="2810221" y="3294309"/>
                      <a:ext cx="2088232" cy="0"/>
                    </a:xfrm>
                    <a:prstGeom prst="straightConnector1">
                      <a:avLst/>
                    </a:prstGeom>
                    <a:ln w="190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headEnd type="none" w="med" len="med"/>
                      <a:tailEnd type="triangl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8" name="Straight Arrow Connector 137"/>
                    <p:cNvCxnSpPr>
                      <a:cxnSpLocks noChangeAspect="1"/>
                    </p:cNvCxnSpPr>
                    <p:nvPr/>
                  </p:nvCxnSpPr>
                  <p:spPr>
                    <a:xfrm flipV="1">
                      <a:off x="2511597" y="2868199"/>
                      <a:ext cx="389531" cy="857860"/>
                    </a:xfrm>
                    <a:prstGeom prst="straightConnector1">
                      <a:avLst/>
                    </a:prstGeom>
                    <a:ln>
                      <a:prstDash val="dash"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39" name="Group 36"/>
                    <p:cNvGrpSpPr>
                      <a:grpSpLocks noChangeAspect="1"/>
                    </p:cNvGrpSpPr>
                    <p:nvPr/>
                  </p:nvGrpSpPr>
                  <p:grpSpPr>
                    <a:xfrm rot="8408255">
                      <a:off x="2453195" y="204270"/>
                      <a:ext cx="4218514" cy="3256038"/>
                      <a:chOff x="5058772" y="3623161"/>
                      <a:chExt cx="1980578" cy="1528700"/>
                    </a:xfrm>
                  </p:grpSpPr>
                  <p:cxnSp>
                    <p:nvCxnSpPr>
                      <p:cNvPr id="149" name="Straight Arrow Connector 148"/>
                      <p:cNvCxnSpPr/>
                      <p:nvPr/>
                    </p:nvCxnSpPr>
                    <p:spPr>
                      <a:xfrm rot="13191745" flipV="1">
                        <a:off x="5174942" y="3870504"/>
                        <a:ext cx="1529254" cy="1281357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headEnd type="none" w="med" len="med"/>
                        <a:tailEnd type="triangl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" name="Straight Arrow Connector 149"/>
                      <p:cNvCxnSpPr/>
                      <p:nvPr/>
                    </p:nvCxnSpPr>
                    <p:spPr>
                      <a:xfrm rot="13191745" flipV="1">
                        <a:off x="5269463" y="3899294"/>
                        <a:ext cx="1769887" cy="357555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headEnd type="none" w="med" len="med"/>
                        <a:tailEnd type="triangl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" name="Straight Arrow Connector 150"/>
                      <p:cNvCxnSpPr/>
                      <p:nvPr/>
                    </p:nvCxnSpPr>
                    <p:spPr>
                      <a:xfrm rot="13191745">
                        <a:off x="5058772" y="3623161"/>
                        <a:ext cx="205860" cy="932050"/>
                      </a:xfrm>
                      <a:prstGeom prst="straightConnector1">
                        <a:avLst/>
                      </a:prstGeom>
                      <a:ln>
                        <a:prstDash val="dash"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40" name="Straight Arrow Connector 139"/>
                    <p:cNvCxnSpPr>
                      <a:cxnSpLocks/>
                    </p:cNvCxnSpPr>
                    <p:nvPr/>
                  </p:nvCxnSpPr>
                  <p:spPr>
                    <a:xfrm flipH="1">
                      <a:off x="4149969" y="3718429"/>
                      <a:ext cx="656218" cy="1398694"/>
                    </a:xfrm>
                    <a:prstGeom prst="straightConnector1">
                      <a:avLst/>
                    </a:prstGeom>
                    <a:ln w="19050">
                      <a:solidFill>
                        <a:srgbClr val="FF0000"/>
                      </a:solidFill>
                      <a:headEnd type="none" w="med" len="med"/>
                      <a:tailEnd type="triangl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1" name="Straight Arrow Connector 140"/>
                    <p:cNvCxnSpPr>
                      <a:cxnSpLocks/>
                    </p:cNvCxnSpPr>
                    <p:nvPr/>
                  </p:nvCxnSpPr>
                  <p:spPr>
                    <a:xfrm flipH="1">
                      <a:off x="3059832" y="3718430"/>
                      <a:ext cx="1656184" cy="3166"/>
                    </a:xfrm>
                    <a:prstGeom prst="straightConnector1">
                      <a:avLst/>
                    </a:prstGeom>
                    <a:ln w="19050">
                      <a:solidFill>
                        <a:schemeClr val="accent2">
                          <a:lumMod val="75000"/>
                        </a:schemeClr>
                      </a:solidFill>
                      <a:headEnd type="none" w="med" len="med"/>
                      <a:tailEnd type="triangl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" name="Straight Arrow Connector 65"/>
                    <p:cNvCxnSpPr>
                      <a:cxnSpLocks/>
                    </p:cNvCxnSpPr>
                    <p:nvPr/>
                  </p:nvCxnSpPr>
                  <p:spPr>
                    <a:xfrm flipH="1">
                      <a:off x="3909763" y="3716997"/>
                      <a:ext cx="893144" cy="872698"/>
                    </a:xfrm>
                    <a:prstGeom prst="straightConnector1">
                      <a:avLst/>
                    </a:prstGeom>
                    <a:ln w="19050">
                      <a:solidFill>
                        <a:schemeClr val="accent2">
                          <a:lumMod val="75000"/>
                        </a:schemeClr>
                      </a:solidFill>
                      <a:headEnd type="none" w="med" len="med"/>
                      <a:tailEnd type="triangl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3" name="Straight Arrow Connector 142"/>
                    <p:cNvCxnSpPr>
                      <a:cxnSpLocks noChangeAspect="1"/>
                    </p:cNvCxnSpPr>
                    <p:nvPr/>
                  </p:nvCxnSpPr>
                  <p:spPr>
                    <a:xfrm flipH="1" flipV="1">
                      <a:off x="3075381" y="3721596"/>
                      <a:ext cx="833739" cy="852051"/>
                    </a:xfrm>
                    <a:prstGeom prst="straightConnector1">
                      <a:avLst/>
                    </a:prstGeom>
                    <a:ln>
                      <a:prstDash val="dash"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44" name="Group 89"/>
                    <p:cNvGrpSpPr>
                      <a:grpSpLocks noChangeAspect="1"/>
                    </p:cNvGrpSpPr>
                    <p:nvPr/>
                  </p:nvGrpSpPr>
                  <p:grpSpPr>
                    <a:xfrm rot="17633609">
                      <a:off x="3530745" y="4798632"/>
                      <a:ext cx="886990" cy="400182"/>
                      <a:chOff x="3635896" y="3718114"/>
                      <a:chExt cx="1253093" cy="565356"/>
                    </a:xfrm>
                  </p:grpSpPr>
                  <p:grpSp>
                    <p:nvGrpSpPr>
                      <p:cNvPr id="145" name="Group 88"/>
                      <p:cNvGrpSpPr/>
                      <p:nvPr/>
                    </p:nvGrpSpPr>
                    <p:grpSpPr>
                      <a:xfrm>
                        <a:off x="3635896" y="3721596"/>
                        <a:ext cx="1253093" cy="466980"/>
                        <a:chOff x="3635896" y="3721596"/>
                        <a:chExt cx="1253093" cy="466980"/>
                      </a:xfrm>
                    </p:grpSpPr>
                    <p:cxnSp>
                      <p:nvCxnSpPr>
                        <p:cNvPr id="147" name="Straight Arrow Connector 70"/>
                        <p:cNvCxnSpPr>
                          <a:cxnSpLocks noChangeAspect="1"/>
                        </p:cNvCxnSpPr>
                        <p:nvPr/>
                      </p:nvCxnSpPr>
                      <p:spPr>
                        <a:xfrm flipH="1" flipV="1">
                          <a:off x="3635896" y="3721596"/>
                          <a:ext cx="1156040" cy="9565"/>
                        </a:xfrm>
                        <a:prstGeom prst="straightConnector1">
                          <a:avLst/>
                        </a:prstGeom>
                        <a:ln w="1905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headEnd type="none" w="med" len="med"/>
                          <a:tailEnd type="triangl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8" name="Straight Arrow Connector 71"/>
                        <p:cNvCxnSpPr>
                          <a:cxnSpLocks/>
                        </p:cNvCxnSpPr>
                        <p:nvPr/>
                      </p:nvCxnSpPr>
                      <p:spPr>
                        <a:xfrm rot="20367014" flipH="1">
                          <a:off x="4090227" y="3838101"/>
                          <a:ext cx="798762" cy="350475"/>
                        </a:xfrm>
                        <a:prstGeom prst="straightConnector1">
                          <a:avLst/>
                        </a:prstGeom>
                        <a:ln w="1905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headEnd type="none" w="med" len="med"/>
                          <a:tailEnd type="triangl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146" name="Straight Arrow Connector 145"/>
                      <p:cNvCxnSpPr>
                        <a:cxnSpLocks noChangeAspect="1"/>
                      </p:cNvCxnSpPr>
                      <p:nvPr/>
                    </p:nvCxnSpPr>
                    <p:spPr>
                      <a:xfrm flipH="1" flipV="1">
                        <a:off x="3645183" y="3718114"/>
                        <a:ext cx="523420" cy="565356"/>
                      </a:xfrm>
                      <a:prstGeom prst="straightConnector1">
                        <a:avLst/>
                      </a:prstGeom>
                      <a:ln>
                        <a:prstDash val="dash"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95" name="Group 106"/>
                  <p:cNvGrpSpPr>
                    <a:grpSpLocks noChangeAspect="1"/>
                  </p:cNvGrpSpPr>
                  <p:nvPr/>
                </p:nvGrpSpPr>
                <p:grpSpPr>
                  <a:xfrm rot="4171436" flipH="1" flipV="1">
                    <a:off x="3894565" y="5178122"/>
                    <a:ext cx="94100" cy="94100"/>
                    <a:chOff x="7092280" y="481236"/>
                    <a:chExt cx="144016" cy="144016"/>
                  </a:xfrm>
                </p:grpSpPr>
                <p:cxnSp>
                  <p:nvCxnSpPr>
                    <p:cNvPr id="130" name="Straight Connector 129"/>
                    <p:cNvCxnSpPr/>
                    <p:nvPr/>
                  </p:nvCxnSpPr>
                  <p:spPr>
                    <a:xfrm>
                      <a:off x="7092280" y="481236"/>
                      <a:ext cx="144016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1" name="Straight Connector 130"/>
                    <p:cNvCxnSpPr/>
                    <p:nvPr/>
                  </p:nvCxnSpPr>
                  <p:spPr>
                    <a:xfrm>
                      <a:off x="7236296" y="481236"/>
                      <a:ext cx="0" cy="144016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6" name="Group 107"/>
                  <p:cNvGrpSpPr>
                    <a:grpSpLocks noChangeAspect="1"/>
                  </p:cNvGrpSpPr>
                  <p:nvPr/>
                </p:nvGrpSpPr>
                <p:grpSpPr>
                  <a:xfrm rot="18934561">
                    <a:off x="3771891" y="4641679"/>
                    <a:ext cx="93420" cy="93420"/>
                    <a:chOff x="7092280" y="481236"/>
                    <a:chExt cx="144016" cy="144016"/>
                  </a:xfrm>
                </p:grpSpPr>
                <p:cxnSp>
                  <p:nvCxnSpPr>
                    <p:cNvPr id="128" name="Straight Connector 127"/>
                    <p:cNvCxnSpPr/>
                    <p:nvPr/>
                  </p:nvCxnSpPr>
                  <p:spPr>
                    <a:xfrm>
                      <a:off x="7092280" y="481236"/>
                      <a:ext cx="144016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9" name="Straight Connector 128"/>
                    <p:cNvCxnSpPr/>
                    <p:nvPr/>
                  </p:nvCxnSpPr>
                  <p:spPr>
                    <a:xfrm>
                      <a:off x="7236296" y="481236"/>
                      <a:ext cx="0" cy="144016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7" name="Group 110"/>
                  <p:cNvGrpSpPr>
                    <a:grpSpLocks noChangeAspect="1"/>
                  </p:cNvGrpSpPr>
                  <p:nvPr/>
                </p:nvGrpSpPr>
                <p:grpSpPr>
                  <a:xfrm rot="15260892">
                    <a:off x="6041650" y="2519941"/>
                    <a:ext cx="119566" cy="119662"/>
                    <a:chOff x="6742366" y="-293400"/>
                    <a:chExt cx="159343" cy="159472"/>
                  </a:xfrm>
                </p:grpSpPr>
                <p:cxnSp>
                  <p:nvCxnSpPr>
                    <p:cNvPr id="126" name="Straight Connector 125"/>
                    <p:cNvCxnSpPr/>
                    <p:nvPr/>
                  </p:nvCxnSpPr>
                  <p:spPr>
                    <a:xfrm rot="6339108" flipH="1" flipV="1">
                      <a:off x="6805336" y="-356370"/>
                      <a:ext cx="25866" cy="151806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7" name="Straight Connector 126"/>
                    <p:cNvCxnSpPr/>
                    <p:nvPr/>
                  </p:nvCxnSpPr>
                  <p:spPr>
                    <a:xfrm rot="6339108" flipV="1">
                      <a:off x="6819969" y="-215667"/>
                      <a:ext cx="137573" cy="25906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8" name="Group 113"/>
                  <p:cNvGrpSpPr>
                    <a:grpSpLocks noChangeAspect="1"/>
                  </p:cNvGrpSpPr>
                  <p:nvPr/>
                </p:nvGrpSpPr>
                <p:grpSpPr>
                  <a:xfrm rot="1505334" flipV="1">
                    <a:off x="2915748" y="3320036"/>
                    <a:ext cx="123177" cy="123177"/>
                    <a:chOff x="7092280" y="481236"/>
                    <a:chExt cx="144016" cy="144016"/>
                  </a:xfrm>
                </p:grpSpPr>
                <p:cxnSp>
                  <p:nvCxnSpPr>
                    <p:cNvPr id="124" name="Straight Connector 123"/>
                    <p:cNvCxnSpPr/>
                    <p:nvPr/>
                  </p:nvCxnSpPr>
                  <p:spPr>
                    <a:xfrm>
                      <a:off x="7092280" y="481236"/>
                      <a:ext cx="144016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5" name="Straight Connector 124"/>
                    <p:cNvCxnSpPr/>
                    <p:nvPr/>
                  </p:nvCxnSpPr>
                  <p:spPr>
                    <a:xfrm>
                      <a:off x="7236296" y="481236"/>
                      <a:ext cx="0" cy="144016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9" name="Group 116"/>
                  <p:cNvGrpSpPr>
                    <a:grpSpLocks noChangeAspect="1"/>
                  </p:cNvGrpSpPr>
                  <p:nvPr/>
                </p:nvGrpSpPr>
                <p:grpSpPr>
                  <a:xfrm>
                    <a:off x="6182464" y="3946079"/>
                    <a:ext cx="72008" cy="72008"/>
                    <a:chOff x="6148994" y="481236"/>
                    <a:chExt cx="144016" cy="144016"/>
                  </a:xfrm>
                </p:grpSpPr>
                <p:cxnSp>
                  <p:nvCxnSpPr>
                    <p:cNvPr id="122" name="Straight Connector 121"/>
                    <p:cNvCxnSpPr/>
                    <p:nvPr/>
                  </p:nvCxnSpPr>
                  <p:spPr>
                    <a:xfrm>
                      <a:off x="6148994" y="481236"/>
                      <a:ext cx="144016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" name="Straight Connector 122"/>
                    <p:cNvCxnSpPr/>
                    <p:nvPr/>
                  </p:nvCxnSpPr>
                  <p:spPr>
                    <a:xfrm>
                      <a:off x="6293010" y="481236"/>
                      <a:ext cx="0" cy="144016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00" name="Arc 23"/>
                  <p:cNvSpPr/>
                  <p:nvPr/>
                </p:nvSpPr>
                <p:spPr>
                  <a:xfrm>
                    <a:off x="2628900" y="2563237"/>
                    <a:ext cx="1224136" cy="1440160"/>
                  </a:xfrm>
                  <a:prstGeom prst="arc">
                    <a:avLst>
                      <a:gd name="adj1" fmla="val 18249761"/>
                      <a:gd name="adj2" fmla="val 20548563"/>
                    </a:avLst>
                  </a:prstGeom>
                  <a:ln w="1905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1" name="Arc 24"/>
                  <p:cNvSpPr/>
                  <p:nvPr/>
                </p:nvSpPr>
                <p:spPr>
                  <a:xfrm rot="13526892">
                    <a:off x="3743598" y="3161839"/>
                    <a:ext cx="1224136" cy="1440160"/>
                  </a:xfrm>
                  <a:prstGeom prst="arc">
                    <a:avLst>
                      <a:gd name="adj1" fmla="val 18249761"/>
                      <a:gd name="adj2" fmla="val 20193506"/>
                    </a:avLst>
                  </a:prstGeom>
                  <a:ln w="1905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2" name="Arc 25"/>
                  <p:cNvSpPr/>
                  <p:nvPr/>
                </p:nvSpPr>
                <p:spPr>
                  <a:xfrm rot="11375336">
                    <a:off x="4211712" y="3613353"/>
                    <a:ext cx="597966" cy="700608"/>
                  </a:xfrm>
                  <a:prstGeom prst="arc">
                    <a:avLst>
                      <a:gd name="adj1" fmla="val 17444997"/>
                      <a:gd name="adj2" fmla="val 20193506"/>
                    </a:avLst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3" name="Arc 102"/>
                  <p:cNvSpPr/>
                  <p:nvPr/>
                </p:nvSpPr>
                <p:spPr>
                  <a:xfrm rot="8219162">
                    <a:off x="3587719" y="4519266"/>
                    <a:ext cx="471425" cy="504002"/>
                  </a:xfrm>
                  <a:prstGeom prst="arc">
                    <a:avLst>
                      <a:gd name="adj1" fmla="val 17444997"/>
                      <a:gd name="adj2" fmla="val 20193506"/>
                    </a:avLst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4" name="TextBox 103"/>
                  <p:cNvSpPr txBox="1"/>
                  <p:nvPr/>
                </p:nvSpPr>
                <p:spPr>
                  <a:xfrm>
                    <a:off x="3419872" y="2721054"/>
                    <a:ext cx="432048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t>-</a:t>
                    </a:r>
                    <a:r>
                      <a: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  <a:sym typeface="Symbol"/>
                      </a:rPr>
                      <a:t></a:t>
                    </a:r>
                    <a:endParaRPr lang="en-GB" sz="1400" dirty="0">
                      <a:solidFill>
                        <a:schemeClr val="accent5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105" name="TextBox 104"/>
                  <p:cNvSpPr txBox="1"/>
                  <p:nvPr/>
                </p:nvSpPr>
                <p:spPr>
                  <a:xfrm>
                    <a:off x="3707904" y="3657158"/>
                    <a:ext cx="432048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t>-</a:t>
                    </a:r>
                    <a:r>
                      <a: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  <a:sym typeface="Symbol"/>
                      </a:rPr>
                      <a:t></a:t>
                    </a:r>
                    <a:endParaRPr lang="en-GB" sz="1400" dirty="0">
                      <a:solidFill>
                        <a:schemeClr val="accent5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106" name="TextBox 105"/>
                  <p:cNvSpPr txBox="1"/>
                  <p:nvPr/>
                </p:nvSpPr>
                <p:spPr>
                  <a:xfrm>
                    <a:off x="3635896" y="4933557"/>
                    <a:ext cx="432048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dirty="0">
                        <a:solidFill>
                          <a:srgbClr val="FF0000"/>
                        </a:solidFill>
                        <a:sym typeface="Symbol"/>
                      </a:rPr>
                      <a:t></a:t>
                    </a:r>
                    <a:r>
                      <a:rPr lang="en-US" sz="1400" baseline="-25000" dirty="0">
                        <a:solidFill>
                          <a:srgbClr val="FF0000"/>
                        </a:solidFill>
                        <a:sym typeface="Symbol"/>
                      </a:rPr>
                      <a:t>h</a:t>
                    </a:r>
                    <a:endParaRPr lang="en-GB" sz="1400" baseline="-25000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7" name="TextBox 106"/>
                  <p:cNvSpPr txBox="1"/>
                  <p:nvPr/>
                </p:nvSpPr>
                <p:spPr>
                  <a:xfrm>
                    <a:off x="3923928" y="3945190"/>
                    <a:ext cx="432048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dirty="0">
                        <a:solidFill>
                          <a:srgbClr val="FF0000"/>
                        </a:solidFill>
                        <a:sym typeface="Symbol"/>
                      </a:rPr>
                      <a:t></a:t>
                    </a:r>
                    <a:r>
                      <a:rPr lang="en-US" sz="1400" baseline="-25000" dirty="0">
                        <a:solidFill>
                          <a:srgbClr val="FF0000"/>
                        </a:solidFill>
                        <a:sym typeface="Symbol"/>
                      </a:rPr>
                      <a:t>h</a:t>
                    </a:r>
                    <a:endParaRPr lang="en-GB" sz="1400" baseline="-25000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8" name="TextBox 107"/>
                  <p:cNvSpPr txBox="1"/>
                  <p:nvPr/>
                </p:nvSpPr>
                <p:spPr>
                  <a:xfrm>
                    <a:off x="6300192" y="3693469"/>
                    <a:ext cx="72008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dirty="0" err="1"/>
                      <a:t>I</a:t>
                    </a:r>
                    <a:r>
                      <a:rPr lang="en-US" sz="1400" baseline="-25000" dirty="0" err="1"/>
                      <a:t>beam</a:t>
                    </a:r>
                    <a:endParaRPr lang="en-GB" sz="1400" baseline="-25000" dirty="0"/>
                  </a:p>
                </p:txBody>
              </p:sp>
              <p:sp>
                <p:nvSpPr>
                  <p:cNvPr id="109" name="TextBox 108"/>
                  <p:cNvSpPr txBox="1"/>
                  <p:nvPr/>
                </p:nvSpPr>
                <p:spPr>
                  <a:xfrm>
                    <a:off x="2339752" y="4007906"/>
                    <a:ext cx="504056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V</a:t>
                    </a:r>
                    <a:r>
                      <a:rPr lang="en-US" sz="1400" baseline="-2500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br</a:t>
                    </a:r>
                    <a:endParaRPr lang="en-GB" sz="1400" baseline="-250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  <p:sp>
                <p:nvSpPr>
                  <p:cNvPr id="110" name="TextBox 109"/>
                  <p:cNvSpPr txBox="1"/>
                  <p:nvPr/>
                </p:nvSpPr>
                <p:spPr>
                  <a:xfrm>
                    <a:off x="3275856" y="3215818"/>
                    <a:ext cx="504056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V</a:t>
                    </a:r>
                    <a:r>
                      <a:rPr lang="en-US" sz="1400" baseline="-2500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b</a:t>
                    </a:r>
                    <a:endParaRPr lang="en-GB" sz="1400" baseline="-250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  <p:sp>
                <p:nvSpPr>
                  <p:cNvPr id="111" name="TextBox 110"/>
                  <p:cNvSpPr txBox="1"/>
                  <p:nvPr/>
                </p:nvSpPr>
                <p:spPr>
                  <a:xfrm>
                    <a:off x="5004048" y="885157"/>
                    <a:ext cx="504056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dirty="0" err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rPr>
                      <a:t>V</a:t>
                    </a:r>
                    <a:r>
                      <a:rPr lang="en-US" sz="1400" baseline="-25000" dirty="0" err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rPr>
                      <a:t>gr</a:t>
                    </a:r>
                    <a:endParaRPr lang="en-GB" sz="1400" baseline="-25000" dirty="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endParaRPr>
                  </a:p>
                </p:txBody>
              </p:sp>
              <p:sp>
                <p:nvSpPr>
                  <p:cNvPr id="112" name="TextBox 111"/>
                  <p:cNvSpPr txBox="1"/>
                  <p:nvPr/>
                </p:nvSpPr>
                <p:spPr>
                  <a:xfrm>
                    <a:off x="5076056" y="2469333"/>
                    <a:ext cx="504056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rPr>
                      <a:t>V</a:t>
                    </a:r>
                    <a:r>
                      <a:rPr lang="en-US" sz="1400" baseline="-250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rPr>
                      <a:t>g</a:t>
                    </a:r>
                    <a:endParaRPr lang="en-GB" sz="1400" baseline="-25000" dirty="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endParaRPr>
                  </a:p>
                </p:txBody>
              </p:sp>
              <p:sp>
                <p:nvSpPr>
                  <p:cNvPr id="113" name="TextBox 112"/>
                  <p:cNvSpPr txBox="1"/>
                  <p:nvPr/>
                </p:nvSpPr>
                <p:spPr>
                  <a:xfrm>
                    <a:off x="3203848" y="5025310"/>
                    <a:ext cx="576064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dirty="0" err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rPr>
                      <a:t>V</a:t>
                    </a:r>
                    <a:r>
                      <a:rPr lang="en-US" sz="1400" baseline="-25000" dirty="0" err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rPr>
                      <a:t>ghr</a:t>
                    </a:r>
                    <a:endParaRPr lang="en-GB" sz="1400" baseline="-25000" dirty="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endParaRPr>
                  </a:p>
                </p:txBody>
              </p:sp>
              <p:sp>
                <p:nvSpPr>
                  <p:cNvPr id="114" name="TextBox 113"/>
                  <p:cNvSpPr txBox="1"/>
                  <p:nvPr/>
                </p:nvSpPr>
                <p:spPr>
                  <a:xfrm>
                    <a:off x="3779912" y="4717533"/>
                    <a:ext cx="504056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dirty="0" err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rPr>
                      <a:t>V</a:t>
                    </a:r>
                    <a:r>
                      <a:rPr lang="en-US" sz="1400" baseline="-25000" dirty="0" err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rPr>
                      <a:t>gh</a:t>
                    </a:r>
                    <a:endParaRPr lang="en-GB" sz="1400" baseline="-25000" dirty="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endParaRPr>
                  </a:p>
                </p:txBody>
              </p:sp>
              <p:sp>
                <p:nvSpPr>
                  <p:cNvPr id="115" name="TextBox 114"/>
                  <p:cNvSpPr txBox="1"/>
                  <p:nvPr/>
                </p:nvSpPr>
                <p:spPr>
                  <a:xfrm>
                    <a:off x="3995936" y="5025310"/>
                    <a:ext cx="504056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dirty="0" err="1">
                        <a:solidFill>
                          <a:srgbClr val="FF0000"/>
                        </a:solidFill>
                      </a:rPr>
                      <a:t>V</a:t>
                    </a:r>
                    <a:r>
                      <a:rPr lang="en-US" sz="1400" baseline="-25000" dirty="0" err="1">
                        <a:solidFill>
                          <a:srgbClr val="FF0000"/>
                        </a:solidFill>
                      </a:rPr>
                      <a:t>h</a:t>
                    </a:r>
                    <a:endParaRPr lang="en-GB" sz="1400" baseline="-25000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6" name="TextBox 115"/>
                  <p:cNvSpPr txBox="1"/>
                  <p:nvPr/>
                </p:nvSpPr>
                <p:spPr>
                  <a:xfrm>
                    <a:off x="5796136" y="2865070"/>
                    <a:ext cx="504056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t>V</a:t>
                    </a:r>
                    <a:r>
                      <a:rPr lang="en-US" sz="1400" baseline="-25000" dirty="0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t>C</a:t>
                    </a:r>
                    <a:endParaRPr lang="en-GB" sz="1400" baseline="-25000" dirty="0">
                      <a:solidFill>
                        <a:schemeClr val="accent5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117" name="Arc 116"/>
                  <p:cNvSpPr/>
                  <p:nvPr/>
                </p:nvSpPr>
                <p:spPr>
                  <a:xfrm rot="5400000">
                    <a:off x="4091927" y="3526445"/>
                    <a:ext cx="997429" cy="970828"/>
                  </a:xfrm>
                  <a:prstGeom prst="arc">
                    <a:avLst>
                      <a:gd name="adj1" fmla="val 16135575"/>
                      <a:gd name="adj2" fmla="val 1649174"/>
                    </a:avLst>
                  </a:prstGeom>
                  <a:ln>
                    <a:solidFill>
                      <a:schemeClr val="tx1"/>
                    </a:solidFill>
                    <a:headEnd type="triangl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8" name="TextBox 117"/>
                  <p:cNvSpPr txBox="1"/>
                  <p:nvPr/>
                </p:nvSpPr>
                <p:spPr>
                  <a:xfrm>
                    <a:off x="4788024" y="4305230"/>
                    <a:ext cx="180020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400" dirty="0">
                        <a:sym typeface="Symbol"/>
                      </a:rPr>
                      <a:t></a:t>
                    </a:r>
                    <a:r>
                      <a:rPr lang="en-GB" sz="1400" baseline="-25000" dirty="0" err="1">
                        <a:sym typeface="Symbol"/>
                      </a:rPr>
                      <a:t>gh</a:t>
                    </a:r>
                    <a:r>
                      <a:rPr lang="en-GB" sz="1400" dirty="0">
                        <a:sym typeface="Symbol"/>
                      </a:rPr>
                      <a:t> = /2 – n </a:t>
                    </a:r>
                    <a:r>
                      <a:rPr lang="en-GB" sz="1400" baseline="-25000" dirty="0">
                        <a:sym typeface="Symbol"/>
                      </a:rPr>
                      <a:t>h</a:t>
                    </a:r>
                    <a:r>
                      <a:rPr lang="en-GB" sz="1400" dirty="0">
                        <a:sym typeface="Symbol"/>
                      </a:rPr>
                      <a:t> </a:t>
                    </a:r>
                    <a:endParaRPr lang="en-GB" sz="1400" baseline="-25000" dirty="0"/>
                  </a:p>
                </p:txBody>
              </p:sp>
              <p:sp>
                <p:nvSpPr>
                  <p:cNvPr id="119" name="Arc 118"/>
                  <p:cNvSpPr/>
                  <p:nvPr/>
                </p:nvSpPr>
                <p:spPr>
                  <a:xfrm rot="5400000">
                    <a:off x="3851920" y="3585150"/>
                    <a:ext cx="1368152" cy="1368152"/>
                  </a:xfrm>
                  <a:prstGeom prst="arc">
                    <a:avLst>
                      <a:gd name="adj1" fmla="val 21395062"/>
                      <a:gd name="adj2" fmla="val 1823945"/>
                    </a:avLst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0" name="TextBox 119"/>
                  <p:cNvSpPr txBox="1"/>
                  <p:nvPr/>
                </p:nvSpPr>
                <p:spPr>
                  <a:xfrm>
                    <a:off x="4139952" y="4645525"/>
                    <a:ext cx="504056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400" dirty="0">
                        <a:solidFill>
                          <a:srgbClr val="FF0000"/>
                        </a:solidFill>
                        <a:sym typeface="Symbol"/>
                      </a:rPr>
                      <a:t>-</a:t>
                    </a:r>
                    <a:r>
                      <a:rPr lang="en-GB" sz="1400" dirty="0" err="1">
                        <a:solidFill>
                          <a:srgbClr val="FF0000"/>
                        </a:solidFill>
                        <a:sym typeface="Symbol"/>
                      </a:rPr>
                      <a:t>n</a:t>
                    </a:r>
                    <a:r>
                      <a:rPr lang="en-GB" sz="1400" baseline="-25000" dirty="0" err="1">
                        <a:solidFill>
                          <a:srgbClr val="FF0000"/>
                        </a:solidFill>
                        <a:sym typeface="Symbol"/>
                      </a:rPr>
                      <a:t>h</a:t>
                    </a:r>
                    <a:endParaRPr lang="en-GB" sz="1400" baseline="-25000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1" name="TextBox 120"/>
                  <p:cNvSpPr txBox="1"/>
                  <p:nvPr/>
                </p:nvSpPr>
                <p:spPr>
                  <a:xfrm>
                    <a:off x="5220072" y="4917605"/>
                    <a:ext cx="1440160" cy="45140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400" dirty="0">
                        <a:solidFill>
                          <a:srgbClr val="C00000"/>
                        </a:solidFill>
                        <a:sym typeface="Wingdings"/>
                      </a:rPr>
                      <a:t> </a:t>
                    </a:r>
                    <a:r>
                      <a:rPr lang="en-GB" sz="1400" dirty="0">
                        <a:solidFill>
                          <a:srgbClr val="C00000"/>
                        </a:solidFill>
                        <a:sym typeface="Symbol"/>
                      </a:rPr>
                      <a:t> </a:t>
                    </a:r>
                    <a:r>
                      <a:rPr lang="en-GB" sz="1400" baseline="-25000" dirty="0">
                        <a:solidFill>
                          <a:srgbClr val="C00000"/>
                        </a:solidFill>
                        <a:sym typeface="Symbol"/>
                      </a:rPr>
                      <a:t>harm </a:t>
                    </a:r>
                    <a:r>
                      <a:rPr lang="en-GB" sz="1400" dirty="0">
                        <a:solidFill>
                          <a:srgbClr val="C00000"/>
                        </a:solidFill>
                        <a:sym typeface="Symbol"/>
                      </a:rPr>
                      <a:t>= n </a:t>
                    </a:r>
                    <a:r>
                      <a:rPr lang="en-GB" sz="1400" baseline="-25000" dirty="0" err="1">
                        <a:solidFill>
                          <a:srgbClr val="C00000"/>
                        </a:solidFill>
                        <a:sym typeface="Symbol"/>
                      </a:rPr>
                      <a:t>gh</a:t>
                    </a:r>
                    <a:endParaRPr lang="en-GB" sz="1400" baseline="-25000" dirty="0">
                      <a:solidFill>
                        <a:srgbClr val="C00000"/>
                      </a:solidFill>
                    </a:endParaRPr>
                  </a:p>
                  <a:p>
                    <a:endParaRPr lang="en-GB" sz="1400" baseline="-25000" dirty="0">
                      <a:solidFill>
                        <a:srgbClr val="C00000"/>
                      </a:solidFill>
                    </a:endParaRPr>
                  </a:p>
                </p:txBody>
              </p:sp>
            </p:grpSp>
            <p:sp>
              <p:nvSpPr>
                <p:cNvPr id="92" name="TextBox 91"/>
                <p:cNvSpPr txBox="1"/>
                <p:nvPr/>
              </p:nvSpPr>
              <p:spPr>
                <a:xfrm>
                  <a:off x="5220072" y="4009628"/>
                  <a:ext cx="50405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err="1">
                      <a:solidFill>
                        <a:schemeClr val="accent2">
                          <a:lumMod val="75000"/>
                        </a:schemeClr>
                      </a:solidFill>
                    </a:rPr>
                    <a:t>V</a:t>
                  </a:r>
                  <a:r>
                    <a:rPr lang="en-US" sz="1400" baseline="-25000" dirty="0" err="1">
                      <a:solidFill>
                        <a:schemeClr val="accent2">
                          <a:lumMod val="75000"/>
                        </a:schemeClr>
                      </a:solidFill>
                    </a:rPr>
                    <a:t>bh</a:t>
                  </a:r>
                  <a:endParaRPr lang="en-GB" sz="1400" baseline="-25000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93" name="TextBox 92"/>
                <p:cNvSpPr txBox="1"/>
                <p:nvPr/>
              </p:nvSpPr>
              <p:spPr>
                <a:xfrm>
                  <a:off x="4788024" y="3721596"/>
                  <a:ext cx="50405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err="1">
                      <a:solidFill>
                        <a:schemeClr val="accent2">
                          <a:lumMod val="75000"/>
                        </a:schemeClr>
                      </a:solidFill>
                    </a:rPr>
                    <a:t>V</a:t>
                  </a:r>
                  <a:r>
                    <a:rPr lang="en-US" sz="1400" baseline="-25000" dirty="0" err="1">
                      <a:solidFill>
                        <a:schemeClr val="accent2">
                          <a:lumMod val="75000"/>
                        </a:schemeClr>
                      </a:solidFill>
                    </a:rPr>
                    <a:t>bhr</a:t>
                  </a:r>
                  <a:endParaRPr lang="en-GB" sz="1400" baseline="-25000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</p:grpSp>
          <p:sp>
            <p:nvSpPr>
              <p:cNvPr id="85" name="Arc 84"/>
              <p:cNvSpPr/>
              <p:nvPr/>
            </p:nvSpPr>
            <p:spPr>
              <a:xfrm rot="8191840">
                <a:off x="5856722" y="3526943"/>
                <a:ext cx="512087" cy="506474"/>
              </a:xfrm>
              <a:prstGeom prst="arc">
                <a:avLst>
                  <a:gd name="adj1" fmla="val 10786324"/>
                  <a:gd name="adj2" fmla="val 19142262"/>
                </a:avLst>
              </a:prstGeom>
              <a:ln w="19050">
                <a:solidFill>
                  <a:schemeClr val="accent5">
                    <a:lumMod val="7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6300192" y="3505572"/>
                <a:ext cx="5040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solidFill>
                      <a:schemeClr val="accent5">
                        <a:lumMod val="75000"/>
                      </a:schemeClr>
                    </a:solidFill>
                    <a:sym typeface="Symbol"/>
                  </a:rPr>
                  <a:t></a:t>
                </a:r>
                <a:r>
                  <a:rPr lang="en-GB" sz="1400" baseline="-25000" dirty="0">
                    <a:solidFill>
                      <a:schemeClr val="accent5">
                        <a:lumMod val="75000"/>
                      </a:schemeClr>
                    </a:solidFill>
                    <a:sym typeface="Symbol"/>
                  </a:rPr>
                  <a:t>s</a:t>
                </a:r>
                <a:endParaRPr lang="en-GB" sz="1400" baseline="-250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7" name="Arc 10"/>
              <p:cNvSpPr/>
              <p:nvPr/>
            </p:nvSpPr>
            <p:spPr>
              <a:xfrm rot="3108343">
                <a:off x="5930728" y="2864273"/>
                <a:ext cx="1562573" cy="918104"/>
              </a:xfrm>
              <a:prstGeom prst="arc">
                <a:avLst>
                  <a:gd name="adj1" fmla="val 13728798"/>
                  <a:gd name="adj2" fmla="val 15785081"/>
                </a:avLst>
              </a:prstGeom>
              <a:ln w="19050">
                <a:solidFill>
                  <a:schemeClr val="accent5">
                    <a:lumMod val="7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6588224" y="2641476"/>
                <a:ext cx="4320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solidFill>
                      <a:schemeClr val="accent5">
                        <a:lumMod val="75000"/>
                      </a:schemeClr>
                    </a:solidFill>
                    <a:sym typeface="Symbol"/>
                  </a:rPr>
                  <a:t></a:t>
                </a:r>
                <a:endParaRPr lang="en-GB" sz="1400" baseline="-250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9" name="Arc 88"/>
              <p:cNvSpPr/>
              <p:nvPr/>
            </p:nvSpPr>
            <p:spPr>
              <a:xfrm rot="6851303">
                <a:off x="5019086" y="2685028"/>
                <a:ext cx="2166054" cy="2223951"/>
              </a:xfrm>
              <a:prstGeom prst="arc">
                <a:avLst>
                  <a:gd name="adj1" fmla="val 20506090"/>
                  <a:gd name="adj2" fmla="val 74843"/>
                </a:avLst>
              </a:prstGeom>
              <a:ln w="190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5868144" y="4801716"/>
                <a:ext cx="5040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solidFill>
                      <a:srgbClr val="FF0000"/>
                    </a:solidFill>
                    <a:sym typeface="Symbol"/>
                  </a:rPr>
                  <a:t>n</a:t>
                </a:r>
                <a:endParaRPr lang="en-GB" sz="1400" baseline="-25000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78" name="Straight Arrow Connector 9"/>
            <p:cNvCxnSpPr>
              <a:cxnSpLocks noChangeAspect="1"/>
            </p:cNvCxnSpPr>
            <p:nvPr/>
          </p:nvCxnSpPr>
          <p:spPr>
            <a:xfrm>
              <a:off x="4572000" y="1273324"/>
              <a:ext cx="792088" cy="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Arc 78"/>
            <p:cNvSpPr/>
            <p:nvPr/>
          </p:nvSpPr>
          <p:spPr>
            <a:xfrm rot="2913645">
              <a:off x="4243487" y="805676"/>
              <a:ext cx="847565" cy="905302"/>
            </a:xfrm>
            <a:prstGeom prst="arc">
              <a:avLst>
                <a:gd name="adj1" fmla="val 16200000"/>
                <a:gd name="adj2" fmla="val 18818685"/>
              </a:avLst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5076056" y="965547"/>
              <a:ext cx="2880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ym typeface="Symbol"/>
                </a:rPr>
                <a:t></a:t>
              </a:r>
              <a:endParaRPr lang="en-GB" sz="1400" dirty="0"/>
            </a:p>
          </p:txBody>
        </p:sp>
        <p:sp>
          <p:nvSpPr>
            <p:cNvPr id="81" name="Arc 80"/>
            <p:cNvSpPr/>
            <p:nvPr/>
          </p:nvSpPr>
          <p:spPr>
            <a:xfrm rot="2913645">
              <a:off x="3001062" y="5081284"/>
              <a:ext cx="299118" cy="303049"/>
            </a:xfrm>
            <a:prstGeom prst="arc">
              <a:avLst>
                <a:gd name="adj1" fmla="val 3317882"/>
                <a:gd name="adj2" fmla="val 18818685"/>
              </a:avLst>
            </a:prstGeom>
            <a:ln w="127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2" name="Straight Arrow Connector 9"/>
            <p:cNvCxnSpPr>
              <a:cxnSpLocks noChangeAspect="1"/>
            </p:cNvCxnSpPr>
            <p:nvPr/>
          </p:nvCxnSpPr>
          <p:spPr>
            <a:xfrm>
              <a:off x="2627784" y="5233764"/>
              <a:ext cx="1152128" cy="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2771800" y="4873724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ym typeface="Symbol"/>
                </a:rPr>
                <a:t></a:t>
              </a:r>
              <a:r>
                <a:rPr lang="en-GB" sz="1400" baseline="-25000" dirty="0">
                  <a:sym typeface="Symbol"/>
                </a:rPr>
                <a:t>h</a:t>
              </a:r>
              <a:endParaRPr lang="en-GB" sz="1400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loading for  </a:t>
            </a:r>
            <a:r>
              <a:rPr lang="en-US" dirty="0">
                <a:solidFill>
                  <a:srgbClr val="ED7703"/>
                </a:solidFill>
              </a:rPr>
              <a:t>FIVE</a:t>
            </a:r>
            <a:r>
              <a:rPr lang="en-US" dirty="0"/>
              <a:t>  3</a:t>
            </a:r>
            <a:r>
              <a:rPr lang="en-US" baseline="30000" dirty="0"/>
              <a:t>rd</a:t>
            </a:r>
            <a:r>
              <a:rPr lang="en-US" dirty="0"/>
              <a:t> Harmonic </a:t>
            </a:r>
            <a:r>
              <a:rPr lang="en-US" dirty="0">
                <a:solidFill>
                  <a:srgbClr val="ED7703"/>
                </a:solidFill>
              </a:rPr>
              <a:t>active NC cavities</a:t>
            </a:r>
            <a:endParaRPr lang="en-GB" dirty="0">
              <a:solidFill>
                <a:srgbClr val="ED7703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9</a:t>
            </a:fld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11560" y="5449788"/>
            <a:ext cx="6120000" cy="177074"/>
          </a:xfrm>
        </p:spPr>
        <p:txBody>
          <a:bodyPr/>
          <a:lstStyle/>
          <a:p>
            <a:r>
              <a:rPr lang="fr-FR" noProof="0"/>
              <a:t>22nd ESLS RF – at SOLEIL, Paris  -  8-9 November 2018  -   Jörn Jacob &amp; Vincent Serrière</a:t>
            </a:r>
            <a:endParaRPr lang="en-US" noProof="0"/>
          </a:p>
        </p:txBody>
      </p:sp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97260"/>
            <a:ext cx="5999163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001516"/>
            <a:ext cx="4447034" cy="2131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016" y="3001516"/>
            <a:ext cx="4427984" cy="212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TextBox 28"/>
          <p:cNvSpPr txBox="1"/>
          <p:nvPr/>
        </p:nvSpPr>
        <p:spPr>
          <a:xfrm>
            <a:off x="3347864" y="2569468"/>
            <a:ext cx="1368152" cy="2769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sym typeface="Symbol"/>
              </a:rPr>
              <a:t>Phi-load = 0 deg</a:t>
            </a:r>
            <a:endParaRPr lang="en-GB" sz="1200" dirty="0">
              <a:solidFill>
                <a:srgbClr val="00206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987824" y="4812749"/>
            <a:ext cx="1512168" cy="2769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sym typeface="Symbol"/>
              </a:rPr>
              <a:t>Phi-load = -10 deg </a:t>
            </a:r>
            <a:endParaRPr lang="en-GB" sz="1200" dirty="0">
              <a:solidFill>
                <a:srgbClr val="00206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452320" y="4812749"/>
            <a:ext cx="1512168" cy="2769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sym typeface="Symbol"/>
              </a:rPr>
              <a:t>Phi-load = +10 deg </a:t>
            </a:r>
            <a:endParaRPr lang="en-GB" sz="1200" dirty="0">
              <a:solidFill>
                <a:srgbClr val="00206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948264" y="769268"/>
            <a:ext cx="1944216" cy="201285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sym typeface="Symbol"/>
              </a:rPr>
              <a:t>Coupling: </a:t>
            </a:r>
            <a:r>
              <a:rPr lang="en-US" sz="1200" dirty="0">
                <a:solidFill>
                  <a:srgbClr val="C00000"/>
                </a:solidFill>
                <a:sym typeface="Symbol"/>
              </a:rPr>
              <a:t></a:t>
            </a:r>
            <a:r>
              <a:rPr lang="en-US" sz="1200" baseline="-25000" dirty="0">
                <a:solidFill>
                  <a:srgbClr val="C00000"/>
                </a:solidFill>
                <a:sym typeface="Symbol"/>
              </a:rPr>
              <a:t>h</a:t>
            </a:r>
            <a:r>
              <a:rPr lang="en-US" sz="1200" dirty="0">
                <a:solidFill>
                  <a:srgbClr val="C00000"/>
                </a:solidFill>
                <a:sym typeface="Symbol"/>
              </a:rPr>
              <a:t> = 1</a:t>
            </a:r>
          </a:p>
          <a:p>
            <a:pPr>
              <a:lnSpc>
                <a:spcPct val="120000"/>
              </a:lnSpc>
            </a:pPr>
            <a:r>
              <a:rPr lang="en-US" sz="1200" dirty="0" err="1">
                <a:solidFill>
                  <a:schemeClr val="accent5">
                    <a:lumMod val="75000"/>
                  </a:schemeClr>
                </a:solidFill>
              </a:rPr>
              <a:t>V</a:t>
            </a:r>
            <a:r>
              <a:rPr lang="en-US" sz="1200" baseline="-25000" dirty="0" err="1">
                <a:solidFill>
                  <a:schemeClr val="accent5">
                    <a:lumMod val="75000"/>
                  </a:schemeClr>
                </a:solidFill>
              </a:rPr>
              <a:t>h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 = </a:t>
            </a:r>
            <a:r>
              <a:rPr lang="en-US" sz="1200" dirty="0" err="1">
                <a:solidFill>
                  <a:schemeClr val="accent5">
                    <a:lumMod val="75000"/>
                  </a:schemeClr>
                </a:solidFill>
              </a:rPr>
              <a:t>V</a:t>
            </a:r>
            <a:r>
              <a:rPr lang="en-US" sz="1200" baseline="-25000" dirty="0" err="1">
                <a:solidFill>
                  <a:schemeClr val="accent5">
                    <a:lumMod val="75000"/>
                  </a:schemeClr>
                </a:solidFill>
              </a:rPr>
              <a:t>h,opt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 = 1.89 MV</a:t>
            </a:r>
          </a:p>
          <a:p>
            <a:pPr>
              <a:lnSpc>
                <a:spcPct val="120000"/>
              </a:lnSpc>
            </a:pPr>
            <a:r>
              <a:rPr lang="en-US" sz="1200" dirty="0" err="1">
                <a:solidFill>
                  <a:schemeClr val="accent5">
                    <a:lumMod val="75000"/>
                  </a:schemeClr>
                </a:solidFill>
                <a:sym typeface="Symbol"/>
              </a:rPr>
              <a:t>n</a:t>
            </a:r>
            <a:r>
              <a:rPr lang="en-US" sz="1200" baseline="-25000" dirty="0" err="1">
                <a:solidFill>
                  <a:schemeClr val="accent5">
                    <a:lumMod val="75000"/>
                  </a:schemeClr>
                </a:solidFill>
                <a:sym typeface="Symbol"/>
              </a:rPr>
              <a:t>h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  <a:sym typeface="Symbol"/>
              </a:rPr>
              <a:t> = </a:t>
            </a:r>
            <a:r>
              <a:rPr lang="en-US" sz="1200" dirty="0" err="1">
                <a:solidFill>
                  <a:schemeClr val="accent5">
                    <a:lumMod val="75000"/>
                  </a:schemeClr>
                </a:solidFill>
                <a:sym typeface="Symbol"/>
              </a:rPr>
              <a:t>n</a:t>
            </a:r>
            <a:r>
              <a:rPr lang="en-US" sz="1200" baseline="-25000" dirty="0" err="1">
                <a:solidFill>
                  <a:schemeClr val="accent5">
                    <a:lumMod val="75000"/>
                  </a:schemeClr>
                </a:solidFill>
                <a:sym typeface="Symbol"/>
              </a:rPr>
              <a:t>h,opt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  <a:sym typeface="Symbol"/>
              </a:rPr>
              <a:t> = -12.2 deg</a:t>
            </a:r>
            <a:endParaRPr lang="en-US" sz="1200" dirty="0">
              <a:solidFill>
                <a:srgbClr val="C00000"/>
              </a:solidFill>
              <a:sym typeface="Symbol"/>
            </a:endParaRPr>
          </a:p>
          <a:p>
            <a:endParaRPr lang="en-US" sz="1200" dirty="0">
              <a:solidFill>
                <a:srgbClr val="002060"/>
              </a:solidFill>
              <a:sym typeface="Symbol"/>
            </a:endParaRPr>
          </a:p>
          <a:p>
            <a:r>
              <a:rPr lang="en-US" sz="1200" dirty="0">
                <a:solidFill>
                  <a:srgbClr val="002060"/>
                </a:solidFill>
                <a:sym typeface="Symbol"/>
              </a:rPr>
              <a:t>Working point very sensitive to harmonic cavity tuning</a:t>
            </a:r>
          </a:p>
          <a:p>
            <a:endParaRPr lang="en-US" sz="1200" dirty="0">
              <a:solidFill>
                <a:srgbClr val="002060"/>
              </a:solidFill>
              <a:sym typeface="Symbol"/>
            </a:endParaRPr>
          </a:p>
          <a:p>
            <a:r>
              <a:rPr lang="en-US" sz="1200" dirty="0">
                <a:solidFill>
                  <a:schemeClr val="accent5">
                    <a:lumMod val="75000"/>
                  </a:schemeClr>
                </a:solidFill>
                <a:sym typeface="Symbol"/>
              </a:rPr>
              <a:t>Below 200 mA: </a:t>
            </a:r>
          </a:p>
          <a:p>
            <a:r>
              <a:rPr lang="en-US" sz="1200" dirty="0" err="1">
                <a:solidFill>
                  <a:schemeClr val="accent5">
                    <a:lumMod val="75000"/>
                  </a:schemeClr>
                </a:solidFill>
                <a:sym typeface="Symbol"/>
              </a:rPr>
              <a:t>Pgenh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  <a:sym typeface="Symbol"/>
              </a:rPr>
              <a:t>-max = 130 kW </a:t>
            </a:r>
            <a:endParaRPr lang="en-GB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ide-screen">
  <a:themeElements>
    <a:clrScheme name="ESRF">
      <a:dk1>
        <a:sysClr val="windowText" lastClr="000000"/>
      </a:dk1>
      <a:lt1>
        <a:sysClr val="window" lastClr="FFFFFF"/>
      </a:lt1>
      <a:dk2>
        <a:srgbClr val="B7B9BA"/>
      </a:dk2>
      <a:lt2>
        <a:srgbClr val="AF007C"/>
      </a:lt2>
      <a:accent1>
        <a:srgbClr val="132577"/>
      </a:accent1>
      <a:accent2>
        <a:srgbClr val="ED7703"/>
      </a:accent2>
      <a:accent3>
        <a:srgbClr val="F4A300"/>
      </a:accent3>
      <a:accent4>
        <a:srgbClr val="FFDD00"/>
      </a:accent4>
      <a:accent5>
        <a:srgbClr val="51A026"/>
      </a:accent5>
      <a:accent6>
        <a:srgbClr val="0098D4"/>
      </a:accent6>
      <a:hlink>
        <a:srgbClr val="000000"/>
      </a:hlink>
      <a:folHlink>
        <a:srgbClr val="000000"/>
      </a:folHlink>
    </a:clrScheme>
    <a:fontScheme name="Solocal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wide-screen</Template>
  <TotalTime>29630</TotalTime>
  <Words>1952</Words>
  <Application>Microsoft Office PowerPoint</Application>
  <PresentationFormat>On-screen Show (16:10)</PresentationFormat>
  <Paragraphs>352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ITCOfficinaSans LT Book</vt:lpstr>
      <vt:lpstr>Symbol</vt:lpstr>
      <vt:lpstr>Wingdings</vt:lpstr>
      <vt:lpstr>wide-screen</vt:lpstr>
      <vt:lpstr>PowerPoint Presentation</vt:lpstr>
      <vt:lpstr>ESRF: First 3rd generation synchrotron light source</vt:lpstr>
      <vt:lpstr>RF upgrade for the ESRF-EBS storage ring</vt:lpstr>
      <vt:lpstr>EBS RF system Layout</vt:lpstr>
      <vt:lpstr>MAIN RF parameters for ESRF-EBS upgrade</vt:lpstr>
      <vt:lpstr>HOM damped single cell cavities </vt:lpstr>
      <vt:lpstr>Harmonic RF system for bunch lengthening</vt:lpstr>
      <vt:lpstr>Beam loading - NC active harmonic cavity for bunch lengthening</vt:lpstr>
      <vt:lpstr>Beam loading for  FIVE  3rd Harmonic active NC cavities</vt:lpstr>
      <vt:lpstr>Beam loading for  FIVE  3rd Harmonic active NC cavities</vt:lpstr>
      <vt:lpstr>Robinson DC (2nd type) – Integration of synchrotron equation</vt:lpstr>
      <vt:lpstr>Robinson DC (2nd type) – Integration of synchrotron equation</vt:lpstr>
      <vt:lpstr>Robinson DC (2nd type) – Integration of synchrotron equation</vt:lpstr>
      <vt:lpstr>Robinson DC (2nd type) – Integration of synchrotron equation</vt:lpstr>
      <vt:lpstr>Robinson DC (2nd type) – Integration of synchrotron equation</vt:lpstr>
      <vt:lpstr>Multibunch / single particle tracking – Robinson &amp; Phase transients</vt:lpstr>
      <vt:lpstr>Multibunch / single particle tracking – Robinson &amp; Phase transients</vt:lpstr>
      <vt:lpstr>Multibunch / single particle tracking – Robinson</vt:lpstr>
      <vt:lpstr>Multibunch / single particle tracking – Robinson &amp; Phase transients</vt:lpstr>
      <vt:lpstr>CONCLUSIONS of these very preliminary calculations</vt:lpstr>
    </vt:vector>
  </TitlesOfParts>
  <Company>ESRF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CLAVEL Corinne</dc:creator>
  <cp:lastModifiedBy>Jorn Jacob</cp:lastModifiedBy>
  <cp:revision>1810</cp:revision>
  <dcterms:created xsi:type="dcterms:W3CDTF">2014-01-17T08:20:57Z</dcterms:created>
  <dcterms:modified xsi:type="dcterms:W3CDTF">2018-11-07T22:32:21Z</dcterms:modified>
</cp:coreProperties>
</file>