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5"/>
  </p:notesMasterIdLst>
  <p:sldIdLst>
    <p:sldId id="256" r:id="rId3"/>
    <p:sldId id="359" r:id="rId4"/>
    <p:sldId id="357" r:id="rId5"/>
    <p:sldId id="339" r:id="rId6"/>
    <p:sldId id="358" r:id="rId7"/>
    <p:sldId id="360" r:id="rId8"/>
    <p:sldId id="340" r:id="rId9"/>
    <p:sldId id="341" r:id="rId10"/>
    <p:sldId id="344" r:id="rId11"/>
    <p:sldId id="342" r:id="rId12"/>
    <p:sldId id="345" r:id="rId13"/>
    <p:sldId id="346" r:id="rId14"/>
    <p:sldId id="347" r:id="rId15"/>
    <p:sldId id="353" r:id="rId16"/>
    <p:sldId id="348" r:id="rId17"/>
    <p:sldId id="349" r:id="rId18"/>
    <p:sldId id="350" r:id="rId19"/>
    <p:sldId id="352" r:id="rId20"/>
    <p:sldId id="351" r:id="rId21"/>
    <p:sldId id="361" r:id="rId22"/>
    <p:sldId id="354" r:id="rId23"/>
    <p:sldId id="356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99CCFF"/>
    <a:srgbClr val="008000"/>
    <a:srgbClr val="33CC33"/>
    <a:srgbClr val="F2F2F2"/>
    <a:srgbClr val="004623"/>
    <a:srgbClr val="02025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196" autoAdjust="0"/>
    <p:restoredTop sz="96281" autoAdjust="0"/>
  </p:normalViewPr>
  <p:slideViewPr>
    <p:cSldViewPr showGuides="1">
      <p:cViewPr>
        <p:scale>
          <a:sx n="150" d="100"/>
          <a:sy n="150" d="100"/>
        </p:scale>
        <p:origin x="-7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9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E9954-75E9-40CE-92EF-EEB9EC3DA0A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BEECF-6387-4FF0-A19D-87708FEE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ECF-6387-4FF0-A19D-87708FEE3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1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ECF-6387-4FF0-A19D-87708FEE33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0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EECF-6387-4FF0-A19D-87708FEE33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9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95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-98425"/>
            <a:ext cx="2130425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-98425"/>
            <a:ext cx="6238875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4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971600" y="1340768"/>
            <a:ext cx="7200800" cy="1800200"/>
          </a:xfrm>
        </p:spPr>
        <p:txBody>
          <a:bodyPr wrap="square" rIns="72000"/>
          <a:lstStyle>
            <a:lvl1pPr algn="ctr">
              <a:defRPr sz="44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Magnet Supports - Grouting and Vibration -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71600" y="3429000"/>
            <a:ext cx="7200800" cy="2880320"/>
          </a:xfrm>
        </p:spPr>
        <p:txBody>
          <a:bodyPr anchor="ctr" anchorCtr="1"/>
          <a:lstStyle>
            <a:lvl1pPr algn="ctr">
              <a:defRPr sz="2400"/>
            </a:lvl1pPr>
          </a:lstStyle>
          <a:p>
            <a:r>
              <a:rPr lang="nl-NL" smtClean="0"/>
              <a:t>Norbert Meyners et. al., WP33 | XFEL TC / Project Meeting 5.2.2014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1E9B-938C-42F7-9CEE-F72CB38C8E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1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324851" cy="493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F1E9B-938C-42F7-9CEE-F72CB38C8E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nl-NL" smtClean="0"/>
              <a:t>Norbert Meyners et. al., WP33 | XFEL TC / Project Meeting 5.2.2014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95000"/>
                  </a:srgbClr>
                </a:solidFill>
              </a:rPr>
              <a:t>Magnet Supports - Grouting and Vibration -</a:t>
            </a:r>
            <a:endParaRPr lang="en-US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4196948" cy="4459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4575" y="1347788"/>
            <a:ext cx="4037750" cy="4459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F1E9B-938C-42F7-9CEE-F72CB38C8E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nl-NL" smtClean="0"/>
              <a:t>Norbert Meyners et. al., WP33 | XFEL TC / Project Meeting 5.2.2014</a:t>
            </a:r>
            <a:endParaRPr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95000"/>
                  </a:srgbClr>
                </a:solidFill>
              </a:rPr>
              <a:t>Magnet Supports - Grouting and Vibration -</a:t>
            </a:r>
          </a:p>
        </p:txBody>
      </p:sp>
    </p:spTree>
    <p:extLst>
      <p:ext uri="{BB962C8B-B14F-4D97-AF65-F5344CB8AC3E}">
        <p14:creationId xmlns:p14="http://schemas.microsoft.com/office/powerpoint/2010/main" val="295055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F1E9B-938C-42F7-9CEE-F72CB38C8E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nl-NL" smtClean="0"/>
              <a:t>Norbert Meyners et. al., WP33 | XFEL TC / Project Meeting 5.2.2014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95000"/>
                  </a:srgbClr>
                </a:solidFill>
              </a:rPr>
              <a:t>Magnet Supports - Grouting and Vibration -</a:t>
            </a:r>
          </a:p>
        </p:txBody>
      </p:sp>
    </p:spTree>
    <p:extLst>
      <p:ext uri="{BB962C8B-B14F-4D97-AF65-F5344CB8AC3E}">
        <p14:creationId xmlns:p14="http://schemas.microsoft.com/office/powerpoint/2010/main" val="333030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95000"/>
                  </a:srgbClr>
                </a:solidFill>
              </a:rPr>
              <a:t>Magnet Supports - Grouting and Vibration -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Norbert Meyners et. al., WP33 | XFEL TC / Project Meeting 5.2.2014</a:t>
            </a:r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1E9B-938C-42F7-9CEE-F72CB38C8E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9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F1E9B-938C-42F7-9CEE-F72CB38C8E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nl-NL" smtClean="0"/>
              <a:t>Norbert Meyners et. al., WP33 | XFEL TC / Project Meeting 5.2.2014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95000"/>
                  </a:srgbClr>
                </a:solidFill>
              </a:rPr>
              <a:t>Magnet Supports - Grouting and Vibration -</a:t>
            </a:r>
          </a:p>
        </p:txBody>
      </p:sp>
    </p:spTree>
    <p:extLst>
      <p:ext uri="{BB962C8B-B14F-4D97-AF65-F5344CB8AC3E}">
        <p14:creationId xmlns:p14="http://schemas.microsoft.com/office/powerpoint/2010/main" val="182957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F1E9B-938C-42F7-9CEE-F72CB38C8E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nl-NL" smtClean="0"/>
              <a:t>Norbert Meyners et. al., WP33 | XFEL TC / Project Meeting 5.2.2014</a:t>
            </a:r>
            <a:endParaRPr lang="en-US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95000"/>
                  </a:srgbClr>
                </a:solidFill>
              </a:rPr>
              <a:t>Magnet Supports - Grouting and Vibration -</a:t>
            </a:r>
          </a:p>
        </p:txBody>
      </p:sp>
    </p:spTree>
    <p:extLst>
      <p:ext uri="{BB962C8B-B14F-4D97-AF65-F5344CB8AC3E}">
        <p14:creationId xmlns:p14="http://schemas.microsoft.com/office/powerpoint/2010/main" val="211822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F1E9B-938C-42F7-9CEE-F72CB38C8E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nl-NL" smtClean="0"/>
              <a:t>Norbert Meyners et. al., WP33 | XFEL TC / Project Meeting 5.2.2014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95000"/>
                  </a:srgbClr>
                </a:solidFill>
              </a:rPr>
              <a:t>Magnet Supports - Grouting and Vibration -</a:t>
            </a:r>
          </a:p>
        </p:txBody>
      </p:sp>
    </p:spTree>
    <p:extLst>
      <p:ext uri="{BB962C8B-B14F-4D97-AF65-F5344CB8AC3E}">
        <p14:creationId xmlns:p14="http://schemas.microsoft.com/office/powerpoint/2010/main" val="118557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6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F1E9B-938C-42F7-9CEE-F72CB38C8E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nl-NL" smtClean="0"/>
              <a:t>Norbert Meyners et. al., WP33 | XFEL TC / Project Meeting 5.2.2014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95000"/>
                  </a:srgbClr>
                </a:solidFill>
              </a:rPr>
              <a:t>Magnet Supports - Grouting and Vibration -</a:t>
            </a:r>
          </a:p>
        </p:txBody>
      </p:sp>
    </p:spTree>
    <p:extLst>
      <p:ext uri="{BB962C8B-B14F-4D97-AF65-F5344CB8AC3E}">
        <p14:creationId xmlns:p14="http://schemas.microsoft.com/office/powerpoint/2010/main" val="232839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F1E9B-938C-42F7-9CEE-F72CB38C8E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nl-NL" smtClean="0"/>
              <a:t>Norbert Meyners et. al., WP33 | XFEL TC / Project Meeting 5.2.2014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95000"/>
                  </a:srgbClr>
                </a:solidFill>
              </a:rPr>
              <a:t>Magnet Supports - Grouting and Vibration -</a:t>
            </a:r>
          </a:p>
        </p:txBody>
      </p:sp>
    </p:spTree>
    <p:extLst>
      <p:ext uri="{BB962C8B-B14F-4D97-AF65-F5344CB8AC3E}">
        <p14:creationId xmlns:p14="http://schemas.microsoft.com/office/powerpoint/2010/main" val="217418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F1E9B-938C-42F7-9CEE-F72CB38C8E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nl-NL" smtClean="0"/>
              <a:t>Norbert Meyners et. al., WP33 | XFEL TC / Project Meeting 5.2.2014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95000"/>
                  </a:srgbClr>
                </a:solidFill>
              </a:rPr>
              <a:t>Magnet Supports - Grouting and Vibration -</a:t>
            </a:r>
          </a:p>
        </p:txBody>
      </p:sp>
    </p:spTree>
    <p:extLst>
      <p:ext uri="{BB962C8B-B14F-4D97-AF65-F5344CB8AC3E}">
        <p14:creationId xmlns:p14="http://schemas.microsoft.com/office/powerpoint/2010/main" val="97482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F1E9B-938C-42F7-9CEE-F72CB38C8E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nl-NL" smtClean="0"/>
              <a:t>Norbert Meyners et. al., WP33 | XFEL TC / Project Meeting 5.2.2014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95000"/>
                  </a:srgbClr>
                </a:solidFill>
              </a:rPr>
              <a:t>Magnet Supports - Grouting and Vibration -</a:t>
            </a:r>
          </a:p>
        </p:txBody>
      </p:sp>
    </p:spTree>
    <p:extLst>
      <p:ext uri="{BB962C8B-B14F-4D97-AF65-F5344CB8AC3E}">
        <p14:creationId xmlns:p14="http://schemas.microsoft.com/office/powerpoint/2010/main" val="343925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F1E9B-938C-42F7-9CEE-F72CB38C8E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nl-NL" smtClean="0"/>
              <a:t>Norbert Meyners et. al., WP33 | XFEL TC / Project Meeting 5.2.2014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95000"/>
                  </a:srgbClr>
                </a:solidFill>
              </a:rPr>
              <a:t>Magnet Supports - Grouting and Vibration -</a:t>
            </a:r>
          </a:p>
        </p:txBody>
      </p:sp>
    </p:spTree>
    <p:extLst>
      <p:ext uri="{BB962C8B-B14F-4D97-AF65-F5344CB8AC3E}">
        <p14:creationId xmlns:p14="http://schemas.microsoft.com/office/powerpoint/2010/main" val="155372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1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79888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977900"/>
            <a:ext cx="4179887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4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8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3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20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79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69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12175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-98425"/>
            <a:ext cx="8512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2575" y="623570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900" dirty="0">
              <a:solidFill>
                <a:srgbClr val="808080"/>
              </a:solidFill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900" b="1" dirty="0" smtClean="0">
                <a:solidFill>
                  <a:srgbClr val="808080"/>
                </a:solidFill>
              </a:rPr>
              <a:t>Rüdiger</a:t>
            </a:r>
            <a:r>
              <a:rPr lang="de-DE" sz="900" b="1" baseline="0" dirty="0" smtClean="0">
                <a:solidFill>
                  <a:srgbClr val="808080"/>
                </a:solidFill>
              </a:rPr>
              <a:t> Onken</a:t>
            </a:r>
            <a:r>
              <a:rPr lang="de-DE" sz="900" b="1" dirty="0" smtClean="0">
                <a:solidFill>
                  <a:srgbClr val="808080"/>
                </a:solidFill>
              </a:rPr>
              <a:t>, DESY </a:t>
            </a:r>
            <a:r>
              <a:rPr lang="de-DE" sz="900" dirty="0" smtClean="0">
                <a:solidFill>
                  <a:srgbClr val="808080"/>
                </a:solidFill>
              </a:rPr>
              <a:t> </a:t>
            </a:r>
            <a:r>
              <a:rPr lang="de-DE" sz="900" dirty="0">
                <a:solidFill>
                  <a:srgbClr val="808080"/>
                </a:solidFill>
              </a:rPr>
              <a:t>|  </a:t>
            </a:r>
            <a:r>
              <a:rPr lang="de-DE" sz="900" dirty="0" smtClean="0">
                <a:solidFill>
                  <a:srgbClr val="808080"/>
                </a:solidFill>
              </a:rPr>
              <a:t>22nd ESLS Meeting @ </a:t>
            </a:r>
            <a:r>
              <a:rPr lang="en-US" sz="900" kern="1200" dirty="0" smtClean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SYNCHROTRON SOLEIL</a:t>
            </a:r>
            <a:r>
              <a:rPr lang="de-DE" sz="900" kern="1200" dirty="0" smtClean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  </a:t>
            </a:r>
            <a:r>
              <a:rPr lang="de-DE" sz="900" dirty="0">
                <a:solidFill>
                  <a:srgbClr val="808080"/>
                </a:solidFill>
              </a:rPr>
              <a:t>|  </a:t>
            </a:r>
            <a:r>
              <a:rPr lang="de-DE" sz="900" dirty="0" smtClean="0">
                <a:solidFill>
                  <a:srgbClr val="808080"/>
                </a:solidFill>
              </a:rPr>
              <a:t>08.10.2018  </a:t>
            </a:r>
            <a:r>
              <a:rPr lang="de-DE" sz="900" dirty="0">
                <a:solidFill>
                  <a:srgbClr val="808080"/>
                </a:solidFill>
              </a:rPr>
              <a:t>|  </a:t>
            </a:r>
            <a:r>
              <a:rPr lang="de-DE" sz="900" b="1" dirty="0">
                <a:solidFill>
                  <a:srgbClr val="808080"/>
                </a:solidFill>
              </a:rPr>
              <a:t>Page </a:t>
            </a:r>
            <a:fld id="{F93862C2-7A2F-4187-885E-A6E629AB5F05}" type="slidenum">
              <a:rPr lang="de-DE" sz="900" b="1">
                <a:solidFill>
                  <a:srgbClr val="80808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‹#›</a:t>
            </a:fld>
            <a:endParaRPr lang="de-DE" sz="900" b="1" dirty="0">
              <a:solidFill>
                <a:srgbClr val="80808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3" t="-7841" r="-18576" b="-1255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9413" t="-7841" r="-18576" b="-125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Grafi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" y="6467054"/>
            <a:ext cx="650587" cy="19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ea typeface="SimSun" charset="-122"/>
        </a:defRPr>
      </a:lvl2pPr>
      <a:lvl3pPr marL="1143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ea typeface="SimSun" charset="-122"/>
        </a:defRPr>
      </a:lvl3pPr>
      <a:lvl4pPr marL="1600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ea typeface="SimSun" charset="-122"/>
        </a:defRPr>
      </a:lvl4pPr>
      <a:lvl5pPr marL="20574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ea typeface="SimSun" charset="-122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ea typeface="SimSun" charset="-122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ea typeface="SimSun" charset="-122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ea typeface="SimSun" charset="-122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1" fontAlgn="base" hangingPunct="1"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ct val="0"/>
        </a:spcBef>
        <a:spcAft>
          <a:spcPts val="5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  <a:cs typeface="+mn-cs"/>
              </a:defRPr>
            </a:lvl1pPr>
          </a:lstStyle>
          <a:p>
            <a:fld id="{110F1E9B-938C-42F7-9CEE-F72CB38C8E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6" y="6453336"/>
            <a:ext cx="4450556" cy="29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>
                <a:solidFill>
                  <a:srgbClr val="000000"/>
                </a:solidFill>
                <a:ea typeface="ＭＳ Ｐゴシック" pitchFamily="112" charset="-128"/>
                <a:cs typeface="+mn-cs"/>
              </a:defRPr>
            </a:lvl1pPr>
          </a:lstStyle>
          <a:p>
            <a:r>
              <a:rPr lang="nl-NL" smtClean="0"/>
              <a:t>Norbert Meyners et. al., WP33 | XFEL TC / Project Meeting 5.2.2014</a:t>
            </a:r>
            <a:endParaRPr lang="en-US" smtClean="0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solidFill>
                <a:srgbClr val="261748"/>
              </a:solidFill>
            </a:endParaRPr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GB" sz="2400">
              <a:solidFill>
                <a:srgbClr val="261748"/>
              </a:solidFill>
            </a:endParaRPr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3788" y="116632"/>
            <a:ext cx="7283450" cy="216024"/>
          </a:xfrm>
          <a:prstGeom prst="rect">
            <a:avLst/>
          </a:prstGeom>
        </p:spPr>
        <p:txBody>
          <a:bodyPr vert="horz" wrap="none" lIns="72000" tIns="0" rIns="0" bIns="0" rtlCol="0" anchor="ctr"/>
          <a:lstStyle>
            <a:lvl1pPr marL="0" marR="0" indent="0" algn="l" defTabSz="914400" rtl="0" eaLnBrk="0" fontAlgn="auto" latinLnBrk="0" hangingPunct="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000" kern="1200" smtClean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112" charset="-128"/>
                <a:cs typeface="+mn-cs"/>
              </a:defRPr>
            </a:lvl1pPr>
          </a:lstStyle>
          <a:p>
            <a:r>
              <a:rPr lang="en-US">
                <a:solidFill>
                  <a:srgbClr val="FFFFFF">
                    <a:lumMod val="95000"/>
                  </a:srgbClr>
                </a:solidFill>
              </a:rPr>
              <a:t>Magnet Supports - Grouting and Vibration -</a:t>
            </a:r>
          </a:p>
        </p:txBody>
      </p:sp>
    </p:spTree>
    <p:extLst>
      <p:ext uri="{BB962C8B-B14F-4D97-AF65-F5344CB8AC3E}">
        <p14:creationId xmlns:p14="http://schemas.microsoft.com/office/powerpoint/2010/main" val="164521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0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  <a:cs typeface="ＭＳ Ｐゴシック" charset="0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>
          <a:solidFill>
            <a:schemeClr val="tx2"/>
          </a:solidFill>
          <a:latin typeface="+mn-lt"/>
          <a:ea typeface="+mn-ea"/>
          <a:cs typeface="ＭＳ Ｐゴシック" charset="0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100F2E"/>
          </a:solidFill>
          <a:latin typeface="+mn-lt"/>
          <a:ea typeface="+mn-ea"/>
          <a:cs typeface="ＭＳ Ｐゴシック" charset="0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rgbClr val="100F2E"/>
          </a:solidFill>
          <a:latin typeface="+mn-lt"/>
          <a:ea typeface="+mn-ea"/>
          <a:cs typeface="ＭＳ Ｐゴシック" charset="0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4392488" cy="5760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System design concept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6" y="2204864"/>
            <a:ext cx="41338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133333" cy="413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1720" y="1316667"/>
            <a:ext cx="457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Old </a:t>
            </a:r>
            <a:r>
              <a:rPr lang="en-US" sz="2400" dirty="0" smtClean="0"/>
              <a:t>and </a:t>
            </a:r>
            <a:r>
              <a:rPr lang="en-US" sz="2400" dirty="0" smtClean="0"/>
              <a:t>new machine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The Fundamental RF System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The Harmonic RF System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6054393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Google </a:t>
            </a:r>
            <a:r>
              <a:rPr lang="en-US" sz="1000" dirty="0" err="1" smtClean="0"/>
              <a:t>Streetview</a:t>
            </a:r>
            <a:endParaRPr lang="en-US" sz="10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92100" y="-98425"/>
            <a:ext cx="8512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 marL="11430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 marL="16002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 marL="20574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n-US" kern="0" dirty="0" smtClean="0"/>
              <a:t>PETRA IV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505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HOM-Damped EU-Cavity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30980"/>
              </p:ext>
            </p:extLst>
          </p:nvPr>
        </p:nvGraphicFramePr>
        <p:xfrm>
          <a:off x="323528" y="1988840"/>
          <a:ext cx="8280920" cy="40201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24336"/>
                <a:gridCol w="1296144"/>
                <a:gridCol w="1512168"/>
                <a:gridCol w="2448272"/>
              </a:tblGrid>
              <a:tr h="435822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Circumference voltage</a:t>
                      </a:r>
                      <a:endParaRPr lang="en-US" sz="1400" b="0" i="0" u="none" strike="noStrike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6 MV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 MV</a:t>
                      </a:r>
                      <a:endParaRPr lang="en-US" sz="1400" b="0" i="0" u="none" strike="noStrike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9 MV</a:t>
                      </a:r>
                      <a:endParaRPr lang="en-US" noProof="0" dirty="0"/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20</a:t>
                      </a:r>
                      <a:endParaRPr lang="en-US" sz="1400" noProof="0" dirty="0"/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Operational cavity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500 kV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470 kV</a:t>
                      </a:r>
                      <a:endParaRPr lang="en-US" sz="1400" noProof="0" dirty="0"/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Cavity voltage 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1.67 MV/m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 MV/m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1.57 MV/m</a:t>
                      </a:r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dissipation per 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36.8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13.2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29.8 kW</a:t>
                      </a:r>
                      <a:endParaRPr lang="en-US" sz="1400" noProof="0" dirty="0"/>
                    </a:p>
                  </a:txBody>
                  <a:tcPr/>
                </a:tc>
              </a:tr>
              <a:tr h="312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to beam per 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55.3 kW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33.2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33.2 kW</a:t>
                      </a:r>
                    </a:p>
                  </a:txBody>
                  <a:tcPr/>
                </a:tc>
              </a:tr>
              <a:tr h="269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Coupler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92.1 kW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46.4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63.0 kW</a:t>
                      </a:r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 transmission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4.6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3.1</a:t>
                      </a:r>
                      <a:r>
                        <a:rPr lang="en-US" sz="1400" baseline="0" noProof="0" dirty="0" smtClean="0"/>
                        <a:t> kW</a:t>
                      </a:r>
                      <a:endParaRPr lang="en-US" sz="1400" noProof="0" dirty="0"/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Coupling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2.1</a:t>
                      </a:r>
                      <a:endParaRPr lang="en-US" sz="1400" noProof="0" dirty="0"/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en-US" sz="14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</a:t>
                      </a: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power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1160 kW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975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1325 kW</a:t>
                      </a:r>
                      <a:endParaRPr lang="en-US" sz="1400" noProof="0" dirty="0"/>
                    </a:p>
                  </a:txBody>
                  <a:tcPr/>
                </a:tc>
              </a:tr>
              <a:tr h="566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Installed </a:t>
                      </a:r>
                      <a:r>
                        <a:rPr lang="en-US" sz="14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</a:t>
                      </a: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Power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(20% reserve included)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/>
                        <a:t>12 x 115 kW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x 60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x 80 kW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3347864" y="3088010"/>
            <a:ext cx="1080120" cy="34099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1198493"/>
            <a:ext cx="1728192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ALBA:</a:t>
            </a:r>
          </a:p>
          <a:p>
            <a:r>
              <a:rPr lang="en-US" sz="1200" dirty="0" smtClean="0">
                <a:solidFill>
                  <a:srgbClr val="00B0F0"/>
                </a:solidFill>
              </a:rPr>
              <a:t>&lt;15&gt; arcing trips per cavity and year</a:t>
            </a:r>
            <a:endParaRPr lang="en-US" sz="1200" dirty="0">
              <a:solidFill>
                <a:srgbClr val="00B0F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139952" y="1825402"/>
            <a:ext cx="288032" cy="124318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300192" y="980728"/>
            <a:ext cx="2016224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PETRA III:</a:t>
            </a:r>
          </a:p>
          <a:p>
            <a:r>
              <a:rPr lang="en-US" sz="1200" dirty="0" smtClean="0">
                <a:solidFill>
                  <a:srgbClr val="00B0F0"/>
                </a:solidFill>
              </a:rPr>
              <a:t>&lt;1&gt; arcing trip per cavity and year @ 0.80 MV/m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764704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CC66"/>
                </a:solidFill>
              </a:rPr>
              <a:t>How many Cavities are required for PETRA IV? </a:t>
            </a:r>
            <a:endParaRPr lang="en-US" sz="1600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Compensation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3"/>
            <a:ext cx="8334375" cy="470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755179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C66"/>
                </a:solidFill>
              </a:rPr>
              <a:t>Many </a:t>
            </a:r>
            <a:r>
              <a:rPr lang="en-US" b="1" dirty="0" smtClean="0">
                <a:solidFill>
                  <a:srgbClr val="FFCC66"/>
                </a:solidFill>
              </a:rPr>
              <a:t>cavities </a:t>
            </a:r>
            <a:r>
              <a:rPr lang="en-US" b="1" dirty="0">
                <a:solidFill>
                  <a:srgbClr val="FFCC66"/>
                </a:solidFill>
              </a:rPr>
              <a:t>make a big trip-potential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83671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Voltage and power at nominal operation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Compensation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0678"/>
            <a:ext cx="8527733" cy="48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755412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C66"/>
                </a:solidFill>
              </a:rPr>
              <a:t>Many </a:t>
            </a:r>
            <a:r>
              <a:rPr lang="en-US" b="1" dirty="0" smtClean="0">
                <a:solidFill>
                  <a:srgbClr val="FFCC66"/>
                </a:solidFill>
              </a:rPr>
              <a:t>cavities </a:t>
            </a:r>
            <a:r>
              <a:rPr lang="en-US" b="1" dirty="0">
                <a:solidFill>
                  <a:srgbClr val="FFCC66"/>
                </a:solidFill>
              </a:rPr>
              <a:t>make a big trip-potential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72200" y="260648"/>
            <a:ext cx="254796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Voltage and power at nominal beam operation with one system </a:t>
            </a:r>
            <a:r>
              <a:rPr lang="en-US" sz="1400" dirty="0" smtClean="0">
                <a:solidFill>
                  <a:srgbClr val="FF0000"/>
                </a:solidFill>
              </a:rPr>
              <a:t>tripped</a:t>
            </a:r>
          </a:p>
          <a:p>
            <a:pPr algn="ctr"/>
            <a:r>
              <a:rPr lang="en-US" sz="900" dirty="0">
                <a:solidFill>
                  <a:srgbClr val="FF0000"/>
                </a:solidFill>
              </a:rPr>
              <a:t>Synchronous phase changes by 2 ° </a:t>
            </a:r>
          </a:p>
          <a:p>
            <a:pPr algn="ctr"/>
            <a:r>
              <a:rPr lang="en-US" sz="900" dirty="0">
                <a:solidFill>
                  <a:srgbClr val="FF0000"/>
                </a:solidFill>
              </a:rPr>
              <a:t>from 33.6° to 35.6° </a:t>
            </a:r>
          </a:p>
        </p:txBody>
      </p:sp>
    </p:spTree>
    <p:extLst>
      <p:ext uri="{BB962C8B-B14F-4D97-AF65-F5344CB8AC3E}">
        <p14:creationId xmlns:p14="http://schemas.microsoft.com/office/powerpoint/2010/main" val="30175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System Structure </a:t>
            </a:r>
            <a:r>
              <a:rPr lang="en-US" dirty="0" smtClean="0"/>
              <a:t>(fundamental)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6" y="1299864"/>
            <a:ext cx="3856884" cy="144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00264"/>
            <a:ext cx="4628960" cy="169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51409"/>
            <a:ext cx="2736304" cy="246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9" y="3151409"/>
            <a:ext cx="5415373" cy="31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050" y="75541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5 groups with 4 cavities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RF-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5940152" cy="395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a Harmonic RF System be realized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764704"/>
            <a:ext cx="4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Three different designs are common used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069" y="1134036"/>
            <a:ext cx="81277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simplest case is just a </a:t>
            </a:r>
            <a:r>
              <a:rPr lang="en-US" sz="2400" b="1" dirty="0"/>
              <a:t>passive copper cavity</a:t>
            </a:r>
            <a:r>
              <a:rPr lang="en-US" sz="2400" dirty="0"/>
              <a:t>. The harmonic voltage is induced by the beam itself. V</a:t>
            </a:r>
            <a:r>
              <a:rPr lang="en-US" sz="2400" baseline="-25000" dirty="0"/>
              <a:t>HHC</a:t>
            </a:r>
            <a:r>
              <a:rPr lang="en-US" sz="2400" dirty="0"/>
              <a:t> or </a:t>
            </a:r>
            <a:r>
              <a:rPr lang="en-US" sz="2400" dirty="0" err="1" smtClean="0"/>
              <a:t>φ</a:t>
            </a:r>
            <a:r>
              <a:rPr lang="en-US" sz="2400" baseline="-25000" dirty="0" err="1" smtClean="0"/>
              <a:t>HHC</a:t>
            </a:r>
            <a:r>
              <a:rPr lang="en-US" sz="2400" dirty="0" smtClean="0"/>
              <a:t> </a:t>
            </a:r>
            <a:r>
              <a:rPr lang="en-US" sz="2400" dirty="0"/>
              <a:t>can be adjusted by tuning the resonance frequency.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Something more complex is an </a:t>
            </a:r>
            <a:r>
              <a:rPr lang="en-US" sz="2400" b="1" dirty="0"/>
              <a:t>active system</a:t>
            </a:r>
            <a:r>
              <a:rPr lang="en-US" sz="2400" dirty="0"/>
              <a:t>. The cavity is fed by a RF power source like the fundamental RF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Even more complex is the use of a </a:t>
            </a:r>
            <a:r>
              <a:rPr lang="en-US" sz="2400" b="1" dirty="0"/>
              <a:t>superconducting cavity</a:t>
            </a:r>
            <a:r>
              <a:rPr lang="en-US" sz="2400" dirty="0"/>
              <a:t>. It makes sense for example if high V</a:t>
            </a:r>
            <a:r>
              <a:rPr lang="en-US" sz="2400" baseline="-25000" dirty="0"/>
              <a:t>HHC</a:t>
            </a:r>
            <a:r>
              <a:rPr lang="en-US" sz="2400" dirty="0"/>
              <a:t> is required, but the space for a corresponding number of copper cavities is not available. </a:t>
            </a:r>
          </a:p>
        </p:txBody>
      </p:sp>
    </p:spTree>
    <p:extLst>
      <p:ext uri="{BB962C8B-B14F-4D97-AF65-F5344CB8AC3E}">
        <p14:creationId xmlns:p14="http://schemas.microsoft.com/office/powerpoint/2010/main" val="3881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Different Designs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755412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Incomplete selection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348944"/>
            <a:ext cx="2736304" cy="41242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Passive copper </a:t>
            </a:r>
            <a:r>
              <a:rPr lang="en-US" b="1" dirty="0" smtClean="0"/>
              <a:t>cavity</a:t>
            </a:r>
          </a:p>
          <a:p>
            <a:endParaRPr lang="en-US" dirty="0"/>
          </a:p>
          <a:p>
            <a:r>
              <a:rPr lang="en-US" sz="16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en-US" sz="1600" dirty="0" smtClean="0">
                <a:solidFill>
                  <a:srgbClr val="00B050"/>
                </a:solidFill>
              </a:rPr>
              <a:t>simplest set-up</a:t>
            </a:r>
          </a:p>
          <a:p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en-US" sz="1600" dirty="0" smtClean="0">
                <a:solidFill>
                  <a:srgbClr val="FF0000"/>
                </a:solidFill>
              </a:rPr>
              <a:t>optimum </a:t>
            </a:r>
            <a:r>
              <a:rPr lang="en-US" sz="1600" dirty="0">
                <a:solidFill>
                  <a:srgbClr val="FF0000"/>
                </a:solidFill>
              </a:rPr>
              <a:t>operation </a:t>
            </a:r>
            <a:r>
              <a:rPr lang="en-US" sz="1600" dirty="0" smtClean="0">
                <a:solidFill>
                  <a:srgbClr val="FF0000"/>
                </a:solidFill>
              </a:rPr>
              <a:t>only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possible </a:t>
            </a:r>
            <a:r>
              <a:rPr lang="en-US" sz="1600" dirty="0">
                <a:solidFill>
                  <a:srgbClr val="FF0000"/>
                </a:solidFill>
              </a:rPr>
              <a:t>at one beam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current 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Wingdings"/>
              <a:buChar char="L"/>
            </a:pPr>
            <a:r>
              <a:rPr lang="en-US" sz="1600" dirty="0" smtClean="0">
                <a:solidFill>
                  <a:srgbClr val="FF0000"/>
                </a:solidFill>
              </a:rPr>
              <a:t>Gap </a:t>
            </a:r>
            <a:r>
              <a:rPr lang="en-US" sz="1600" dirty="0">
                <a:solidFill>
                  <a:srgbClr val="FF0000"/>
                </a:solidFill>
              </a:rPr>
              <a:t>in the fill </a:t>
            </a:r>
            <a:r>
              <a:rPr lang="en-US" sz="1600" dirty="0" smtClean="0">
                <a:solidFill>
                  <a:srgbClr val="FF0000"/>
                </a:solidFill>
              </a:rPr>
              <a:t>pattern induces </a:t>
            </a:r>
            <a:r>
              <a:rPr lang="en-US" sz="1600" dirty="0">
                <a:solidFill>
                  <a:srgbClr val="FF0000"/>
                </a:solidFill>
              </a:rPr>
              <a:t>a strong modulation of the V</a:t>
            </a:r>
            <a:r>
              <a:rPr lang="en-US" sz="1600" baseline="-25000" dirty="0">
                <a:solidFill>
                  <a:srgbClr val="FF0000"/>
                </a:solidFill>
              </a:rPr>
              <a:t>HHC</a:t>
            </a:r>
            <a:r>
              <a:rPr lang="en-US" sz="1600" dirty="0">
                <a:solidFill>
                  <a:srgbClr val="FF0000"/>
                </a:solidFill>
              </a:rPr>
              <a:t> and </a:t>
            </a:r>
            <a:r>
              <a:rPr lang="en-US" sz="1600" dirty="0" err="1">
                <a:solidFill>
                  <a:srgbClr val="FF0000"/>
                </a:solidFill>
              </a:rPr>
              <a:t>φ</a:t>
            </a:r>
            <a:r>
              <a:rPr lang="en-US" sz="1600" baseline="-25000" dirty="0" err="1">
                <a:solidFill>
                  <a:srgbClr val="FF0000"/>
                </a:solidFill>
              </a:rPr>
              <a:t>HHC</a:t>
            </a:r>
            <a:r>
              <a:rPr lang="en-US" sz="1600" dirty="0">
                <a:solidFill>
                  <a:srgbClr val="FF0000"/>
                </a:solidFill>
              </a:rPr>
              <a:t> which limits the effect </a:t>
            </a:r>
          </a:p>
          <a:p>
            <a:pPr marL="285750" indent="-285750">
              <a:buFont typeface="Wingdings"/>
              <a:buChar char="L"/>
            </a:pPr>
            <a:r>
              <a:rPr lang="en-US" sz="1600" dirty="0" smtClean="0">
                <a:solidFill>
                  <a:srgbClr val="FF0000"/>
                </a:solidFill>
              </a:rPr>
              <a:t>operation </a:t>
            </a:r>
            <a:r>
              <a:rPr lang="en-US" sz="1600" dirty="0">
                <a:solidFill>
                  <a:srgbClr val="FF0000"/>
                </a:solidFill>
              </a:rPr>
              <a:t>on the </a:t>
            </a:r>
            <a:r>
              <a:rPr lang="en-US" sz="1600" dirty="0" smtClean="0">
                <a:solidFill>
                  <a:srgbClr val="FF0000"/>
                </a:solidFill>
              </a:rPr>
              <a:t>Robinson </a:t>
            </a:r>
            <a:r>
              <a:rPr lang="en-US" sz="1600" dirty="0">
                <a:solidFill>
                  <a:srgbClr val="FF0000"/>
                </a:solidFill>
              </a:rPr>
              <a:t>unstable slope, generating a Robinson growth rate </a:t>
            </a:r>
          </a:p>
          <a:p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93740" y="1362071"/>
            <a:ext cx="2952327" cy="36009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Active copper </a:t>
            </a:r>
            <a:r>
              <a:rPr lang="en-US" b="1" dirty="0" smtClean="0"/>
              <a:t>cavity</a:t>
            </a:r>
          </a:p>
          <a:p>
            <a:endParaRPr lang="en-US" dirty="0"/>
          </a:p>
          <a:p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en-US" sz="1600" dirty="0" smtClean="0">
                <a:solidFill>
                  <a:srgbClr val="FF0000"/>
                </a:solidFill>
              </a:rPr>
              <a:t>RF </a:t>
            </a:r>
            <a:r>
              <a:rPr lang="en-US" sz="1600" dirty="0">
                <a:solidFill>
                  <a:srgbClr val="FF0000"/>
                </a:solidFill>
              </a:rPr>
              <a:t>power source required </a:t>
            </a:r>
          </a:p>
          <a:p>
            <a:pPr marL="285750" indent="-285750">
              <a:buFont typeface="Wingdings"/>
              <a:buChar char="J"/>
            </a:pPr>
            <a:r>
              <a:rPr lang="en-US" sz="1600" dirty="0" smtClean="0">
                <a:solidFill>
                  <a:srgbClr val="00B050"/>
                </a:solidFill>
              </a:rPr>
              <a:t>allow </a:t>
            </a:r>
            <a:r>
              <a:rPr lang="en-US" sz="1600" dirty="0">
                <a:solidFill>
                  <a:srgbClr val="00B050"/>
                </a:solidFill>
              </a:rPr>
              <a:t>operation </a:t>
            </a:r>
            <a:r>
              <a:rPr lang="en-US" sz="1600" dirty="0" smtClean="0">
                <a:solidFill>
                  <a:srgbClr val="00B050"/>
                </a:solidFill>
              </a:rPr>
              <a:t>near optimum </a:t>
            </a:r>
            <a:r>
              <a:rPr lang="en-US" sz="1600" dirty="0">
                <a:solidFill>
                  <a:srgbClr val="00B050"/>
                </a:solidFill>
              </a:rPr>
              <a:t>V</a:t>
            </a:r>
            <a:r>
              <a:rPr lang="en-US" sz="1600" baseline="-25000" dirty="0">
                <a:solidFill>
                  <a:srgbClr val="00B050"/>
                </a:solidFill>
              </a:rPr>
              <a:t>HHC</a:t>
            </a:r>
            <a:r>
              <a:rPr lang="en-US" sz="1600" dirty="0">
                <a:solidFill>
                  <a:srgbClr val="00B050"/>
                </a:solidFill>
              </a:rPr>
              <a:t> and </a:t>
            </a:r>
            <a:r>
              <a:rPr lang="en-US" sz="1600" dirty="0" err="1">
                <a:solidFill>
                  <a:srgbClr val="00B050"/>
                </a:solidFill>
              </a:rPr>
              <a:t>φ</a:t>
            </a:r>
            <a:r>
              <a:rPr lang="en-US" sz="1600" baseline="-25000" dirty="0" err="1">
                <a:solidFill>
                  <a:srgbClr val="00B050"/>
                </a:solidFill>
              </a:rPr>
              <a:t>HHC</a:t>
            </a:r>
            <a:r>
              <a:rPr lang="en-US" sz="1600" dirty="0">
                <a:solidFill>
                  <a:srgbClr val="00B050"/>
                </a:solidFill>
              </a:rPr>
              <a:t> for any </a:t>
            </a:r>
            <a:r>
              <a:rPr lang="en-US" sz="1600" dirty="0" err="1">
                <a:solidFill>
                  <a:srgbClr val="00B050"/>
                </a:solidFill>
              </a:rPr>
              <a:t>I</a:t>
            </a:r>
            <a:r>
              <a:rPr lang="en-US" sz="1600" baseline="-25000" dirty="0" err="1">
                <a:solidFill>
                  <a:srgbClr val="00B050"/>
                </a:solidFill>
              </a:rPr>
              <a:t>beam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</a:p>
          <a:p>
            <a:pPr marL="285750" indent="-285750">
              <a:buFont typeface="Wingdings"/>
              <a:buChar char="L"/>
            </a:pPr>
            <a:r>
              <a:rPr lang="en-US" sz="1600" dirty="0" smtClean="0">
                <a:solidFill>
                  <a:srgbClr val="FF0000"/>
                </a:solidFill>
              </a:rPr>
              <a:t>Gap </a:t>
            </a:r>
            <a:r>
              <a:rPr lang="en-US" sz="1600" dirty="0">
                <a:solidFill>
                  <a:srgbClr val="FF0000"/>
                </a:solidFill>
              </a:rPr>
              <a:t>in the fill pattern </a:t>
            </a:r>
            <a:r>
              <a:rPr lang="en-US" sz="1600" dirty="0" smtClean="0">
                <a:solidFill>
                  <a:srgbClr val="FF0000"/>
                </a:solidFill>
              </a:rPr>
              <a:t>induces </a:t>
            </a:r>
            <a:r>
              <a:rPr lang="en-US" sz="1600" dirty="0">
                <a:solidFill>
                  <a:srgbClr val="FF0000"/>
                </a:solidFill>
              </a:rPr>
              <a:t>a strong modulation of the V</a:t>
            </a:r>
            <a:r>
              <a:rPr lang="en-US" sz="1600" baseline="-25000" dirty="0">
                <a:solidFill>
                  <a:srgbClr val="FF0000"/>
                </a:solidFill>
              </a:rPr>
              <a:t>HHC</a:t>
            </a:r>
            <a:r>
              <a:rPr lang="en-US" sz="1600" dirty="0">
                <a:solidFill>
                  <a:srgbClr val="FF0000"/>
                </a:solidFill>
              </a:rPr>
              <a:t> and </a:t>
            </a:r>
            <a:r>
              <a:rPr lang="en-US" sz="1600" dirty="0" err="1">
                <a:solidFill>
                  <a:srgbClr val="FF0000"/>
                </a:solidFill>
              </a:rPr>
              <a:t>φ</a:t>
            </a:r>
            <a:r>
              <a:rPr lang="en-US" sz="1600" baseline="-25000" dirty="0" err="1">
                <a:solidFill>
                  <a:srgbClr val="FF0000"/>
                </a:solidFill>
              </a:rPr>
              <a:t>HHC</a:t>
            </a:r>
            <a:r>
              <a:rPr lang="en-US" sz="1600" dirty="0">
                <a:solidFill>
                  <a:srgbClr val="FF0000"/>
                </a:solidFill>
              </a:rPr>
              <a:t> which limits the effect </a:t>
            </a:r>
          </a:p>
          <a:p>
            <a:pPr marL="285750" indent="-285750">
              <a:buFont typeface="Wingdings"/>
              <a:buChar char="L"/>
            </a:pPr>
            <a:r>
              <a:rPr lang="en-US" sz="1600" dirty="0" smtClean="0">
                <a:solidFill>
                  <a:srgbClr val="FF0000"/>
                </a:solidFill>
              </a:rPr>
              <a:t>operation </a:t>
            </a:r>
            <a:r>
              <a:rPr lang="en-US" sz="1600" dirty="0">
                <a:solidFill>
                  <a:srgbClr val="FF0000"/>
                </a:solidFill>
              </a:rPr>
              <a:t>on the </a:t>
            </a:r>
            <a:r>
              <a:rPr lang="en-US" sz="1600" dirty="0" smtClean="0">
                <a:solidFill>
                  <a:srgbClr val="FF0000"/>
                </a:solidFill>
              </a:rPr>
              <a:t>Robinson unstable </a:t>
            </a:r>
            <a:r>
              <a:rPr lang="en-US" sz="1600" dirty="0">
                <a:solidFill>
                  <a:srgbClr val="FF0000"/>
                </a:solidFill>
              </a:rPr>
              <a:t>slope, generating a Robinson growth rate </a:t>
            </a:r>
          </a:p>
          <a:p>
            <a:r>
              <a:rPr lang="en-US" sz="1600" b="1" dirty="0" smtClean="0"/>
              <a:t>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156176" y="1340768"/>
            <a:ext cx="2819849" cy="43704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Superconducting </a:t>
            </a:r>
            <a:r>
              <a:rPr lang="en-US" b="1" dirty="0" smtClean="0"/>
              <a:t>cavity</a:t>
            </a:r>
          </a:p>
          <a:p>
            <a:endParaRPr lang="en-US" dirty="0"/>
          </a:p>
          <a:p>
            <a:pPr marL="285750" indent="-285750">
              <a:buFont typeface="Wingdings"/>
              <a:buChar char="L"/>
            </a:pPr>
            <a:r>
              <a:rPr lang="en-US" sz="1600" dirty="0" smtClean="0">
                <a:solidFill>
                  <a:srgbClr val="FF0000"/>
                </a:solidFill>
              </a:rPr>
              <a:t>Cryogenic system required 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Wingdings"/>
              <a:buChar char="L"/>
            </a:pPr>
            <a:r>
              <a:rPr lang="en-US" sz="1600" dirty="0" smtClean="0">
                <a:solidFill>
                  <a:srgbClr val="FF0000"/>
                </a:solidFill>
              </a:rPr>
              <a:t>Because </a:t>
            </a:r>
            <a:r>
              <a:rPr lang="en-US" sz="1600" dirty="0">
                <a:solidFill>
                  <a:srgbClr val="FF0000"/>
                </a:solidFill>
              </a:rPr>
              <a:t>of the </a:t>
            </a:r>
            <a:r>
              <a:rPr lang="en-US" sz="1600" dirty="0" smtClean="0">
                <a:solidFill>
                  <a:srgbClr val="FF0000"/>
                </a:solidFill>
              </a:rPr>
              <a:t>narrow </a:t>
            </a:r>
            <a:r>
              <a:rPr lang="en-US" sz="1600" dirty="0">
                <a:solidFill>
                  <a:srgbClr val="FF0000"/>
                </a:solidFill>
              </a:rPr>
              <a:t>cavity bandwidth, difficult to achieve ideal </a:t>
            </a:r>
            <a:r>
              <a:rPr lang="en-US" sz="1600" dirty="0" err="1">
                <a:solidFill>
                  <a:srgbClr val="FF0000"/>
                </a:solidFill>
              </a:rPr>
              <a:t>φ</a:t>
            </a:r>
            <a:r>
              <a:rPr lang="en-US" sz="1600" baseline="-25000" dirty="0" err="1">
                <a:solidFill>
                  <a:srgbClr val="FF0000"/>
                </a:solidFill>
              </a:rPr>
              <a:t>HHC</a:t>
            </a:r>
            <a:r>
              <a:rPr lang="en-US" sz="1600" dirty="0">
                <a:solidFill>
                  <a:srgbClr val="FF0000"/>
                </a:solidFill>
              </a:rPr>
              <a:t> and V</a:t>
            </a:r>
            <a:r>
              <a:rPr lang="en-US" sz="1600" baseline="-25000" dirty="0">
                <a:solidFill>
                  <a:srgbClr val="FF0000"/>
                </a:solidFill>
              </a:rPr>
              <a:t>HHC</a:t>
            </a:r>
            <a:r>
              <a:rPr lang="en-US" sz="1600" dirty="0">
                <a:solidFill>
                  <a:srgbClr val="FF0000"/>
                </a:solidFill>
              </a:rPr>
              <a:t> at the same time. </a:t>
            </a:r>
          </a:p>
          <a:p>
            <a:pPr marL="285750" indent="-285750">
              <a:buFont typeface="Wingdings"/>
              <a:buChar char="J"/>
            </a:pPr>
            <a:r>
              <a:rPr lang="en-US" sz="1600" dirty="0" smtClean="0">
                <a:solidFill>
                  <a:srgbClr val="00B050"/>
                </a:solidFill>
              </a:rPr>
              <a:t>Passive </a:t>
            </a:r>
            <a:r>
              <a:rPr lang="en-US" sz="1600" dirty="0">
                <a:solidFill>
                  <a:srgbClr val="00B050"/>
                </a:solidFill>
              </a:rPr>
              <a:t>operation down </a:t>
            </a:r>
            <a:r>
              <a:rPr lang="en-US" sz="1600" dirty="0" smtClean="0">
                <a:solidFill>
                  <a:srgbClr val="00B050"/>
                </a:solidFill>
              </a:rPr>
              <a:t>to very </a:t>
            </a:r>
            <a:r>
              <a:rPr lang="en-US" sz="1600" dirty="0">
                <a:solidFill>
                  <a:srgbClr val="00B050"/>
                </a:solidFill>
              </a:rPr>
              <a:t>low </a:t>
            </a:r>
            <a:r>
              <a:rPr lang="en-US" sz="1600" dirty="0" smtClean="0">
                <a:solidFill>
                  <a:srgbClr val="00B050"/>
                </a:solidFill>
              </a:rPr>
              <a:t>currents</a:t>
            </a:r>
          </a:p>
          <a:p>
            <a:pPr marL="285750" indent="-285750">
              <a:buFont typeface="Wingdings"/>
              <a:buChar char="J"/>
            </a:pPr>
            <a:r>
              <a:rPr lang="en-US" sz="1600" dirty="0" smtClean="0">
                <a:solidFill>
                  <a:srgbClr val="00B050"/>
                </a:solidFill>
              </a:rPr>
              <a:t> less sensitive </a:t>
            </a:r>
            <a:r>
              <a:rPr lang="en-US" sz="1600" dirty="0">
                <a:solidFill>
                  <a:srgbClr val="00B050"/>
                </a:solidFill>
              </a:rPr>
              <a:t>to transients (filling gap) </a:t>
            </a:r>
          </a:p>
          <a:p>
            <a:pPr marL="285750" indent="-285750">
              <a:buFont typeface="Wingdings"/>
              <a:buChar char="J"/>
            </a:pPr>
            <a:r>
              <a:rPr lang="en-US" sz="1600" dirty="0" smtClean="0">
                <a:solidFill>
                  <a:srgbClr val="00B050"/>
                </a:solidFill>
              </a:rPr>
              <a:t>less </a:t>
            </a:r>
            <a:r>
              <a:rPr lang="en-US" sz="1600" dirty="0">
                <a:solidFill>
                  <a:srgbClr val="00B050"/>
                </a:solidFill>
              </a:rPr>
              <a:t>sensitivity to the </a:t>
            </a:r>
            <a:r>
              <a:rPr lang="en-US" sz="1600" dirty="0" smtClean="0">
                <a:solidFill>
                  <a:srgbClr val="00B050"/>
                </a:solidFill>
              </a:rPr>
              <a:t>Robinson </a:t>
            </a:r>
            <a:r>
              <a:rPr lang="en-US" sz="1600" dirty="0">
                <a:solidFill>
                  <a:srgbClr val="00B050"/>
                </a:solidFill>
              </a:rPr>
              <a:t>instability due to small BW and detuning near 90°</a:t>
            </a:r>
          </a:p>
          <a:p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Harmonic RF System for PETRA IV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764704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Consideration of a 3rd harmonic system using downscaled HOM-Damped EU-Cavities 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301527"/>
            <a:ext cx="36364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smtClean="0"/>
              <a:t>formula </a:t>
            </a:r>
            <a:r>
              <a:rPr lang="en-US" sz="1600" dirty="0"/>
              <a:t>gives the required ratio </a:t>
            </a:r>
            <a:r>
              <a:rPr lang="en-US" sz="1600" dirty="0" err="1"/>
              <a:t>k</a:t>
            </a:r>
            <a:r>
              <a:rPr lang="en-US" sz="1600" baseline="-25000" dirty="0" err="1"/>
              <a:t>fp</a:t>
            </a:r>
            <a:r>
              <a:rPr lang="en-US" sz="1600" dirty="0"/>
              <a:t> = </a:t>
            </a:r>
            <a:r>
              <a:rPr lang="en-US" sz="1600" dirty="0" smtClean="0"/>
              <a:t>V</a:t>
            </a:r>
            <a:r>
              <a:rPr lang="en-US" sz="1600" baseline="-25000" dirty="0" smtClean="0"/>
              <a:t>HHC</a:t>
            </a:r>
            <a:r>
              <a:rPr lang="en-US" sz="1600" dirty="0" smtClean="0"/>
              <a:t>/V</a:t>
            </a:r>
            <a:r>
              <a:rPr lang="en-US" sz="1600" baseline="-25000" dirty="0" smtClean="0"/>
              <a:t>RF</a:t>
            </a:r>
          </a:p>
          <a:p>
            <a:endParaRPr lang="en-US" sz="800" dirty="0" smtClean="0"/>
          </a:p>
          <a:p>
            <a:r>
              <a:rPr lang="en-US" sz="1000" dirty="0" smtClean="0"/>
              <a:t>The </a:t>
            </a:r>
            <a:r>
              <a:rPr lang="en-US" sz="1000" dirty="0"/>
              <a:t>subscript </a:t>
            </a:r>
            <a:r>
              <a:rPr lang="en-US" sz="1000" i="1" dirty="0" err="1"/>
              <a:t>fp</a:t>
            </a:r>
            <a:r>
              <a:rPr lang="en-US" sz="1000" i="1" dirty="0"/>
              <a:t> </a:t>
            </a:r>
            <a:r>
              <a:rPr lang="en-US" sz="1000" dirty="0"/>
              <a:t>stands for </a:t>
            </a:r>
            <a:r>
              <a:rPr lang="en-US" sz="1000" i="1" dirty="0"/>
              <a:t>flat potential </a:t>
            </a:r>
            <a:endParaRPr 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99" y="2088143"/>
            <a:ext cx="2838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9" y="2659647"/>
            <a:ext cx="4579088" cy="84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3518654"/>
            <a:ext cx="1872208" cy="1600438"/>
          </a:xfrm>
          <a:prstGeom prst="rect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Required Voltage 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14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= 3.32 MeV 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1400" baseline="-25000" dirty="0" smtClean="0">
                <a:solidFill>
                  <a:schemeClr val="accent2">
                    <a:lumMod val="75000"/>
                  </a:schemeClr>
                </a:solidFill>
              </a:rPr>
              <a:t>RF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= 6 MV 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n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= 3 (1,5 GHz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⇒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sz="1400" baseline="-25000" dirty="0" err="1">
                <a:solidFill>
                  <a:schemeClr val="accent2">
                    <a:lumMod val="75000"/>
                  </a:schemeClr>
                </a:solidFill>
              </a:rPr>
              <a:t>fp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= 0.27 </a:t>
            </a:r>
          </a:p>
          <a:p>
            <a:r>
              <a:rPr lang="el-GR" sz="1400" dirty="0">
                <a:solidFill>
                  <a:schemeClr val="accent2">
                    <a:lumMod val="75000"/>
                  </a:schemeClr>
                </a:solidFill>
              </a:rPr>
              <a:t>⇒Σ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1400" b="1" baseline="-25000" dirty="0">
                <a:solidFill>
                  <a:schemeClr val="accent2">
                    <a:lumMod val="75000"/>
                  </a:schemeClr>
                </a:solidFill>
              </a:rPr>
              <a:t>HHC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= 1.62 MV 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343" y="3501008"/>
            <a:ext cx="2448272" cy="2893100"/>
          </a:xfrm>
          <a:prstGeom prst="rect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Required number of cavity 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cells 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Limiting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parameter is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voltage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gradient</a:t>
            </a:r>
          </a:p>
          <a:p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VRF /cell length ≤ 1 MV/m 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cell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length = 10 cm 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⇒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1400" b="1" baseline="-25000" dirty="0">
                <a:solidFill>
                  <a:schemeClr val="accent2">
                    <a:lumMod val="75000"/>
                  </a:schemeClr>
                </a:solidFill>
              </a:rPr>
              <a:t>HHC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≤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100 kV 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⇒N</a:t>
            </a:r>
            <a:r>
              <a:rPr lang="en-US" sz="1400" baseline="-250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≥ 16 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chosen 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NCC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= 20 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higher reliability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65" y="1188216"/>
            <a:ext cx="3950018" cy="434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71564" y="4947558"/>
            <a:ext cx="2440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Courtesy of Beatriz Bravo, ALBA </a:t>
            </a:r>
          </a:p>
        </p:txBody>
      </p:sp>
    </p:spTree>
    <p:extLst>
      <p:ext uri="{BB962C8B-B14F-4D97-AF65-F5344CB8AC3E}">
        <p14:creationId xmlns:p14="http://schemas.microsoft.com/office/powerpoint/2010/main" val="20749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Harmonic RF System for PETRA IV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76470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Consideration </a:t>
            </a:r>
            <a:r>
              <a:rPr lang="en-US" sz="1600" b="1" dirty="0">
                <a:solidFill>
                  <a:srgbClr val="FFC000"/>
                </a:solidFill>
              </a:rPr>
              <a:t>of a 2rd harmonic system using old PETRA 6-cell cavities 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301527"/>
            <a:ext cx="36364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smtClean="0"/>
              <a:t>formula </a:t>
            </a:r>
            <a:r>
              <a:rPr lang="en-US" sz="1600" dirty="0"/>
              <a:t>gives the required ratio </a:t>
            </a:r>
            <a:r>
              <a:rPr lang="en-US" sz="1600" dirty="0" err="1"/>
              <a:t>k</a:t>
            </a:r>
            <a:r>
              <a:rPr lang="en-US" sz="1600" baseline="-25000" dirty="0" err="1"/>
              <a:t>fp</a:t>
            </a:r>
            <a:r>
              <a:rPr lang="en-US" sz="1600" dirty="0"/>
              <a:t> = </a:t>
            </a:r>
            <a:r>
              <a:rPr lang="en-US" sz="1600" dirty="0" smtClean="0"/>
              <a:t>V</a:t>
            </a:r>
            <a:r>
              <a:rPr lang="en-US" sz="1600" baseline="-25000" dirty="0" smtClean="0"/>
              <a:t>HHC</a:t>
            </a:r>
            <a:r>
              <a:rPr lang="en-US" sz="1600" dirty="0" smtClean="0"/>
              <a:t>/V</a:t>
            </a:r>
            <a:r>
              <a:rPr lang="en-US" sz="1600" baseline="-25000" dirty="0" smtClean="0"/>
              <a:t>RF</a:t>
            </a:r>
          </a:p>
          <a:p>
            <a:endParaRPr lang="en-US" sz="800" dirty="0" smtClean="0"/>
          </a:p>
          <a:p>
            <a:r>
              <a:rPr lang="en-US" sz="1000" dirty="0" smtClean="0"/>
              <a:t>The </a:t>
            </a:r>
            <a:r>
              <a:rPr lang="en-US" sz="1000" dirty="0"/>
              <a:t>subscript </a:t>
            </a:r>
            <a:r>
              <a:rPr lang="en-US" sz="1000" i="1" dirty="0" err="1"/>
              <a:t>fp</a:t>
            </a:r>
            <a:r>
              <a:rPr lang="en-US" sz="1000" i="1" dirty="0"/>
              <a:t> </a:t>
            </a:r>
            <a:r>
              <a:rPr lang="en-US" sz="1000" dirty="0"/>
              <a:t>stands for </a:t>
            </a:r>
            <a:r>
              <a:rPr lang="en-US" sz="1000" i="1" dirty="0"/>
              <a:t>flat potential </a:t>
            </a:r>
            <a:endParaRPr 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99" y="2088143"/>
            <a:ext cx="2838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9" y="2659647"/>
            <a:ext cx="4579088" cy="84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3518654"/>
            <a:ext cx="1872208" cy="1600438"/>
          </a:xfrm>
          <a:prstGeom prst="rect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Required Voltage 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14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= 3.32 MeV 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1400" baseline="-25000" dirty="0" smtClean="0">
                <a:solidFill>
                  <a:schemeClr val="accent2">
                    <a:lumMod val="75000"/>
                  </a:schemeClr>
                </a:solidFill>
              </a:rPr>
              <a:t>RF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= 6 MV 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n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= 2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1,0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GHz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⇒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sz="1400" baseline="-25000" dirty="0" err="1">
                <a:solidFill>
                  <a:schemeClr val="accent2">
                    <a:lumMod val="75000"/>
                  </a:schemeClr>
                </a:solidFill>
              </a:rPr>
              <a:t>fp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0.385 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1400" dirty="0">
                <a:solidFill>
                  <a:schemeClr val="accent2">
                    <a:lumMod val="75000"/>
                  </a:schemeClr>
                </a:solidFill>
              </a:rPr>
              <a:t>⇒Σ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1400" b="1" baseline="-25000" dirty="0">
                <a:solidFill>
                  <a:schemeClr val="accent2">
                    <a:lumMod val="75000"/>
                  </a:schemeClr>
                </a:solidFill>
              </a:rPr>
              <a:t>HHC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2.31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MV 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343" y="3501008"/>
            <a:ext cx="2448272" cy="2893100"/>
          </a:xfrm>
          <a:prstGeom prst="rect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Required number of cavity 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cells </a:t>
            </a:r>
          </a:p>
          <a:p>
            <a:endParaRPr lang="en-US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Limiting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parameter is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power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dissipation per cell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1400" baseline="-25000" dirty="0" err="1">
                <a:solidFill>
                  <a:schemeClr val="accent2">
                    <a:lumMod val="75000"/>
                  </a:schemeClr>
                </a:solidFill>
              </a:rPr>
              <a:t>diss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/cell ≤ 3 kW 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⇒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1400" b="1" baseline="-25000" dirty="0">
                <a:solidFill>
                  <a:schemeClr val="accent2">
                    <a:lumMod val="75000"/>
                  </a:schemeClr>
                </a:solidFill>
              </a:rPr>
              <a:t>HHC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≤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86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kV 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⇒N</a:t>
            </a:r>
            <a:r>
              <a:rPr lang="en-US" sz="1400" baseline="-250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≥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27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chosen 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1400" b="1" baseline="-25000" dirty="0" smtClean="0">
                <a:solidFill>
                  <a:schemeClr val="accent2">
                    <a:lumMod val="75000"/>
                  </a:schemeClr>
                </a:solidFill>
              </a:rPr>
              <a:t>CC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30 (5 cavities)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higher reliability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67" y="1484784"/>
            <a:ext cx="3911918" cy="157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67" y="3212976"/>
            <a:ext cx="3950018" cy="234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24169" y="5571678"/>
            <a:ext cx="277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≈20 cavities are </a:t>
            </a:r>
            <a:r>
              <a:rPr lang="en-US" dirty="0" smtClean="0"/>
              <a:t>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Harmonic RF System for PETRA IV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0570" y="692696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Comparison </a:t>
            </a:r>
            <a:r>
              <a:rPr lang="en-US" sz="1600" b="1" dirty="0">
                <a:solidFill>
                  <a:srgbClr val="FFC000"/>
                </a:solidFill>
              </a:rPr>
              <a:t>of PETRA 6-cell cavity and downscaled HOM-Damped EU-Cavity </a:t>
            </a:r>
            <a:endParaRPr lang="en-US" sz="1600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672892"/>
              </p:ext>
            </p:extLst>
          </p:nvPr>
        </p:nvGraphicFramePr>
        <p:xfrm>
          <a:off x="387177" y="1031251"/>
          <a:ext cx="8361287" cy="46890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8719"/>
                <a:gridCol w="1224136"/>
                <a:gridCol w="1296144"/>
                <a:gridCol w="1296144"/>
                <a:gridCol w="1296144"/>
              </a:tblGrid>
              <a:tr h="324395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Harmonic</a:t>
                      </a:r>
                      <a:r>
                        <a:rPr lang="en-US" sz="1600" baseline="0" noProof="0" dirty="0" smtClean="0"/>
                        <a:t> Number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3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3</a:t>
                      </a:r>
                      <a:endParaRPr lang="en-US" sz="1600" noProof="0" dirty="0"/>
                    </a:p>
                  </a:txBody>
                  <a:tcPr/>
                </a:tc>
              </a:tr>
              <a:tr h="648789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Cavity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Passive</a:t>
                      </a:r>
                    </a:p>
                    <a:p>
                      <a:r>
                        <a:rPr lang="en-US" sz="1000" noProof="0" dirty="0" smtClean="0"/>
                        <a:t>PETRA 6-cell</a:t>
                      </a:r>
                      <a:r>
                        <a:rPr lang="en-US" sz="1000" baseline="0" noProof="0" dirty="0" smtClean="0"/>
                        <a:t> Cavity</a:t>
                      </a:r>
                      <a:endParaRPr lang="en-U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Active</a:t>
                      </a:r>
                    </a:p>
                    <a:p>
                      <a:r>
                        <a:rPr lang="en-US" sz="1000" noProof="0" dirty="0" smtClean="0"/>
                        <a:t>PETRA 6-cell</a:t>
                      </a:r>
                      <a:r>
                        <a:rPr lang="en-US" sz="1000" baseline="0" noProof="0" dirty="0" smtClean="0"/>
                        <a:t> Cavity</a:t>
                      </a:r>
                      <a:endParaRPr lang="en-US" sz="10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Passive</a:t>
                      </a:r>
                      <a:r>
                        <a:rPr lang="en-US" sz="18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downscaled HOM-Damped EU-Cavity </a:t>
                      </a:r>
                      <a:endParaRPr lang="en-US" sz="18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Active</a:t>
                      </a:r>
                    </a:p>
                    <a:p>
                      <a:r>
                        <a:rPr lang="en-US" sz="1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downscaled HOM-Damped EU-Cavity </a:t>
                      </a:r>
                      <a:endParaRPr lang="en-US" sz="1000" noProof="0" dirty="0"/>
                    </a:p>
                  </a:txBody>
                  <a:tcPr/>
                </a:tc>
              </a:tr>
              <a:tr h="265414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Number of HHC-cells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30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30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20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20</a:t>
                      </a:r>
                      <a:endParaRPr lang="en-US" sz="1200" noProof="0" dirty="0"/>
                    </a:p>
                  </a:txBody>
                  <a:tcPr/>
                </a:tc>
              </a:tr>
              <a:tr h="442356">
                <a:tc>
                  <a:txBody>
                    <a:bodyPr/>
                    <a:lstStyle/>
                    <a:p>
                      <a:r>
                        <a:rPr lang="de-DE" sz="1400" noProof="0" dirty="0" smtClean="0"/>
                        <a:t>R/Q per HHC-</a:t>
                      </a:r>
                      <a:r>
                        <a:rPr lang="de-DE" sz="1400" noProof="0" dirty="0" err="1" smtClean="0"/>
                        <a:t>cell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Ω </a:t>
                      </a:r>
                      <a:r>
                        <a:rPr lang="el-GR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(56.7 Ω </a:t>
                      </a:r>
                      <a:r>
                        <a:rPr lang="el-GR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Ω </a:t>
                      </a:r>
                      <a:r>
                        <a:rPr lang="el-GR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</a:t>
                      </a:r>
                    </a:p>
                    <a:p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(56.7 Ω </a:t>
                      </a:r>
                      <a:r>
                        <a:rPr lang="el-GR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 Ω </a:t>
                      </a:r>
                      <a:r>
                        <a:rPr lang="el-GR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 Ω </a:t>
                      </a:r>
                      <a:r>
                        <a:rPr lang="el-GR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</a:t>
                      </a:r>
                      <a:endParaRPr lang="en-US" sz="1200" baseline="30000" noProof="0" dirty="0"/>
                    </a:p>
                  </a:txBody>
                  <a:tcPr/>
                </a:tc>
              </a:tr>
              <a:tr h="442356">
                <a:tc>
                  <a:txBody>
                    <a:bodyPr/>
                    <a:lstStyle/>
                    <a:p>
                      <a:r>
                        <a:rPr lang="de-DE" sz="1400" noProof="0" dirty="0" smtClean="0"/>
                        <a:t>R</a:t>
                      </a:r>
                      <a:r>
                        <a:rPr lang="de-DE" sz="1400" baseline="-25000" noProof="0" dirty="0" smtClean="0"/>
                        <a:t>S</a:t>
                      </a:r>
                      <a:r>
                        <a:rPr lang="de-DE" sz="1400" baseline="0" noProof="0" dirty="0" smtClean="0"/>
                        <a:t> per HHC-</a:t>
                      </a:r>
                      <a:r>
                        <a:rPr lang="de-DE" sz="1400" baseline="0" noProof="0" dirty="0" err="1" smtClean="0"/>
                        <a:t>cell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1.22 M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Ω </a:t>
                      </a:r>
                      <a:r>
                        <a:rPr lang="el-GR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(1.53 M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Ω </a:t>
                      </a:r>
                      <a:r>
                        <a:rPr lang="el-GR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1.22 M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Ω </a:t>
                      </a:r>
                      <a:r>
                        <a:rPr lang="el-GR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(1.53 M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Ω </a:t>
                      </a:r>
                      <a:r>
                        <a:rPr lang="el-GR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1.50 M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Ω </a:t>
                      </a:r>
                      <a:r>
                        <a:rPr lang="el-GR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1.50 M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Ω </a:t>
                      </a:r>
                      <a:r>
                        <a:rPr lang="el-GR" sz="12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</a:t>
                      </a:r>
                      <a:endParaRPr lang="el-GR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4904">
                <a:tc>
                  <a:txBody>
                    <a:bodyPr/>
                    <a:lstStyle/>
                    <a:p>
                      <a:r>
                        <a:rPr lang="de-DE" sz="1400" noProof="0" dirty="0" smtClean="0"/>
                        <a:t>Operational HHC </a:t>
                      </a:r>
                      <a:r>
                        <a:rPr lang="de-DE" sz="1400" noProof="0" dirty="0" err="1" smtClean="0"/>
                        <a:t>voltage</a:t>
                      </a:r>
                      <a:r>
                        <a:rPr lang="de-DE" sz="1400" noProof="0" dirty="0" smtClean="0"/>
                        <a:t> per </a:t>
                      </a:r>
                      <a:r>
                        <a:rPr lang="de-DE" sz="1400" noProof="0" dirty="0" err="1" smtClean="0"/>
                        <a:t>cell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77 kV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 smtClean="0"/>
                        <a:t>77 kV</a:t>
                      </a:r>
                      <a:endParaRPr lang="en-US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81 kV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 smtClean="0"/>
                        <a:t>81 kV</a:t>
                      </a:r>
                      <a:endParaRPr lang="en-US" sz="1200" noProof="0" dirty="0" smtClean="0"/>
                    </a:p>
                  </a:txBody>
                  <a:tcPr/>
                </a:tc>
              </a:tr>
              <a:tr h="330437">
                <a:tc>
                  <a:txBody>
                    <a:bodyPr/>
                    <a:lstStyle/>
                    <a:p>
                      <a:r>
                        <a:rPr lang="de-DE" sz="1400" noProof="0" dirty="0" smtClean="0"/>
                        <a:t>Operational HHC </a:t>
                      </a:r>
                      <a:r>
                        <a:rPr lang="de-DE" sz="1400" noProof="0" dirty="0" err="1" smtClean="0"/>
                        <a:t>voltage</a:t>
                      </a:r>
                      <a:r>
                        <a:rPr lang="de-DE" sz="1400" noProof="0" dirty="0" smtClean="0"/>
                        <a:t> 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2.31 MV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 smtClean="0"/>
                        <a:t>2.31 MV</a:t>
                      </a:r>
                      <a:endParaRPr lang="en-US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1.62 MV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 smtClean="0"/>
                        <a:t>1.62 MV</a:t>
                      </a:r>
                      <a:endParaRPr lang="en-US" sz="1200" noProof="0" dirty="0" smtClean="0"/>
                    </a:p>
                  </a:txBody>
                  <a:tcPr/>
                </a:tc>
              </a:tr>
              <a:tr h="442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HHC voltage gradient 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513 kV/m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 smtClean="0"/>
                        <a:t>513 kV/m</a:t>
                      </a:r>
                      <a:endParaRPr lang="en-US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810 kV/m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 smtClean="0"/>
                        <a:t>810 kV/m</a:t>
                      </a:r>
                      <a:endParaRPr lang="en-US" sz="1200" noProof="0" dirty="0" smtClean="0"/>
                    </a:p>
                    <a:p>
                      <a:endParaRPr lang="en-US" sz="1200" noProof="0" dirty="0"/>
                    </a:p>
                  </a:txBody>
                  <a:tcPr/>
                </a:tc>
              </a:tr>
              <a:tr h="294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0" dirty="0" err="1" smtClean="0"/>
                        <a:t>Bandwith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37 kHz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 smtClean="0"/>
                        <a:t>74 kHz</a:t>
                      </a:r>
                      <a:endParaRPr lang="en-US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88 kHz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176 kHz</a:t>
                      </a:r>
                      <a:endParaRPr lang="en-US" sz="1200" noProof="0" dirty="0"/>
                    </a:p>
                  </a:txBody>
                  <a:tcPr/>
                </a:tc>
              </a:tr>
              <a:tr h="442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HHC-detuning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80.9° 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71.6° 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 kHz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82,2° 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320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74.3° 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320 kHz</a:t>
                      </a:r>
                      <a:endParaRPr lang="en-US" sz="1200" noProof="0" dirty="0"/>
                    </a:p>
                  </a:txBody>
                  <a:tcPr/>
                </a:tc>
              </a:tr>
              <a:tr h="294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dissipation per HHC-cell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2.43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2.43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2.19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2.19 kW</a:t>
                      </a:r>
                    </a:p>
                  </a:txBody>
                  <a:tcPr/>
                </a:tc>
              </a:tr>
              <a:tr h="294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dissipation of all HHC-cells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72.9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72.9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43.7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43.7 kW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5536" y="5801489"/>
            <a:ext cx="84249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(</a:t>
            </a:r>
            <a:r>
              <a:rPr lang="en-US" sz="900" dirty="0"/>
              <a:t>1</a:t>
            </a:r>
            <a:r>
              <a:rPr lang="en-US" sz="900" dirty="0" smtClean="0"/>
              <a:t>)  The </a:t>
            </a:r>
            <a:r>
              <a:rPr lang="en-US" sz="900" dirty="0"/>
              <a:t>experimental study of a higher harmonic </a:t>
            </a:r>
            <a:r>
              <a:rPr lang="en-US" sz="900" dirty="0" err="1"/>
              <a:t>rf</a:t>
            </a:r>
            <a:r>
              <a:rPr lang="en-US" sz="900" dirty="0"/>
              <a:t> system in PETRA, </a:t>
            </a:r>
            <a:r>
              <a:rPr lang="en-US" sz="900" dirty="0" err="1"/>
              <a:t>Kohaupt</a:t>
            </a:r>
            <a:r>
              <a:rPr lang="en-US" sz="900" dirty="0"/>
              <a:t>, PAC1983_2525 </a:t>
            </a:r>
          </a:p>
          <a:p>
            <a:r>
              <a:rPr lang="en-US" sz="900" dirty="0"/>
              <a:t>(2</a:t>
            </a:r>
            <a:r>
              <a:rPr lang="en-US" sz="900" dirty="0" smtClean="0"/>
              <a:t>)  B</a:t>
            </a:r>
            <a:r>
              <a:rPr lang="en-US" sz="900" dirty="0"/>
              <a:t>. </a:t>
            </a:r>
            <a:r>
              <a:rPr lang="en-US" sz="900" dirty="0" err="1"/>
              <a:t>Dwersteg</a:t>
            </a:r>
            <a:r>
              <a:rPr lang="en-US" sz="900" dirty="0"/>
              <a:t> –MHC- 27.06.1983 </a:t>
            </a:r>
          </a:p>
          <a:p>
            <a:r>
              <a:rPr lang="en-US" sz="900" dirty="0"/>
              <a:t>(3</a:t>
            </a:r>
            <a:r>
              <a:rPr lang="en-US" sz="900" dirty="0" smtClean="0"/>
              <a:t>)  1.5 </a:t>
            </a:r>
            <a:r>
              <a:rPr lang="en-US" sz="900" dirty="0"/>
              <a:t>GHz CAVITY DESIGN FOR THE CLIC DAMPING RING AND AS ACTIVE THIRD HARMONIC CAVITY FOR ALBA, May 2017</a:t>
            </a:r>
          </a:p>
        </p:txBody>
      </p:sp>
    </p:spTree>
    <p:extLst>
      <p:ext uri="{BB962C8B-B14F-4D97-AF65-F5344CB8AC3E}">
        <p14:creationId xmlns:p14="http://schemas.microsoft.com/office/powerpoint/2010/main" val="1240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PETRA III</a:t>
            </a:r>
            <a:endParaRPr lang="en-US" dirty="0"/>
          </a:p>
        </p:txBody>
      </p:sp>
      <p:pic>
        <p:nvPicPr>
          <p:cNvPr id="4" name="Picture 3" descr="N:\wilke\mhfe\ESLS\2017 Krakau SOLARIS\2015-09-29_Luftbild_mit_Beschleunigern_RS-0045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572660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7"/>
          <p:cNvSpPr>
            <a:spLocks noGrp="1"/>
          </p:cNvSpPr>
          <p:nvPr>
            <p:ph idx="1"/>
          </p:nvPr>
        </p:nvSpPr>
        <p:spPr>
          <a:xfrm>
            <a:off x="5940152" y="836712"/>
            <a:ext cx="2880320" cy="4968552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 smtClean="0"/>
              <a:t>Main parameters:</a:t>
            </a:r>
          </a:p>
          <a:p>
            <a:r>
              <a:rPr lang="en-US" sz="1200" dirty="0" smtClean="0"/>
              <a:t>l = 2304 m </a:t>
            </a:r>
          </a:p>
          <a:p>
            <a:r>
              <a:rPr lang="en-US" sz="1200" dirty="0"/>
              <a:t>b</a:t>
            </a:r>
            <a:r>
              <a:rPr lang="en-US" sz="1200" dirty="0" smtClean="0"/>
              <a:t>eam energy = 6.08 GeV </a:t>
            </a:r>
          </a:p>
          <a:p>
            <a:r>
              <a:rPr lang="en-US" sz="1200" dirty="0" smtClean="0"/>
              <a:t>beam </a:t>
            </a:r>
            <a:r>
              <a:rPr lang="en-US" sz="1200" dirty="0"/>
              <a:t>current: 100 mA (4.8 E12 e</a:t>
            </a:r>
            <a:r>
              <a:rPr lang="en-US" sz="1200" baseline="30000" dirty="0"/>
              <a:t>-</a:t>
            </a:r>
            <a:r>
              <a:rPr lang="en-US" sz="1200" dirty="0"/>
              <a:t>),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Top </a:t>
            </a:r>
            <a:r>
              <a:rPr lang="en-US" sz="1200" dirty="0"/>
              <a:t>Up</a:t>
            </a:r>
          </a:p>
          <a:p>
            <a:r>
              <a:rPr lang="en-US" sz="1200" dirty="0"/>
              <a:t>emittance (hor.) = 1 nmrad </a:t>
            </a:r>
            <a:endParaRPr lang="en-US" sz="1200" dirty="0" smtClean="0"/>
          </a:p>
          <a:p>
            <a:r>
              <a:rPr lang="en-US" sz="1200" dirty="0" smtClean="0"/>
              <a:t>energy loss: ca. 5 MeV per turn</a:t>
            </a:r>
            <a:br>
              <a:rPr lang="en-US" sz="1200" dirty="0" smtClean="0"/>
            </a:br>
            <a:r>
              <a:rPr lang="en-US" sz="1200" dirty="0" smtClean="0"/>
              <a:t> (ca. 65 % from damping wigglers)</a:t>
            </a:r>
          </a:p>
          <a:p>
            <a:r>
              <a:rPr lang="en-US" sz="1200" dirty="0" smtClean="0"/>
              <a:t>20 undulators 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fill pattern: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timing mode :</a:t>
            </a:r>
          </a:p>
          <a:p>
            <a:pPr lvl="2">
              <a:spcAft>
                <a:spcPts val="600"/>
              </a:spcAft>
            </a:pPr>
            <a:r>
              <a:rPr lang="en-US" sz="1200" dirty="0" smtClean="0"/>
              <a:t>40 </a:t>
            </a:r>
            <a:r>
              <a:rPr lang="en-US" sz="1200" dirty="0"/>
              <a:t>bunches, 192 ns </a:t>
            </a:r>
            <a:r>
              <a:rPr lang="en-US" sz="1200" dirty="0" smtClean="0"/>
              <a:t>gap</a:t>
            </a:r>
          </a:p>
          <a:p>
            <a:pPr lvl="2">
              <a:spcAft>
                <a:spcPts val="600"/>
              </a:spcAft>
            </a:pPr>
            <a:r>
              <a:rPr lang="en-US" sz="1200" dirty="0" smtClean="0"/>
              <a:t>60 </a:t>
            </a:r>
            <a:r>
              <a:rPr lang="en-US" sz="1200" dirty="0"/>
              <a:t>bunches, </a:t>
            </a:r>
            <a:r>
              <a:rPr lang="en-US" sz="1200" dirty="0" smtClean="0"/>
              <a:t>128 </a:t>
            </a:r>
            <a:r>
              <a:rPr lang="en-US" sz="1200" dirty="0"/>
              <a:t>ns </a:t>
            </a:r>
            <a:r>
              <a:rPr lang="en-US" sz="1200" dirty="0" smtClean="0"/>
              <a:t>gap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continuous mode: </a:t>
            </a:r>
          </a:p>
          <a:p>
            <a:pPr lvl="2">
              <a:spcAft>
                <a:spcPts val="600"/>
              </a:spcAft>
            </a:pPr>
            <a:r>
              <a:rPr lang="en-US" sz="1200" dirty="0"/>
              <a:t>480 </a:t>
            </a:r>
            <a:r>
              <a:rPr lang="en-US" sz="1200" dirty="0" smtClean="0"/>
              <a:t>bunches,   16 ns gap</a:t>
            </a:r>
          </a:p>
          <a:p>
            <a:pPr lvl="2">
              <a:spcAft>
                <a:spcPts val="600"/>
              </a:spcAft>
            </a:pPr>
            <a:r>
              <a:rPr lang="en-US" sz="1200" dirty="0" smtClean="0"/>
              <a:t>960 bunches,     8 ns gap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98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3728" y="1844824"/>
            <a:ext cx="47280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you,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Your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attention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9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5327"/>
            <a:ext cx="8298180" cy="489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/ HOM-Damped EU-Cavity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764704"/>
            <a:ext cx="2343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ALBA RF Statistics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/ HOM-Damped EU-Cavity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764704"/>
            <a:ext cx="2343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ALBA RF Statistics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3530"/>
            <a:ext cx="6408712" cy="489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5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PETRA IV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08720"/>
            <a:ext cx="4849339" cy="43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980728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more experimental halls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new pre-accelerator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injection scheme (no </a:t>
            </a:r>
            <a:r>
              <a:rPr lang="en-US" dirty="0" err="1" smtClean="0"/>
              <a:t>topup</a:t>
            </a:r>
            <a:r>
              <a:rPr lang="en-US" dirty="0" smtClean="0"/>
              <a:t> – but swap out part of beam and on axis 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RF-Related PETRA IV Parameters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764704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„H7BA“-Lattice with 26 IDs 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01945"/>
              </p:ext>
            </p:extLst>
          </p:nvPr>
        </p:nvGraphicFramePr>
        <p:xfrm>
          <a:off x="502501" y="1340768"/>
          <a:ext cx="8064896" cy="38201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4376"/>
                <a:gridCol w="2197291"/>
                <a:gridCol w="2483229"/>
              </a:tblGrid>
              <a:tr h="3685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368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6.0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Circumference voltage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</a:t>
                      </a:r>
                      <a:r>
                        <a:rPr lang="en-US" sz="1800" b="0" i="0" u="none" strike="noStrike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(9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</a:t>
                      </a:r>
                      <a:r>
                        <a:rPr lang="en-US" sz="1800" b="0" i="0" u="none" strike="noStrike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Optimized for max. </a:t>
                      </a:r>
                      <a:r>
                        <a:rPr lang="en-US" sz="9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Touschek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lifetime. </a:t>
                      </a:r>
                    </a:p>
                    <a:p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 of 3. harm. syst. has not yet been considered</a:t>
                      </a:r>
                    </a:p>
                  </a:txBody>
                  <a:tcPr/>
                </a:tc>
              </a:tr>
              <a:tr h="368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Beam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 loss per 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3.32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IDs included</a:t>
                      </a:r>
                    </a:p>
                  </a:txBody>
                  <a:tcPr/>
                </a:tc>
              </a:tr>
              <a:tr h="368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0.905·10</a:t>
                      </a:r>
                      <a:r>
                        <a:rPr lang="en-US" sz="18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w/o IBS</a:t>
                      </a:r>
                    </a:p>
                  </a:txBody>
                  <a:tcPr/>
                </a:tc>
              </a:tr>
              <a:tr h="368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Momentum compaction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1.43·10</a:t>
                      </a:r>
                      <a:r>
                        <a:rPr lang="en-US" sz="18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About 80 times smaller than PETRA III</a:t>
                      </a:r>
                    </a:p>
                  </a:txBody>
                  <a:tcPr/>
                </a:tc>
              </a:tr>
              <a:tr h="368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Bunch length (1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6.8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8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Long. damping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16.2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5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\\win.desy.de\home\onkenr\My Documents\P4_Time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6624736" cy="448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N:\4all\public\mhfe\MHF_Fotoalbum\Klystron\Thales Klystron zieht um\IMG_79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367936"/>
            <a:ext cx="1728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ESY Bilder\Liporello\IMG_96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64" y="4653136"/>
            <a:ext cx="2633472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- part of PETRA IV</a:t>
            </a:r>
            <a:endParaRPr lang="en-US" dirty="0"/>
          </a:p>
        </p:txBody>
      </p:sp>
      <p:pic>
        <p:nvPicPr>
          <p:cNvPr id="3074" name="Picture 2" descr="N:\wilke\mhfe\ESLS\2014 Dortmund\Bilder\CERN Cavity mit 4 Vakuumpumpen 2014-07-31T17 43 12-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2295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N:\4all\public\mhfe\MHF_Fotoalbum\Kalender2017\IMG-20170718-WA0001original erbete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79" y="2388294"/>
            <a:ext cx="1354983" cy="24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:\4all\public\mhfe\MHF_Fotoalbum\Kalender2017\DSC_077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735" y="4797152"/>
            <a:ext cx="2148843" cy="16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8" b="88601" l="11932" r="92045">
                        <a14:backgroundMark x1="31818" y1="13472" x2="32386" y2="37824"/>
                        <a14:backgroundMark x1="30114" y1="39378" x2="20455" y2="50777"/>
                        <a14:backgroundMark x1="21023" y1="51295" x2="26136" y2="55959"/>
                        <a14:backgroundMark x1="25568" y1="58549" x2="10227" y2="66321"/>
                        <a14:backgroundMark x1="30682" y1="12953" x2="29545" y2="6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224" y="1163985"/>
            <a:ext cx="1672115" cy="183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N:\4all\public\mhfe\MHF_Fotoalbum\2017 TdoT\IMG_969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544" y="776164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onkenr\Downloads\IMG_184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6764" y="3861048"/>
            <a:ext cx="2991104" cy="22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764710"/>
            <a:ext cx="29337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1644" y="2411363"/>
            <a:ext cx="2016224" cy="184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D:\DESY Bilder\Liporello\IMG_9668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48886"/>
            <a:ext cx="1728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onkenr\Desktop\Untitled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4147923" y="4535024"/>
            <a:ext cx="2702429" cy="105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</a:t>
            </a:r>
            <a:r>
              <a:rPr lang="en-US" noProof="0" dirty="0" smtClean="0"/>
              <a:t>cavities</a:t>
            </a:r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7554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What options are there?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24744"/>
            <a:ext cx="4673074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Continuing use of the existing </a:t>
            </a:r>
            <a:endParaRPr lang="en-US" b="1" dirty="0" smtClean="0"/>
          </a:p>
          <a:p>
            <a:r>
              <a:rPr lang="en-US" b="1" dirty="0" smtClean="0"/>
              <a:t>5- </a:t>
            </a:r>
            <a:r>
              <a:rPr lang="en-US" b="1" dirty="0"/>
              <a:t>or 7-cell cavities </a:t>
            </a:r>
          </a:p>
          <a:p>
            <a:r>
              <a:rPr lang="en-US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/>
              <a:t>Cheap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/>
              <a:t>High </a:t>
            </a:r>
            <a:r>
              <a:rPr lang="en-US" sz="1600" dirty="0"/>
              <a:t>shunt-impedance </a:t>
            </a:r>
          </a:p>
          <a:p>
            <a:r>
              <a:rPr lang="en-US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/>
              <a:t>Space-saving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/>
              <a:t>Decades </a:t>
            </a:r>
            <a:r>
              <a:rPr lang="en-US" sz="1600" dirty="0"/>
              <a:t>of experience 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/>
              <a:t>Unclear </a:t>
            </a:r>
            <a:r>
              <a:rPr lang="en-US" sz="1600" dirty="0"/>
              <a:t>HOM spectrum with high impedances 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/>
              <a:t>Hardly </a:t>
            </a:r>
            <a:r>
              <a:rPr lang="en-US" sz="1600" dirty="0"/>
              <a:t>any possibilities for HOM damping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6602" y="1124744"/>
            <a:ext cx="3888432" cy="1661993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Developing a new cavity </a:t>
            </a:r>
            <a:endParaRPr lang="en-US" b="1" dirty="0" smtClean="0"/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>
                <a:solidFill>
                  <a:srgbClr val="008000"/>
                </a:solidFill>
                <a:sym typeface="Wingdings" panose="05000000000000000000" pitchFamily="2" charset="2"/>
              </a:rPr>
              <a:t> </a:t>
            </a:r>
            <a:r>
              <a:rPr lang="en-US" sz="1600" dirty="0" smtClean="0"/>
              <a:t>Cavity </a:t>
            </a:r>
            <a:r>
              <a:rPr lang="en-US" sz="1600" dirty="0"/>
              <a:t>can be optimized for PETRA IV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Need </a:t>
            </a:r>
            <a:r>
              <a:rPr lang="en-US" sz="1600" dirty="0">
                <a:sym typeface="Wingdings" panose="05000000000000000000" pitchFamily="2" charset="2"/>
              </a:rPr>
              <a:t>about 5 years from idea </a:t>
            </a:r>
          </a:p>
          <a:p>
            <a:r>
              <a:rPr lang="en-US" sz="1600" dirty="0">
                <a:sym typeface="Wingdings" panose="05000000000000000000" pitchFamily="2" charset="2"/>
              </a:rPr>
              <a:t>     to the first prototype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Childhood diseases are expected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96602" y="2786737"/>
            <a:ext cx="3888432" cy="1692771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Using an existing and </a:t>
            </a:r>
            <a:r>
              <a:rPr lang="en-US" b="1" dirty="0" smtClean="0"/>
              <a:t>proved </a:t>
            </a:r>
            <a:r>
              <a:rPr lang="en-US" b="1" dirty="0"/>
              <a:t>modern cavity design </a:t>
            </a:r>
            <a:endParaRPr lang="en-US" b="1" dirty="0" smtClean="0"/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>
                <a:solidFill>
                  <a:srgbClr val="008000"/>
                </a:solidFill>
                <a:sym typeface="Wingdings" panose="05000000000000000000" pitchFamily="2" charset="2"/>
              </a:rPr>
              <a:t> </a:t>
            </a:r>
            <a:r>
              <a:rPr lang="en-US" sz="1600" dirty="0" smtClean="0">
                <a:sym typeface="Wingdings" panose="05000000000000000000" pitchFamily="2" charset="2"/>
              </a:rPr>
              <a:t>Operating experience available</a:t>
            </a:r>
            <a:endParaRPr lang="en-US" sz="1600" dirty="0"/>
          </a:p>
          <a:p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Childhood </a:t>
            </a:r>
            <a:r>
              <a:rPr lang="en-US" sz="1600" dirty="0">
                <a:sym typeface="Wingdings" panose="05000000000000000000" pitchFamily="2" charset="2"/>
              </a:rPr>
              <a:t>diseases </a:t>
            </a:r>
            <a:r>
              <a:rPr lang="en-US" sz="1600" dirty="0" smtClean="0">
                <a:sym typeface="Wingdings" panose="05000000000000000000" pitchFamily="2" charset="2"/>
              </a:rPr>
              <a:t>are overcome 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Possibly not ideal for PETRA VI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23528" y="4779729"/>
            <a:ext cx="85615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“</a:t>
            </a:r>
            <a:r>
              <a:rPr lang="en-US" sz="1400" i="1" dirty="0"/>
              <a:t>The MAC believes that it is mandatory to </a:t>
            </a:r>
            <a:r>
              <a:rPr lang="en-US" sz="1400" b="1" i="1" dirty="0"/>
              <a:t>replace the present RF cavities with HOM-damped </a:t>
            </a:r>
            <a:r>
              <a:rPr lang="en-US" sz="1400" i="1" dirty="0"/>
              <a:t>ones. Given the long lead time to develop such systems the MAC recommends to finalize a design based on </a:t>
            </a:r>
            <a:r>
              <a:rPr lang="en-US" sz="1400" b="1" i="1" dirty="0"/>
              <a:t>well-established solutions (e.g. BESSY cavities </a:t>
            </a:r>
            <a:r>
              <a:rPr lang="en-US" sz="1400" i="1" dirty="0"/>
              <a:t>or a rescaled version of the ESRF ones) and to start the construction of a prototype as soon as possible. The MAC would like to see a related fully resource-loaded plan.”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52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HOM-Damped EU-Cavity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764704"/>
            <a:ext cx="825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Existing and </a:t>
            </a:r>
            <a:r>
              <a:rPr lang="en-US" b="1" dirty="0" smtClean="0">
                <a:solidFill>
                  <a:srgbClr val="FFC000"/>
                </a:solidFill>
              </a:rPr>
              <a:t>proved </a:t>
            </a:r>
            <a:r>
              <a:rPr lang="en-US" b="1" dirty="0">
                <a:solidFill>
                  <a:srgbClr val="FFC000"/>
                </a:solidFill>
              </a:rPr>
              <a:t>modern cavity design for synchrotron light sources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0" y="1340768"/>
            <a:ext cx="4565110" cy="427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95" y="1340768"/>
            <a:ext cx="3841210" cy="427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5492546"/>
            <a:ext cx="20505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/>
              <a:t>Courtesy of Ernst </a:t>
            </a:r>
            <a:r>
              <a:rPr lang="en-US" sz="900" b="1" dirty="0" err="1" smtClean="0"/>
              <a:t>Weihreter</a:t>
            </a:r>
            <a:r>
              <a:rPr lang="en-US" sz="900" b="1" dirty="0" smtClean="0"/>
              <a:t>, HZB </a:t>
            </a:r>
            <a:endParaRPr lang="en-US" sz="900" b="1" dirty="0"/>
          </a:p>
        </p:txBody>
      </p:sp>
      <p:sp>
        <p:nvSpPr>
          <p:cNvPr id="6" name="Rectangle 5"/>
          <p:cNvSpPr/>
          <p:nvPr/>
        </p:nvSpPr>
        <p:spPr>
          <a:xfrm>
            <a:off x="4673791" y="5584304"/>
            <a:ext cx="19864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Courtesy of Wolfgang Anders, HZB</a:t>
            </a:r>
          </a:p>
        </p:txBody>
      </p:sp>
    </p:spTree>
    <p:extLst>
      <p:ext uri="{BB962C8B-B14F-4D97-AF65-F5344CB8AC3E}">
        <p14:creationId xmlns:p14="http://schemas.microsoft.com/office/powerpoint/2010/main" val="13407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HOM-Damped EU-Cavity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264644"/>
              </p:ext>
            </p:extLst>
          </p:nvPr>
        </p:nvGraphicFramePr>
        <p:xfrm>
          <a:off x="395536" y="760930"/>
          <a:ext cx="8280920" cy="50126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24336"/>
                <a:gridCol w="1296144"/>
                <a:gridCol w="1512168"/>
                <a:gridCol w="2448272"/>
              </a:tblGrid>
              <a:tr h="798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Cavity Parameter </a:t>
                      </a:r>
                      <a:endParaRPr lang="en-US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Design (2002)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Series </a:t>
                      </a:r>
                      <a:endParaRPr lang="en-US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(BESSY 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500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499.654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Tuning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not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reported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Shunt 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M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 M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de-D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influenced by damper cut-off </a:t>
                      </a:r>
                    </a:p>
                    <a:p>
                      <a:r>
                        <a:rPr lang="it-IT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PETRA 7-cell cav.: 3.95 MΩ per </a:t>
                      </a:r>
                      <a:r>
                        <a:rPr lang="it-IT" sz="9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</a:t>
                      </a:r>
                      <a:endParaRPr lang="it-IT" sz="9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Cut-off frequency of HOM dampers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2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Longitudinal HOM impedances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k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Ω </a:t>
                      </a:r>
                      <a:r>
                        <a:rPr lang="de-D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w/o E011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10.8 k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de-D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(∗)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PETRA 7-cell cav.: 32 </a:t>
                      </a:r>
                      <a:r>
                        <a:rPr lang="it-IT" sz="9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kΩ</a:t>
                      </a:r>
                      <a:r>
                        <a:rPr lang="it-IT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it-IT" sz="9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</a:t>
                      </a:r>
                      <a:endParaRPr lang="it-IT" sz="9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9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Transverse HOM impedances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170 k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Ω/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50 k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Ω/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      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(∗)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PETRA 7-cell cav.: 450 </a:t>
                      </a:r>
                      <a:r>
                        <a:rPr lang="it-IT" sz="9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kΩ</a:t>
                      </a:r>
                      <a:r>
                        <a:rPr lang="it-IT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/m per </a:t>
                      </a:r>
                      <a:r>
                        <a:rPr lang="it-IT" sz="9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</a:t>
                      </a:r>
                      <a:endParaRPr lang="it-IT" sz="9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not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reported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29.600          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Maximum cavity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895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730 kV          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Maximum power dissipation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100 kW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78.4 kW        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66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Operational cavity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kV    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(A17, B18)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arcing trips per cavity and year (A17) </a:t>
                      </a:r>
                      <a:endParaRPr lang="en-US" sz="9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PETRA 7-cell cav.: 1.2 arcing trips per cavity and year (0.2 arcing trips per cell and year) @ 240 kV per cell</a:t>
                      </a:r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Insertion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700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Beam hole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74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74 mm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228184" y="5723855"/>
            <a:ext cx="1647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(A10): ALBA, </a:t>
            </a:r>
            <a:r>
              <a:rPr lang="en-US" sz="900" dirty="0" smtClean="0"/>
              <a:t>2010</a:t>
            </a:r>
          </a:p>
          <a:p>
            <a:r>
              <a:rPr lang="en-US" sz="900" dirty="0" smtClean="0"/>
              <a:t>(A17): </a:t>
            </a:r>
            <a:r>
              <a:rPr lang="en-US" sz="900" dirty="0"/>
              <a:t>ALBA, </a:t>
            </a:r>
            <a:r>
              <a:rPr lang="en-US" sz="900" dirty="0" smtClean="0"/>
              <a:t>2017</a:t>
            </a:r>
            <a:endParaRPr lang="en-US" sz="900" dirty="0"/>
          </a:p>
          <a:p>
            <a:r>
              <a:rPr lang="en-US" sz="900" dirty="0"/>
              <a:t>(B18): BESSY 2018 </a:t>
            </a:r>
          </a:p>
          <a:p>
            <a:r>
              <a:rPr lang="en-US" sz="900" dirty="0"/>
              <a:t>(∗): Data of the 2nd PT </a:t>
            </a:r>
          </a:p>
        </p:txBody>
      </p:sp>
    </p:spTree>
    <p:extLst>
      <p:ext uri="{BB962C8B-B14F-4D97-AF65-F5344CB8AC3E}">
        <p14:creationId xmlns:p14="http://schemas.microsoft.com/office/powerpoint/2010/main" val="40681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 lIns="0" rIns="0" rtlCol="0" anchor="ctr"/>
      <a:lstStyle>
        <a:defPPr algn="ctr">
          <a:buNone/>
          <a:defRPr sz="800" b="1" smtClean="0">
            <a:latin typeface="Arial"/>
            <a:cs typeface="Arial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 algn="ctr">
          <a:buNone/>
          <a:defRPr sz="1400" smtClean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DESY-MEA-XFEL</Template>
  <TotalTime>0</TotalTime>
  <Words>1560</Words>
  <Application>Microsoft Office PowerPoint</Application>
  <PresentationFormat>On-screen Show (4:3)</PresentationFormat>
  <Paragraphs>362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Standarddesign</vt:lpstr>
      <vt:lpstr>1_DESY European XFEL</vt:lpstr>
      <vt:lpstr>System design concept</vt:lpstr>
      <vt:lpstr>PETRA III</vt:lpstr>
      <vt:lpstr>Plans for PETRA IV</vt:lpstr>
      <vt:lpstr>RF-Related PETRA IV Parameters </vt:lpstr>
      <vt:lpstr>PowerPoint Presentation</vt:lpstr>
      <vt:lpstr>rf- part of PETRA IV</vt:lpstr>
      <vt:lpstr>Fundamental cavities</vt:lpstr>
      <vt:lpstr>HOM-Damped EU-Cavity</vt:lpstr>
      <vt:lpstr>HOM-Damped EU-Cavity</vt:lpstr>
      <vt:lpstr>HOM-Damped EU-Cavity</vt:lpstr>
      <vt:lpstr>Trip Compensation </vt:lpstr>
      <vt:lpstr>Trip Compensation </vt:lpstr>
      <vt:lpstr>RF System Structure (fundamental)</vt:lpstr>
      <vt:lpstr>Harmonic RF- system</vt:lpstr>
      <vt:lpstr>How can a Harmonic RF System be realized </vt:lpstr>
      <vt:lpstr>Pros and Cons of Different Designs </vt:lpstr>
      <vt:lpstr>Harmonic RF System for PETRA IV </vt:lpstr>
      <vt:lpstr>Harmonic RF System for PETRA IV </vt:lpstr>
      <vt:lpstr>Harmonic RF System for PETRA IV </vt:lpstr>
      <vt:lpstr>fin</vt:lpstr>
      <vt:lpstr>Annex / HOM-Damped EU-Cavity </vt:lpstr>
      <vt:lpstr>Annex / HOM-Damped EU-Cavity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Bodenvibrationen und Vibrationsmessungen</dc:title>
  <dc:creator>Norbert Meyners. MEA1;3321</dc:creator>
  <cp:lastModifiedBy>Onken, Ruediger</cp:lastModifiedBy>
  <cp:revision>199</cp:revision>
  <dcterms:created xsi:type="dcterms:W3CDTF">2018-02-09T11:54:15Z</dcterms:created>
  <dcterms:modified xsi:type="dcterms:W3CDTF">2018-11-07T07:15:17Z</dcterms:modified>
</cp:coreProperties>
</file>