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48" r:id="rId1"/>
  </p:sldMasterIdLst>
  <p:notesMasterIdLst>
    <p:notesMasterId r:id="rId40"/>
  </p:notesMasterIdLst>
  <p:handoutMasterIdLst>
    <p:handoutMasterId r:id="rId41"/>
  </p:handoutMasterIdLst>
  <p:sldIdLst>
    <p:sldId id="258" r:id="rId2"/>
    <p:sldId id="268" r:id="rId3"/>
    <p:sldId id="271" r:id="rId4"/>
    <p:sldId id="304" r:id="rId5"/>
    <p:sldId id="306" r:id="rId6"/>
    <p:sldId id="307" r:id="rId7"/>
    <p:sldId id="318" r:id="rId8"/>
    <p:sldId id="291" r:id="rId9"/>
    <p:sldId id="274" r:id="rId10"/>
    <p:sldId id="311" r:id="rId11"/>
    <p:sldId id="312" r:id="rId12"/>
    <p:sldId id="314" r:id="rId13"/>
    <p:sldId id="310" r:id="rId14"/>
    <p:sldId id="316" r:id="rId15"/>
    <p:sldId id="309" r:id="rId16"/>
    <p:sldId id="315" r:id="rId17"/>
    <p:sldId id="317" r:id="rId18"/>
    <p:sldId id="294" r:id="rId19"/>
    <p:sldId id="293" r:id="rId20"/>
    <p:sldId id="289" r:id="rId21"/>
    <p:sldId id="319" r:id="rId22"/>
    <p:sldId id="322" r:id="rId23"/>
    <p:sldId id="323" r:id="rId24"/>
    <p:sldId id="320" r:id="rId25"/>
    <p:sldId id="321" r:id="rId26"/>
    <p:sldId id="313" r:id="rId27"/>
    <p:sldId id="324" r:id="rId28"/>
    <p:sldId id="326" r:id="rId29"/>
    <p:sldId id="325" r:id="rId30"/>
    <p:sldId id="327" r:id="rId31"/>
    <p:sldId id="329" r:id="rId32"/>
    <p:sldId id="328" r:id="rId33"/>
    <p:sldId id="330" r:id="rId34"/>
    <p:sldId id="282" r:id="rId35"/>
    <p:sldId id="302" r:id="rId36"/>
    <p:sldId id="331" r:id="rId37"/>
    <p:sldId id="288" r:id="rId38"/>
    <p:sldId id="285" r:id="rId39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42"/>
      <p:bold r:id="rId43"/>
      <p:italic r:id="rId44"/>
      <p:boldItalic r:id="rId4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094769"/>
    <a:srgbClr val="0058A6"/>
    <a:srgbClr val="505357"/>
    <a:srgbClr val="1185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95" autoAdjust="0"/>
    <p:restoredTop sz="93830" autoAdjust="0"/>
  </p:normalViewPr>
  <p:slideViewPr>
    <p:cSldViewPr>
      <p:cViewPr>
        <p:scale>
          <a:sx n="50" d="100"/>
          <a:sy n="50" d="100"/>
        </p:scale>
        <p:origin x="1630" y="30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-1457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1.fntdata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2.fntdata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8CAC2A-6F73-C54A-AD32-F1F7A66AE92F}" type="datetime1">
              <a:rPr lang="en-US" smtClean="0"/>
              <a:t>11/7/2018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12C057-B219-174B-AAF8-960890E595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4653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2BE6DB-1362-9D4D-B51B-20E1914E0251}" type="datetime1">
              <a:rPr lang="en-US" smtClean="0"/>
              <a:t>11/7/2018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2A670D-0121-F840-B8A7-B5F28CFC5A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94968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2A670D-0121-F840-B8A7-B5F28CFC5A7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7361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For the AR requirements…</a:t>
            </a:r>
          </a:p>
          <a:p>
            <a:r>
              <a:rPr lang="en-US" dirty="0" smtClean="0"/>
              <a:t>Start with column on left</a:t>
            </a:r>
          </a:p>
          <a:p>
            <a:r>
              <a:rPr lang="en-US" dirty="0" smtClean="0"/>
              <a:t>ALS SR cavity,</a:t>
            </a:r>
            <a:r>
              <a:rPr lang="en-US" baseline="0" dirty="0" smtClean="0"/>
              <a:t> beam and RF source power parameters</a:t>
            </a:r>
          </a:p>
          <a:p>
            <a:r>
              <a:rPr lang="en-US" baseline="0" dirty="0" smtClean="0"/>
              <a:t>Comparing with the right column</a:t>
            </a:r>
          </a:p>
          <a:p>
            <a:r>
              <a:rPr lang="en-US" baseline="0" dirty="0" smtClean="0"/>
              <a:t>ALS-U AR beam and RF power</a:t>
            </a:r>
          </a:p>
          <a:p>
            <a:r>
              <a:rPr lang="en-US" baseline="0" dirty="0" smtClean="0"/>
              <a:t>You can see that a cavity with cavity parameters equal to the current cavity would satisfy</a:t>
            </a:r>
          </a:p>
          <a:p>
            <a:r>
              <a:rPr lang="en-US" baseline="0" dirty="0" smtClean="0"/>
              <a:t>Beam loading is ~1/10</a:t>
            </a:r>
            <a:r>
              <a:rPr lang="en-US" baseline="30000" dirty="0" smtClean="0"/>
              <a:t>th</a:t>
            </a:r>
            <a:endParaRPr lang="en-US" baseline="0" dirty="0" smtClean="0"/>
          </a:p>
          <a:p>
            <a:r>
              <a:rPr lang="en-US" baseline="0" dirty="0" smtClean="0"/>
              <a:t>RF source power required is lower – a clear candidate for a SS amplifier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2A670D-0121-F840-B8A7-B5F28CFC5A7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7970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 smtClean="0"/>
              <a:t>New 500 MHz Cavities</a:t>
            </a:r>
          </a:p>
          <a:p>
            <a:r>
              <a:rPr lang="en-US" dirty="0" smtClean="0">
                <a:solidFill>
                  <a:srgbClr val="00B050"/>
                </a:solidFill>
              </a:rPr>
              <a:t>Easier to leverage existing cavity designs: B-Factory, NLC, </a:t>
            </a:r>
            <a:r>
              <a:rPr lang="en-US" dirty="0" err="1" smtClean="0">
                <a:solidFill>
                  <a:srgbClr val="00B050"/>
                </a:solidFill>
              </a:rPr>
              <a:t>Dampy</a:t>
            </a:r>
            <a:r>
              <a:rPr lang="en-US" dirty="0" smtClean="0">
                <a:solidFill>
                  <a:srgbClr val="00B050"/>
                </a:solidFill>
              </a:rPr>
              <a:t>, others</a:t>
            </a:r>
          </a:p>
          <a:p>
            <a:r>
              <a:rPr lang="en-US" dirty="0" smtClean="0">
                <a:solidFill>
                  <a:srgbClr val="00B050"/>
                </a:solidFill>
              </a:rPr>
              <a:t>Potentially lower cost power RF source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Potentially might need a frequency agile controller for injection, could depend on harmonic #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New D-LLRF needs to be developed and designed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2A670D-0121-F840-B8A7-B5F28CFC5A7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1955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 smtClean="0"/>
              <a:t>New 500 MHz Cavities</a:t>
            </a:r>
          </a:p>
          <a:p>
            <a:r>
              <a:rPr lang="en-US" dirty="0" smtClean="0">
                <a:solidFill>
                  <a:srgbClr val="00B050"/>
                </a:solidFill>
              </a:rPr>
              <a:t>Easier to leverage existing cavity designs: B-Factory, NLC, </a:t>
            </a:r>
            <a:r>
              <a:rPr lang="en-US" dirty="0" err="1" smtClean="0">
                <a:solidFill>
                  <a:srgbClr val="00B050"/>
                </a:solidFill>
              </a:rPr>
              <a:t>Dampy</a:t>
            </a:r>
            <a:r>
              <a:rPr lang="en-US" dirty="0" smtClean="0">
                <a:solidFill>
                  <a:srgbClr val="00B050"/>
                </a:solidFill>
              </a:rPr>
              <a:t>, others</a:t>
            </a:r>
          </a:p>
          <a:p>
            <a:r>
              <a:rPr lang="en-US" dirty="0" smtClean="0">
                <a:solidFill>
                  <a:srgbClr val="00B050"/>
                </a:solidFill>
              </a:rPr>
              <a:t>Potentially lower cost power RF source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Potentially might need a frequency agile controller for injection, could depend on harmonic #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New D-LLRF needs to be developed and designed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2A670D-0121-F840-B8A7-B5F28CFC5A7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1213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 smtClean="0"/>
              <a:t>New 500 MHz Cavities</a:t>
            </a:r>
          </a:p>
          <a:p>
            <a:r>
              <a:rPr lang="en-US" dirty="0" smtClean="0">
                <a:solidFill>
                  <a:srgbClr val="00B050"/>
                </a:solidFill>
              </a:rPr>
              <a:t>Easier to leverage existing cavity designs: B-Factory, NLC, </a:t>
            </a:r>
            <a:r>
              <a:rPr lang="en-US" dirty="0" err="1" smtClean="0">
                <a:solidFill>
                  <a:srgbClr val="00B050"/>
                </a:solidFill>
              </a:rPr>
              <a:t>Dampy</a:t>
            </a:r>
            <a:r>
              <a:rPr lang="en-US" dirty="0" smtClean="0">
                <a:solidFill>
                  <a:srgbClr val="00B050"/>
                </a:solidFill>
              </a:rPr>
              <a:t>, others</a:t>
            </a:r>
          </a:p>
          <a:p>
            <a:r>
              <a:rPr lang="en-US" dirty="0" smtClean="0">
                <a:solidFill>
                  <a:srgbClr val="00B050"/>
                </a:solidFill>
              </a:rPr>
              <a:t>Potentially lower cost power RF source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Potentially might need a frequency agile controller for injection, could depend on harmonic #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New D-LLRF needs to be developed and designed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2A670D-0121-F840-B8A7-B5F28CFC5A7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2554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 smtClean="0"/>
              <a:t>New 500 MHz Cavities</a:t>
            </a:r>
          </a:p>
          <a:p>
            <a:r>
              <a:rPr lang="en-US" dirty="0" smtClean="0">
                <a:solidFill>
                  <a:srgbClr val="00B050"/>
                </a:solidFill>
              </a:rPr>
              <a:t>Easier to leverage existing cavity designs: B-Factory, NLC, </a:t>
            </a:r>
            <a:r>
              <a:rPr lang="en-US" dirty="0" err="1" smtClean="0">
                <a:solidFill>
                  <a:srgbClr val="00B050"/>
                </a:solidFill>
              </a:rPr>
              <a:t>Dampy</a:t>
            </a:r>
            <a:r>
              <a:rPr lang="en-US" dirty="0" smtClean="0">
                <a:solidFill>
                  <a:srgbClr val="00B050"/>
                </a:solidFill>
              </a:rPr>
              <a:t>, others</a:t>
            </a:r>
          </a:p>
          <a:p>
            <a:r>
              <a:rPr lang="en-US" dirty="0" smtClean="0">
                <a:solidFill>
                  <a:srgbClr val="00B050"/>
                </a:solidFill>
              </a:rPr>
              <a:t>Potentially lower cost power RF source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Potentially might need a frequency agile controller for injection, could depend on harmonic #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New D-LLRF needs to be developed and designed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2A670D-0121-F840-B8A7-B5F28CFC5A7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1323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 smtClean="0"/>
              <a:t>New 500 MHz Cavities</a:t>
            </a:r>
          </a:p>
          <a:p>
            <a:r>
              <a:rPr lang="en-US" dirty="0" smtClean="0">
                <a:solidFill>
                  <a:srgbClr val="00B050"/>
                </a:solidFill>
              </a:rPr>
              <a:t>Easier to leverage existing cavity designs: B-Factory, NLC, </a:t>
            </a:r>
            <a:r>
              <a:rPr lang="en-US" dirty="0" err="1" smtClean="0">
                <a:solidFill>
                  <a:srgbClr val="00B050"/>
                </a:solidFill>
              </a:rPr>
              <a:t>Dampy</a:t>
            </a:r>
            <a:r>
              <a:rPr lang="en-US" dirty="0" smtClean="0">
                <a:solidFill>
                  <a:srgbClr val="00B050"/>
                </a:solidFill>
              </a:rPr>
              <a:t>, others</a:t>
            </a:r>
          </a:p>
          <a:p>
            <a:r>
              <a:rPr lang="en-US" dirty="0" smtClean="0">
                <a:solidFill>
                  <a:srgbClr val="00B050"/>
                </a:solidFill>
              </a:rPr>
              <a:t>Potentially lower cost power RF source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Potentially might need a frequency agile controller for injection, could depend on harmonic #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New D-LLRF needs to be developed and designed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2A670D-0121-F840-B8A7-B5F28CFC5A7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1188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 smtClean="0"/>
              <a:t>New 500 MHz Cavities</a:t>
            </a:r>
          </a:p>
          <a:p>
            <a:r>
              <a:rPr lang="en-US" dirty="0" smtClean="0">
                <a:solidFill>
                  <a:srgbClr val="00B050"/>
                </a:solidFill>
              </a:rPr>
              <a:t>Easier to leverage existing cavity designs: B-Factory, NLC, </a:t>
            </a:r>
            <a:r>
              <a:rPr lang="en-US" dirty="0" err="1" smtClean="0">
                <a:solidFill>
                  <a:srgbClr val="00B050"/>
                </a:solidFill>
              </a:rPr>
              <a:t>Dampy</a:t>
            </a:r>
            <a:r>
              <a:rPr lang="en-US" dirty="0" smtClean="0">
                <a:solidFill>
                  <a:srgbClr val="00B050"/>
                </a:solidFill>
              </a:rPr>
              <a:t>, others</a:t>
            </a:r>
          </a:p>
          <a:p>
            <a:r>
              <a:rPr lang="en-US" dirty="0" smtClean="0">
                <a:solidFill>
                  <a:srgbClr val="00B050"/>
                </a:solidFill>
              </a:rPr>
              <a:t>Potentially lower cost power RF source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Potentially might need a frequency agile controller for injection, could depend on harmonic #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New D-LLRF needs to be developed and designed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2A670D-0121-F840-B8A7-B5F28CFC5A7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14592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 smtClean="0"/>
              <a:t>New 500 MHz Cavities</a:t>
            </a:r>
          </a:p>
          <a:p>
            <a:r>
              <a:rPr lang="en-US" dirty="0" smtClean="0">
                <a:solidFill>
                  <a:srgbClr val="00B050"/>
                </a:solidFill>
              </a:rPr>
              <a:t>Easier to leverage existing cavity designs: B-Factory, NLC, </a:t>
            </a:r>
            <a:r>
              <a:rPr lang="en-US" dirty="0" err="1" smtClean="0">
                <a:solidFill>
                  <a:srgbClr val="00B050"/>
                </a:solidFill>
              </a:rPr>
              <a:t>Dampy</a:t>
            </a:r>
            <a:r>
              <a:rPr lang="en-US" dirty="0" smtClean="0">
                <a:solidFill>
                  <a:srgbClr val="00B050"/>
                </a:solidFill>
              </a:rPr>
              <a:t>, others</a:t>
            </a:r>
          </a:p>
          <a:p>
            <a:r>
              <a:rPr lang="en-US" dirty="0" smtClean="0">
                <a:solidFill>
                  <a:srgbClr val="00B050"/>
                </a:solidFill>
              </a:rPr>
              <a:t>Potentially lower cost power RF source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Potentially might need a frequency agile controller for injection, could depend on harmonic #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New D-LLRF needs to be developed and designed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2A670D-0121-F840-B8A7-B5F28CFC5A7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97806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 smtClean="0"/>
              <a:t>New 500 MHz Cavities</a:t>
            </a:r>
          </a:p>
          <a:p>
            <a:r>
              <a:rPr lang="en-US" dirty="0" smtClean="0">
                <a:solidFill>
                  <a:srgbClr val="00B050"/>
                </a:solidFill>
              </a:rPr>
              <a:t>Easier to leverage existing cavity designs: B-Factory, NLC, </a:t>
            </a:r>
            <a:r>
              <a:rPr lang="en-US" dirty="0" err="1" smtClean="0">
                <a:solidFill>
                  <a:srgbClr val="00B050"/>
                </a:solidFill>
              </a:rPr>
              <a:t>Dampy</a:t>
            </a:r>
            <a:r>
              <a:rPr lang="en-US" dirty="0" smtClean="0">
                <a:solidFill>
                  <a:srgbClr val="00B050"/>
                </a:solidFill>
              </a:rPr>
              <a:t>, others</a:t>
            </a:r>
          </a:p>
          <a:p>
            <a:r>
              <a:rPr lang="en-US" dirty="0" smtClean="0">
                <a:solidFill>
                  <a:srgbClr val="00B050"/>
                </a:solidFill>
              </a:rPr>
              <a:t>Potentially lower cost power RF source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Potentially might need a frequency agile controller for injection, could depend on harmonic #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New D-LLRF needs to be developed and designed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2A670D-0121-F840-B8A7-B5F28CFC5A7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97806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scope for each RF system includes these 11 major</a:t>
            </a:r>
            <a:r>
              <a:rPr lang="en-US" baseline="0" dirty="0" smtClean="0"/>
              <a:t> subsystems with a few exceptions</a:t>
            </a:r>
          </a:p>
          <a:p>
            <a:endParaRPr lang="en-US" baseline="0" dirty="0" smtClean="0"/>
          </a:p>
          <a:p>
            <a:r>
              <a:rPr lang="en-US" baseline="0" dirty="0" smtClean="0"/>
              <a:t>I apologize,  this slide should have been a table…</a:t>
            </a:r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2A670D-0121-F840-B8A7-B5F28CFC5A7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1456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Three systems:</a:t>
            </a:r>
            <a:endParaRPr lang="en-US" baseline="0" dirty="0" smtClean="0"/>
          </a:p>
          <a:p>
            <a:r>
              <a:rPr lang="en-US" baseline="0" dirty="0" smtClean="0"/>
              <a:t>	</a:t>
            </a:r>
            <a:r>
              <a:rPr lang="en-US" dirty="0" smtClean="0"/>
              <a:t>AR RF</a:t>
            </a:r>
          </a:p>
          <a:p>
            <a:r>
              <a:rPr lang="en-US" dirty="0" smtClean="0"/>
              <a:t>	SR RF</a:t>
            </a:r>
          </a:p>
          <a:p>
            <a:r>
              <a:rPr lang="en-US" dirty="0" smtClean="0"/>
              <a:t>	3HC</a:t>
            </a:r>
          </a:p>
          <a:p>
            <a:r>
              <a:rPr lang="en-US" dirty="0" smtClean="0"/>
              <a:t>Briefly</a:t>
            </a:r>
            <a:r>
              <a:rPr lang="en-US" baseline="0" dirty="0" smtClean="0"/>
              <a:t> step through the scope of each RF system</a:t>
            </a:r>
          </a:p>
          <a:p>
            <a:r>
              <a:rPr lang="en-US" baseline="0" dirty="0" smtClean="0"/>
              <a:t>Then, I’ll present</a:t>
            </a:r>
          </a:p>
          <a:p>
            <a:r>
              <a:rPr lang="en-US" baseline="0" dirty="0" smtClean="0"/>
              <a:t>	the requirements</a:t>
            </a:r>
          </a:p>
          <a:p>
            <a:r>
              <a:rPr lang="en-US" baseline="0" dirty="0" smtClean="0"/>
              <a:t>	our approach</a:t>
            </a:r>
          </a:p>
          <a:p>
            <a:r>
              <a:rPr lang="en-US" baseline="0" dirty="0" smtClean="0"/>
              <a:t>	the risks</a:t>
            </a:r>
          </a:p>
          <a:p>
            <a:r>
              <a:rPr lang="en-US" baseline="0" dirty="0" smtClean="0"/>
              <a:t>	and the status &amp; future plans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2A670D-0121-F840-B8A7-B5F28CFC5A7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37122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Col 1</a:t>
            </a:r>
          </a:p>
          <a:p>
            <a:r>
              <a:rPr lang="en-US" dirty="0" smtClean="0"/>
              <a:t>Copper</a:t>
            </a:r>
            <a:r>
              <a:rPr lang="en-US" baseline="0" dirty="0" smtClean="0"/>
              <a:t> cavities, re-entrant single cell cavities</a:t>
            </a:r>
          </a:p>
          <a:p>
            <a:r>
              <a:rPr lang="en-US" baseline="0" dirty="0" smtClean="0"/>
              <a:t>Cavity coupler set for near matched condition – maximizes efficiency</a:t>
            </a:r>
          </a:p>
          <a:p>
            <a:r>
              <a:rPr lang="en-US" baseline="0" dirty="0" smtClean="0"/>
              <a:t>Partially HOM damped, E-Type, Ridged WG, Cavity Temperature control</a:t>
            </a:r>
          </a:p>
          <a:p>
            <a:r>
              <a:rPr lang="en-US" baseline="0" dirty="0" smtClean="0"/>
              <a:t>Designed for 70 kW max, 750 kV gap voltage</a:t>
            </a:r>
          </a:p>
          <a:p>
            <a:endParaRPr lang="en-US" baseline="0" dirty="0" smtClean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ALS-U requires lower accelerating voltage, 600 kV vs. 1.3MV (ALS)</a:t>
            </a:r>
          </a:p>
          <a:p>
            <a:endParaRPr lang="en-US" baseline="0" dirty="0" smtClean="0"/>
          </a:p>
          <a:p>
            <a:r>
              <a:rPr lang="en-US" baseline="0" dirty="0" smtClean="0"/>
              <a:t>Col 2</a:t>
            </a:r>
          </a:p>
          <a:p>
            <a:r>
              <a:rPr lang="en-US" baseline="0" dirty="0" smtClean="0"/>
              <a:t>Re-using a single cavity would meet the </a:t>
            </a:r>
            <a:r>
              <a:rPr lang="en-US" baseline="0" dirty="0" err="1" smtClean="0"/>
              <a:t>accel</a:t>
            </a:r>
            <a:r>
              <a:rPr lang="en-US" baseline="0" dirty="0" smtClean="0"/>
              <a:t> voltage </a:t>
            </a:r>
            <a:r>
              <a:rPr lang="en-US" baseline="0" dirty="0" err="1" smtClean="0"/>
              <a:t>req</a:t>
            </a:r>
            <a:r>
              <a:rPr lang="en-US" baseline="0" dirty="0" smtClean="0"/>
              <a:t>, slightly relaxed from current ALS operation point</a:t>
            </a:r>
          </a:p>
          <a:p>
            <a:r>
              <a:rPr lang="en-US" baseline="0" dirty="0" smtClean="0"/>
              <a:t>However</a:t>
            </a:r>
          </a:p>
          <a:p>
            <a:r>
              <a:rPr lang="en-US" baseline="0" dirty="0" smtClean="0"/>
              <a:t>Cavity coupler does not have sufficient range to create a matched condition - ~11 kW reflected per cavity</a:t>
            </a:r>
          </a:p>
          <a:p>
            <a:r>
              <a:rPr lang="en-US" baseline="0" dirty="0" smtClean="0"/>
              <a:t>Not as big of a problem as the transmission power through coupler which would be in a range above which we are comfortable (&gt;150 kW)</a:t>
            </a:r>
          </a:p>
          <a:p>
            <a:endParaRPr lang="en-US" baseline="0" dirty="0" smtClean="0"/>
          </a:p>
          <a:p>
            <a:r>
              <a:rPr lang="en-US" baseline="0" dirty="0" smtClean="0"/>
              <a:t>Col 3</a:t>
            </a:r>
          </a:p>
          <a:p>
            <a:r>
              <a:rPr lang="en-US" baseline="0" dirty="0" smtClean="0"/>
              <a:t>2 cavity solution</a:t>
            </a:r>
          </a:p>
          <a:p>
            <a:r>
              <a:rPr lang="en-US" baseline="0" dirty="0" smtClean="0"/>
              <a:t>Each cavity operated at even lower accelerating voltage 300 kV – easier and more reliable</a:t>
            </a:r>
          </a:p>
          <a:p>
            <a:r>
              <a:rPr lang="en-US" baseline="0" dirty="0" smtClean="0"/>
              <a:t>but worsens the cavity match and power efficiency at 500 mA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Cavity coupler does not have sufficient range to create a matched condition - ~26 kW reflected per cavity</a:t>
            </a:r>
          </a:p>
          <a:p>
            <a:r>
              <a:rPr lang="en-US" baseline="0" dirty="0" smtClean="0"/>
              <a:t>Transmission power through the coupler and total power is lower than current ALS operation</a:t>
            </a:r>
          </a:p>
          <a:p>
            <a:r>
              <a:rPr lang="en-US" baseline="0" dirty="0" smtClean="0"/>
              <a:t>2 cavity solution supported by the high power amplifier/</a:t>
            </a:r>
            <a:r>
              <a:rPr lang="en-US" baseline="0" dirty="0" err="1" smtClean="0"/>
              <a:t>wg</a:t>
            </a:r>
            <a:r>
              <a:rPr lang="en-US" baseline="0" dirty="0" smtClean="0"/>
              <a:t> distribution system</a:t>
            </a:r>
          </a:p>
          <a:p>
            <a:r>
              <a:rPr lang="en-US" baseline="0" dirty="0" smtClean="0"/>
              <a:t>The re-use of the ALS HPA/2 cavity solution is our baseline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2A670D-0121-F840-B8A7-B5F28CFC5A7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43999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 smtClean="0"/>
              <a:t>New 500 MHz Cavities</a:t>
            </a:r>
          </a:p>
          <a:p>
            <a:r>
              <a:rPr lang="en-US" dirty="0" smtClean="0">
                <a:solidFill>
                  <a:srgbClr val="00B050"/>
                </a:solidFill>
              </a:rPr>
              <a:t>Easier to leverage existing cavity designs: B-Factory, NLC, </a:t>
            </a:r>
            <a:r>
              <a:rPr lang="en-US" dirty="0" err="1" smtClean="0">
                <a:solidFill>
                  <a:srgbClr val="00B050"/>
                </a:solidFill>
              </a:rPr>
              <a:t>Dampy</a:t>
            </a:r>
            <a:r>
              <a:rPr lang="en-US" dirty="0" smtClean="0">
                <a:solidFill>
                  <a:srgbClr val="00B050"/>
                </a:solidFill>
              </a:rPr>
              <a:t>, others</a:t>
            </a:r>
          </a:p>
          <a:p>
            <a:r>
              <a:rPr lang="en-US" dirty="0" smtClean="0">
                <a:solidFill>
                  <a:srgbClr val="00B050"/>
                </a:solidFill>
              </a:rPr>
              <a:t>Potentially lower cost power RF source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Potentially might need a frequency agile controller for injection, could depend on harmonic #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New D-LLRF needs to be developed and designed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2A670D-0121-F840-B8A7-B5F28CFC5A7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29330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For the AR requirements…</a:t>
            </a:r>
          </a:p>
          <a:p>
            <a:r>
              <a:rPr lang="en-US" dirty="0" smtClean="0"/>
              <a:t>Start with column on left</a:t>
            </a:r>
          </a:p>
          <a:p>
            <a:r>
              <a:rPr lang="en-US" dirty="0" smtClean="0"/>
              <a:t>ALS SR cavity,</a:t>
            </a:r>
            <a:r>
              <a:rPr lang="en-US" baseline="0" dirty="0" smtClean="0"/>
              <a:t> beam and RF source power parameters</a:t>
            </a:r>
          </a:p>
          <a:p>
            <a:r>
              <a:rPr lang="en-US" baseline="0" dirty="0" smtClean="0"/>
              <a:t>Comparing with the right column</a:t>
            </a:r>
          </a:p>
          <a:p>
            <a:r>
              <a:rPr lang="en-US" baseline="0" dirty="0" smtClean="0"/>
              <a:t>ALS-U AR beam and RF power</a:t>
            </a:r>
          </a:p>
          <a:p>
            <a:r>
              <a:rPr lang="en-US" baseline="0" dirty="0" smtClean="0"/>
              <a:t>You can see that a cavity with cavity parameters equal to the current cavity would satisfy</a:t>
            </a:r>
          </a:p>
          <a:p>
            <a:r>
              <a:rPr lang="en-US" baseline="0" dirty="0" smtClean="0"/>
              <a:t>Beam loading is ~1/10</a:t>
            </a:r>
            <a:r>
              <a:rPr lang="en-US" baseline="30000" dirty="0" smtClean="0"/>
              <a:t>th</a:t>
            </a:r>
            <a:endParaRPr lang="en-US" baseline="0" dirty="0" smtClean="0"/>
          </a:p>
          <a:p>
            <a:r>
              <a:rPr lang="en-US" baseline="0" dirty="0" smtClean="0"/>
              <a:t>RF source power required is lower – a clear candidate for a SS amplifier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2A670D-0121-F840-B8A7-B5F28CFC5A75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7716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 smtClean="0"/>
              <a:t>New 500 MHz Cavities</a:t>
            </a:r>
          </a:p>
          <a:p>
            <a:r>
              <a:rPr lang="en-US" dirty="0" smtClean="0">
                <a:solidFill>
                  <a:srgbClr val="00B050"/>
                </a:solidFill>
              </a:rPr>
              <a:t>Easier to leverage existing cavity designs: B-Factory, NLC, </a:t>
            </a:r>
            <a:r>
              <a:rPr lang="en-US" dirty="0" err="1" smtClean="0">
                <a:solidFill>
                  <a:srgbClr val="00B050"/>
                </a:solidFill>
              </a:rPr>
              <a:t>Dampy</a:t>
            </a:r>
            <a:r>
              <a:rPr lang="en-US" dirty="0" smtClean="0">
                <a:solidFill>
                  <a:srgbClr val="00B050"/>
                </a:solidFill>
              </a:rPr>
              <a:t>, others</a:t>
            </a:r>
          </a:p>
          <a:p>
            <a:r>
              <a:rPr lang="en-US" dirty="0" smtClean="0">
                <a:solidFill>
                  <a:srgbClr val="00B050"/>
                </a:solidFill>
              </a:rPr>
              <a:t>Potentially lower cost power RF source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Potentially might need a frequency agile controller for injection, could depend on harmonic #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New D-LLRF needs to be developed and designed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2A670D-0121-F840-B8A7-B5F28CFC5A75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79381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 smtClean="0"/>
              <a:t>New 500 MHz Cavities</a:t>
            </a:r>
          </a:p>
          <a:p>
            <a:r>
              <a:rPr lang="en-US" dirty="0" smtClean="0">
                <a:solidFill>
                  <a:srgbClr val="00B050"/>
                </a:solidFill>
              </a:rPr>
              <a:t>Easier to leverage existing cavity designs: B-Factory, NLC, </a:t>
            </a:r>
            <a:r>
              <a:rPr lang="en-US" dirty="0" err="1" smtClean="0">
                <a:solidFill>
                  <a:srgbClr val="00B050"/>
                </a:solidFill>
              </a:rPr>
              <a:t>Dampy</a:t>
            </a:r>
            <a:r>
              <a:rPr lang="en-US" dirty="0" smtClean="0">
                <a:solidFill>
                  <a:srgbClr val="00B050"/>
                </a:solidFill>
              </a:rPr>
              <a:t>, others</a:t>
            </a:r>
          </a:p>
          <a:p>
            <a:r>
              <a:rPr lang="en-US" dirty="0" smtClean="0">
                <a:solidFill>
                  <a:srgbClr val="00B050"/>
                </a:solidFill>
              </a:rPr>
              <a:t>Potentially lower cost power RF source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Potentially might need a frequency agile controller for injection, could depend on harmonic #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New D-LLRF needs to be developed and designed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2A670D-0121-F840-B8A7-B5F28CFC5A75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62307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 smtClean="0"/>
              <a:t>New 500 MHz Cavities</a:t>
            </a:r>
          </a:p>
          <a:p>
            <a:r>
              <a:rPr lang="en-US" dirty="0" smtClean="0">
                <a:solidFill>
                  <a:srgbClr val="00B050"/>
                </a:solidFill>
              </a:rPr>
              <a:t>Easier to leverage existing cavity designs: B-Factory, NLC, </a:t>
            </a:r>
            <a:r>
              <a:rPr lang="en-US" dirty="0" err="1" smtClean="0">
                <a:solidFill>
                  <a:srgbClr val="00B050"/>
                </a:solidFill>
              </a:rPr>
              <a:t>Dampy</a:t>
            </a:r>
            <a:r>
              <a:rPr lang="en-US" dirty="0" smtClean="0">
                <a:solidFill>
                  <a:srgbClr val="00B050"/>
                </a:solidFill>
              </a:rPr>
              <a:t>, others</a:t>
            </a:r>
          </a:p>
          <a:p>
            <a:r>
              <a:rPr lang="en-US" dirty="0" smtClean="0">
                <a:solidFill>
                  <a:srgbClr val="00B050"/>
                </a:solidFill>
              </a:rPr>
              <a:t>Potentially lower cost power RF source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Potentially might need a frequency agile controller for injection, could depend on harmonic #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New D-LLRF needs to be developed and designed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2A670D-0121-F840-B8A7-B5F28CFC5A75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58057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scope for each RF system includes these 11 major</a:t>
            </a:r>
            <a:r>
              <a:rPr lang="en-US" baseline="0" dirty="0" smtClean="0"/>
              <a:t> subsystems with a few exceptions</a:t>
            </a:r>
          </a:p>
          <a:p>
            <a:endParaRPr lang="en-US" baseline="0" dirty="0" smtClean="0"/>
          </a:p>
          <a:p>
            <a:r>
              <a:rPr lang="en-US" baseline="0" dirty="0" smtClean="0"/>
              <a:t>I apologize,  this slide should have been a table…</a:t>
            </a:r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2A670D-0121-F840-B8A7-B5F28CFC5A75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06209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Col 1</a:t>
            </a:r>
          </a:p>
          <a:p>
            <a:r>
              <a:rPr lang="en-US" dirty="0" smtClean="0"/>
              <a:t>Copper</a:t>
            </a:r>
            <a:r>
              <a:rPr lang="en-US" baseline="0" dirty="0" smtClean="0"/>
              <a:t> cavities, re-entrant single cell cavities</a:t>
            </a:r>
          </a:p>
          <a:p>
            <a:r>
              <a:rPr lang="en-US" baseline="0" dirty="0" smtClean="0"/>
              <a:t>Cavity coupler set for near matched condition – maximizes efficiency</a:t>
            </a:r>
          </a:p>
          <a:p>
            <a:r>
              <a:rPr lang="en-US" baseline="0" dirty="0" smtClean="0"/>
              <a:t>Partially HOM damped, E-Type, Ridged WG, Cavity Temperature control</a:t>
            </a:r>
          </a:p>
          <a:p>
            <a:r>
              <a:rPr lang="en-US" baseline="0" dirty="0" smtClean="0"/>
              <a:t>Designed for 70 kW max, 750 kV gap voltage</a:t>
            </a:r>
          </a:p>
          <a:p>
            <a:endParaRPr lang="en-US" baseline="0" dirty="0" smtClean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ALS-U requires lower accelerating voltage, 600 kV vs. 1.3MV (ALS)</a:t>
            </a:r>
          </a:p>
          <a:p>
            <a:endParaRPr lang="en-US" baseline="0" dirty="0" smtClean="0"/>
          </a:p>
          <a:p>
            <a:r>
              <a:rPr lang="en-US" baseline="0" dirty="0" smtClean="0"/>
              <a:t>Col 2</a:t>
            </a:r>
          </a:p>
          <a:p>
            <a:r>
              <a:rPr lang="en-US" baseline="0" dirty="0" smtClean="0"/>
              <a:t>Re-using a single cavity would meet the </a:t>
            </a:r>
            <a:r>
              <a:rPr lang="en-US" baseline="0" dirty="0" err="1" smtClean="0"/>
              <a:t>accel</a:t>
            </a:r>
            <a:r>
              <a:rPr lang="en-US" baseline="0" dirty="0" smtClean="0"/>
              <a:t> voltage </a:t>
            </a:r>
            <a:r>
              <a:rPr lang="en-US" baseline="0" dirty="0" err="1" smtClean="0"/>
              <a:t>req</a:t>
            </a:r>
            <a:r>
              <a:rPr lang="en-US" baseline="0" dirty="0" smtClean="0"/>
              <a:t>, slightly relaxed from current ALS operation point</a:t>
            </a:r>
          </a:p>
          <a:p>
            <a:r>
              <a:rPr lang="en-US" baseline="0" dirty="0" smtClean="0"/>
              <a:t>However</a:t>
            </a:r>
          </a:p>
          <a:p>
            <a:r>
              <a:rPr lang="en-US" baseline="0" dirty="0" smtClean="0"/>
              <a:t>Cavity coupler does not have sufficient range to create a matched condition - ~11 kW reflected per cavity</a:t>
            </a:r>
          </a:p>
          <a:p>
            <a:r>
              <a:rPr lang="en-US" baseline="0" dirty="0" smtClean="0"/>
              <a:t>Not as big of a problem as the transmission power through coupler which would be in a range above which we are comfortable (&gt;150 kW)</a:t>
            </a:r>
          </a:p>
          <a:p>
            <a:endParaRPr lang="en-US" baseline="0" dirty="0" smtClean="0"/>
          </a:p>
          <a:p>
            <a:r>
              <a:rPr lang="en-US" baseline="0" dirty="0" smtClean="0"/>
              <a:t>Col 3</a:t>
            </a:r>
          </a:p>
          <a:p>
            <a:r>
              <a:rPr lang="en-US" baseline="0" dirty="0" smtClean="0"/>
              <a:t>2 cavity solution</a:t>
            </a:r>
          </a:p>
          <a:p>
            <a:r>
              <a:rPr lang="en-US" baseline="0" dirty="0" smtClean="0"/>
              <a:t>Each cavity operated at even lower accelerating voltage 300 kV – easier and more reliable</a:t>
            </a:r>
          </a:p>
          <a:p>
            <a:r>
              <a:rPr lang="en-US" baseline="0" dirty="0" smtClean="0"/>
              <a:t>but worsens the cavity match and power efficiency at 500 mA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Cavity coupler does not have sufficient range to create a matched condition - ~26 kW reflected per cavity</a:t>
            </a:r>
          </a:p>
          <a:p>
            <a:r>
              <a:rPr lang="en-US" baseline="0" dirty="0" smtClean="0"/>
              <a:t>Transmission power through the coupler and total power is lower than current ALS operation</a:t>
            </a:r>
          </a:p>
          <a:p>
            <a:r>
              <a:rPr lang="en-US" baseline="0" dirty="0" smtClean="0"/>
              <a:t>2 cavity solution supported by the high power amplifier/</a:t>
            </a:r>
            <a:r>
              <a:rPr lang="en-US" baseline="0" dirty="0" err="1" smtClean="0"/>
              <a:t>wg</a:t>
            </a:r>
            <a:r>
              <a:rPr lang="en-US" baseline="0" dirty="0" smtClean="0"/>
              <a:t> distribution system</a:t>
            </a:r>
          </a:p>
          <a:p>
            <a:r>
              <a:rPr lang="en-US" baseline="0" dirty="0" smtClean="0"/>
              <a:t>The re-use of the ALS HPA/2 cavity solution is our baseline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2A670D-0121-F840-B8A7-B5F28CFC5A75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33218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 smtClean="0"/>
              <a:t>New 500 MHz Cavities</a:t>
            </a:r>
          </a:p>
          <a:p>
            <a:r>
              <a:rPr lang="en-US" dirty="0" smtClean="0">
                <a:solidFill>
                  <a:srgbClr val="00B050"/>
                </a:solidFill>
              </a:rPr>
              <a:t>Easier to leverage existing cavity designs: B-Factory, NLC, </a:t>
            </a:r>
            <a:r>
              <a:rPr lang="en-US" dirty="0" err="1" smtClean="0">
                <a:solidFill>
                  <a:srgbClr val="00B050"/>
                </a:solidFill>
              </a:rPr>
              <a:t>Dampy</a:t>
            </a:r>
            <a:r>
              <a:rPr lang="en-US" dirty="0" smtClean="0">
                <a:solidFill>
                  <a:srgbClr val="00B050"/>
                </a:solidFill>
              </a:rPr>
              <a:t>, others</a:t>
            </a:r>
          </a:p>
          <a:p>
            <a:r>
              <a:rPr lang="en-US" dirty="0" smtClean="0">
                <a:solidFill>
                  <a:srgbClr val="00B050"/>
                </a:solidFill>
              </a:rPr>
              <a:t>Potentially lower cost power RF source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Potentially might need a frequency agile controller for injection, could depend on harmonic #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New D-LLRF needs to be developed and designed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2A670D-0121-F840-B8A7-B5F28CFC5A75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6315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scope for each RF system includes these 11 major</a:t>
            </a:r>
            <a:r>
              <a:rPr lang="en-US" baseline="0" dirty="0" smtClean="0"/>
              <a:t> subsystems with a few exceptions</a:t>
            </a:r>
          </a:p>
          <a:p>
            <a:endParaRPr lang="en-US" baseline="0" dirty="0" smtClean="0"/>
          </a:p>
          <a:p>
            <a:r>
              <a:rPr lang="en-US" baseline="0" dirty="0" smtClean="0"/>
              <a:t>I apologize,  this slide should have been a table…</a:t>
            </a:r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2A670D-0121-F840-B8A7-B5F28CFC5A7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1536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scope for each RF system includes these 11 major</a:t>
            </a:r>
            <a:r>
              <a:rPr lang="en-US" baseline="0" dirty="0" smtClean="0"/>
              <a:t> subsystems with a few exceptions</a:t>
            </a:r>
          </a:p>
          <a:p>
            <a:endParaRPr lang="en-US" baseline="0" dirty="0" smtClean="0"/>
          </a:p>
          <a:p>
            <a:r>
              <a:rPr lang="en-US" baseline="0" dirty="0" smtClean="0"/>
              <a:t>I apologize,  this slide should have been a table…</a:t>
            </a:r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2A670D-0121-F840-B8A7-B5F28CFC5A7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6639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scope for each RF system includes these 11 major</a:t>
            </a:r>
            <a:r>
              <a:rPr lang="en-US" baseline="0" dirty="0" smtClean="0"/>
              <a:t> subsystems with a few exceptions</a:t>
            </a:r>
          </a:p>
          <a:p>
            <a:endParaRPr lang="en-US" baseline="0" dirty="0" smtClean="0"/>
          </a:p>
          <a:p>
            <a:r>
              <a:rPr lang="en-US" baseline="0" dirty="0" smtClean="0"/>
              <a:t>I apologize,  this slide should have been a table…</a:t>
            </a:r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2A670D-0121-F840-B8A7-B5F28CFC5A7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6326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scope for each RF system includes these 11 major</a:t>
            </a:r>
            <a:r>
              <a:rPr lang="en-US" baseline="0" dirty="0" smtClean="0"/>
              <a:t> subsystems with a few exceptions</a:t>
            </a:r>
          </a:p>
          <a:p>
            <a:endParaRPr lang="en-US" baseline="0" dirty="0" smtClean="0"/>
          </a:p>
          <a:p>
            <a:r>
              <a:rPr lang="en-US" baseline="0" dirty="0" smtClean="0"/>
              <a:t>I apologize,  this slide should have been a table…</a:t>
            </a:r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2A670D-0121-F840-B8A7-B5F28CFC5A7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0662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scope for each RF system includes these 11 major</a:t>
            </a:r>
            <a:r>
              <a:rPr lang="en-US" baseline="0" dirty="0" smtClean="0"/>
              <a:t> subsystems with a few exceptions</a:t>
            </a:r>
          </a:p>
          <a:p>
            <a:endParaRPr lang="en-US" baseline="0" dirty="0" smtClean="0"/>
          </a:p>
          <a:p>
            <a:r>
              <a:rPr lang="en-US" baseline="0" dirty="0" smtClean="0"/>
              <a:t>I apologize,  this slide should have been a table…</a:t>
            </a:r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2A670D-0121-F840-B8A7-B5F28CFC5A7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4516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For the AR requirements…</a:t>
            </a:r>
          </a:p>
          <a:p>
            <a:r>
              <a:rPr lang="en-US" dirty="0" smtClean="0"/>
              <a:t>Start with column on left</a:t>
            </a:r>
          </a:p>
          <a:p>
            <a:r>
              <a:rPr lang="en-US" dirty="0" smtClean="0"/>
              <a:t>ALS SR cavity,</a:t>
            </a:r>
            <a:r>
              <a:rPr lang="en-US" baseline="0" dirty="0" smtClean="0"/>
              <a:t> beam and RF source power parameters</a:t>
            </a:r>
          </a:p>
          <a:p>
            <a:r>
              <a:rPr lang="en-US" baseline="0" dirty="0" smtClean="0"/>
              <a:t>Comparing with the right column</a:t>
            </a:r>
          </a:p>
          <a:p>
            <a:r>
              <a:rPr lang="en-US" baseline="0" dirty="0" smtClean="0"/>
              <a:t>ALS-U AR beam and RF power</a:t>
            </a:r>
          </a:p>
          <a:p>
            <a:r>
              <a:rPr lang="en-US" baseline="0" dirty="0" smtClean="0"/>
              <a:t>You can see that a cavity with cavity parameters equal to the current cavity would satisfy</a:t>
            </a:r>
          </a:p>
          <a:p>
            <a:r>
              <a:rPr lang="en-US" baseline="0" dirty="0" smtClean="0"/>
              <a:t>Beam loading is ~1/10</a:t>
            </a:r>
            <a:r>
              <a:rPr lang="en-US" baseline="30000" dirty="0" smtClean="0"/>
              <a:t>th</a:t>
            </a:r>
            <a:endParaRPr lang="en-US" baseline="0" dirty="0" smtClean="0"/>
          </a:p>
          <a:p>
            <a:r>
              <a:rPr lang="en-US" baseline="0" dirty="0" smtClean="0"/>
              <a:t>RF source power required is lower – a clear candidate for a SS amplifier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2A670D-0121-F840-B8A7-B5F28CFC5A7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5581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 smtClean="0"/>
              <a:t>New 500 MHz Cavities</a:t>
            </a:r>
          </a:p>
          <a:p>
            <a:r>
              <a:rPr lang="en-US" dirty="0" smtClean="0">
                <a:solidFill>
                  <a:srgbClr val="00B050"/>
                </a:solidFill>
              </a:rPr>
              <a:t>Easier to leverage existing cavity designs: B-Factory, NLC, </a:t>
            </a:r>
            <a:r>
              <a:rPr lang="en-US" dirty="0" err="1" smtClean="0">
                <a:solidFill>
                  <a:srgbClr val="00B050"/>
                </a:solidFill>
              </a:rPr>
              <a:t>Dampy</a:t>
            </a:r>
            <a:r>
              <a:rPr lang="en-US" dirty="0" smtClean="0">
                <a:solidFill>
                  <a:srgbClr val="00B050"/>
                </a:solidFill>
              </a:rPr>
              <a:t>, others</a:t>
            </a:r>
          </a:p>
          <a:p>
            <a:r>
              <a:rPr lang="en-US" dirty="0" smtClean="0">
                <a:solidFill>
                  <a:srgbClr val="00B050"/>
                </a:solidFill>
              </a:rPr>
              <a:t>Potentially lower cost power RF source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Potentially might need a frequency agile controller for injection, could depend on harmonic #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New D-LLRF needs to be developed and designed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2A670D-0121-F840-B8A7-B5F28CFC5A7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9780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-11341" y="5429913"/>
            <a:ext cx="9162288" cy="1447800"/>
          </a:xfrm>
          <a:prstGeom prst="rect">
            <a:avLst/>
          </a:prstGeom>
          <a:solidFill>
            <a:schemeClr val="bg1"/>
          </a:solidFill>
          <a:ln w="254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067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>
            <a:lvl1pPr algn="l">
              <a:defRPr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8EECC0-62E2-794C-BFF4-3606EC20E16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34673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2514600"/>
            <a:ext cx="7772400" cy="1362075"/>
          </a:xfrm>
        </p:spPr>
        <p:txBody>
          <a:bodyPr anchor="t"/>
          <a:lstStyle>
            <a:lvl1pPr algn="l">
              <a:defRPr sz="4000" b="1" cap="none" baseline="0"/>
            </a:lvl1pPr>
          </a:lstStyle>
          <a:p>
            <a:r>
              <a:rPr lang="en-US" dirty="0" smtClean="0"/>
              <a:t>Section heading – option 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92780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2514600"/>
            <a:ext cx="3657600" cy="1362075"/>
          </a:xfrm>
        </p:spPr>
        <p:txBody>
          <a:bodyPr anchor="t"/>
          <a:lstStyle>
            <a:lvl1pPr algn="r">
              <a:defRPr sz="4000" b="1" cap="none" baseline="0"/>
            </a:lvl1pPr>
          </a:lstStyle>
          <a:p>
            <a:r>
              <a:rPr lang="en-US" dirty="0" smtClean="0"/>
              <a:t>Section heading – option 2</a:t>
            </a:r>
            <a:endParaRPr lang="en-US" dirty="0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4495800" y="2362200"/>
            <a:ext cx="0" cy="1676400"/>
          </a:xfrm>
          <a:prstGeom prst="line">
            <a:avLst/>
          </a:prstGeom>
          <a:ln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 Placeholder 21"/>
          <p:cNvSpPr>
            <a:spLocks noGrp="1"/>
          </p:cNvSpPr>
          <p:nvPr>
            <p:ph type="body" sz="quarter" idx="10" hasCustomPrompt="1"/>
          </p:nvPr>
        </p:nvSpPr>
        <p:spPr>
          <a:xfrm>
            <a:off x="4724400" y="2545960"/>
            <a:ext cx="3733800" cy="9144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 smtClean="0"/>
              <a:t>Section overview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98894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57590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60149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86674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16503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- complete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-11341" y="5429913"/>
            <a:ext cx="9162288" cy="1447800"/>
          </a:xfrm>
          <a:prstGeom prst="rect">
            <a:avLst/>
          </a:prstGeom>
          <a:solidFill>
            <a:schemeClr val="bg1"/>
          </a:solidFill>
          <a:ln w="254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1536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/>
          <p:cNvCxnSpPr/>
          <p:nvPr/>
        </p:nvCxnSpPr>
        <p:spPr>
          <a:xfrm>
            <a:off x="-22680" y="6824692"/>
            <a:ext cx="9171432" cy="0"/>
          </a:xfrm>
          <a:prstGeom prst="line">
            <a:avLst/>
          </a:prstGeom>
          <a:ln w="101600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95401"/>
            <a:ext cx="8229600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5" name="Picture 25" descr="LBL_logo_bl_notext.pn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21" y="6194163"/>
            <a:ext cx="663050" cy="502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Slide Number Placeholder 25"/>
          <p:cNvSpPr>
            <a:spLocks noGrp="1"/>
          </p:cNvSpPr>
          <p:nvPr>
            <p:ph type="sldNum" sz="quarter" idx="4"/>
          </p:nvPr>
        </p:nvSpPr>
        <p:spPr>
          <a:xfrm>
            <a:off x="3505200" y="645885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="0">
                <a:solidFill>
                  <a:schemeClr val="bg2"/>
                </a:solidFill>
                <a:latin typeface="Calibri"/>
                <a:cs typeface="Calibri"/>
              </a:defRPr>
            </a:lvl1pPr>
          </a:lstStyle>
          <a:p>
            <a:fld id="{8E8EECC0-62E2-794C-BFF4-3606EC20E16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 descr="0000_2016_ALS_U_Primary_2_COLOR_SIgnature_RGB_ELECTRONIC.png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90" t="20807" r="15482" b="21348"/>
          <a:stretch/>
        </p:blipFill>
        <p:spPr>
          <a:xfrm>
            <a:off x="8077200" y="6141360"/>
            <a:ext cx="839110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097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8" r:id="rId4"/>
    <p:sldLayoutId id="2147483652" r:id="rId5"/>
    <p:sldLayoutId id="2147483653" r:id="rId6"/>
    <p:sldLayoutId id="2147483654" r:id="rId7"/>
    <p:sldLayoutId id="2147483659" r:id="rId8"/>
    <p:sldLayoutId id="2147483657" r:id="rId9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Calibri"/>
          <a:ea typeface="+mj-ea"/>
          <a:cs typeface="Calibri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2"/>
          </a:solidFill>
          <a:latin typeface="Calibri"/>
          <a:ea typeface="+mn-ea"/>
          <a:cs typeface="Calibri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bg2">
              <a:lumMod val="50000"/>
            </a:schemeClr>
          </a:solidFill>
          <a:latin typeface="Calibri"/>
          <a:ea typeface="+mn-ea"/>
          <a:cs typeface="Calibri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bg2">
              <a:lumMod val="50000"/>
            </a:schemeClr>
          </a:solidFill>
          <a:latin typeface="Calibri"/>
          <a:ea typeface="+mn-ea"/>
          <a:cs typeface="Calibri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bg2">
              <a:lumMod val="50000"/>
            </a:schemeClr>
          </a:solidFill>
          <a:latin typeface="Calibri"/>
          <a:ea typeface="+mn-ea"/>
          <a:cs typeface="Calibri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bg2">
              <a:lumMod val="50000"/>
            </a:schemeClr>
          </a:solidFill>
          <a:latin typeface="Calibri"/>
          <a:ea typeface="+mn-ea"/>
          <a:cs typeface="Calibri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wmf"/><Relationship Id="rId3" Type="http://schemas.openxmlformats.org/officeDocument/2006/relationships/image" Target="../media/image17.emf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wmf"/><Relationship Id="rId3" Type="http://schemas.openxmlformats.org/officeDocument/2006/relationships/image" Target="../media/image17.emf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4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35.png"/><Relationship Id="rId4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6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457200" y="2819400"/>
            <a:ext cx="8229600" cy="860425"/>
          </a:xfrm>
        </p:spPr>
        <p:txBody>
          <a:bodyPr>
            <a:noAutofit/>
          </a:bodyPr>
          <a:lstStyle/>
          <a:p>
            <a:pPr algn="l"/>
            <a:r>
              <a:rPr lang="en-US" dirty="0" smtClean="0"/>
              <a:t>ALS-U Plans for the RF Systems</a:t>
            </a:r>
            <a:endParaRPr lang="en-US" dirty="0"/>
          </a:p>
        </p:txBody>
      </p:sp>
      <p:pic>
        <p:nvPicPr>
          <p:cNvPr id="4" name="Picture 3" descr="ALS_panoramic_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2560320"/>
          </a:xfrm>
          <a:prstGeom prst="rect">
            <a:avLst/>
          </a:prstGeom>
        </p:spPr>
      </p:pic>
      <p:pic>
        <p:nvPicPr>
          <p:cNvPr id="5" name="Picture 25" descr="LBL_logo_bl_notext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2" y="5943600"/>
            <a:ext cx="723331" cy="54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Subtitle 2"/>
          <p:cNvSpPr txBox="1">
            <a:spLocks/>
          </p:cNvSpPr>
          <p:nvPr/>
        </p:nvSpPr>
        <p:spPr>
          <a:xfrm>
            <a:off x="457200" y="3886200"/>
            <a:ext cx="8305800" cy="1981200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0" indent="0" algn="l" defTabSz="914400" rtl="0" eaLnBrk="1" latinLnBrk="0" hangingPunct="1">
              <a:spcBef>
                <a:spcPts val="0"/>
              </a:spcBef>
              <a:buFont typeface="Arial" pitchFamily="34" charset="0"/>
              <a:buNone/>
              <a:defRPr sz="2800" b="1" kern="1200" baseline="0">
                <a:solidFill>
                  <a:srgbClr val="006BA6"/>
                </a:solidFill>
                <a:latin typeface="Calibri"/>
                <a:ea typeface="+mn-ea"/>
                <a:cs typeface="Calibri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300"/>
              </a:spcBef>
            </a:pPr>
            <a:r>
              <a:rPr lang="en-US" sz="4000" dirty="0" smtClean="0">
                <a:solidFill>
                  <a:schemeClr val="tx2"/>
                </a:solidFill>
              </a:rPr>
              <a:t>Ken Baptiste</a:t>
            </a:r>
          </a:p>
          <a:p>
            <a:pPr>
              <a:spcBef>
                <a:spcPts val="300"/>
              </a:spcBef>
            </a:pPr>
            <a:r>
              <a:rPr lang="en-US" sz="3400" b="0" dirty="0" smtClean="0">
                <a:solidFill>
                  <a:schemeClr val="bg2">
                    <a:lumMod val="50000"/>
                  </a:schemeClr>
                </a:solidFill>
              </a:rPr>
              <a:t>ESLS-RF Meeting #</a:t>
            </a:r>
            <a:r>
              <a:rPr lang="en-US" sz="3400" b="0" dirty="0" smtClean="0">
                <a:solidFill>
                  <a:schemeClr val="bg2">
                    <a:lumMod val="50000"/>
                  </a:schemeClr>
                </a:solidFill>
              </a:rPr>
              <a:t>22, Synchrotron Soleil</a:t>
            </a:r>
            <a:endParaRPr lang="en-US" sz="3400" b="0" dirty="0" smtClean="0">
              <a:solidFill>
                <a:schemeClr val="bg2">
                  <a:lumMod val="50000"/>
                </a:schemeClr>
              </a:solidFill>
            </a:endParaRPr>
          </a:p>
          <a:p>
            <a:pPr>
              <a:spcBef>
                <a:spcPts val="300"/>
              </a:spcBef>
            </a:pPr>
            <a:r>
              <a:rPr lang="en-US" sz="3400" b="0" dirty="0" smtClean="0">
                <a:solidFill>
                  <a:schemeClr val="bg2">
                    <a:lumMod val="50000"/>
                  </a:schemeClr>
                </a:solidFill>
              </a:rPr>
              <a:t>11-09-2018</a:t>
            </a:r>
          </a:p>
          <a:p>
            <a:pPr>
              <a:spcBef>
                <a:spcPts val="300"/>
              </a:spcBef>
            </a:pPr>
            <a:endParaRPr lang="en-US" sz="1800" b="0" dirty="0">
              <a:solidFill>
                <a:schemeClr val="bg2">
                  <a:lumMod val="50000"/>
                </a:schemeClr>
              </a:solidFill>
            </a:endParaRPr>
          </a:p>
          <a:p>
            <a:pPr>
              <a:spcBef>
                <a:spcPts val="300"/>
              </a:spcBef>
            </a:pPr>
            <a:r>
              <a:rPr lang="en-US" sz="3400" b="0" dirty="0" smtClean="0">
                <a:solidFill>
                  <a:schemeClr val="bg2">
                    <a:lumMod val="50000"/>
                  </a:schemeClr>
                </a:solidFill>
              </a:rPr>
              <a:t>Contributors: M. Betz</a:t>
            </a:r>
            <a:r>
              <a:rPr lang="en-US" sz="3400" b="0" dirty="0">
                <a:solidFill>
                  <a:schemeClr val="bg2">
                    <a:lumMod val="50000"/>
                  </a:schemeClr>
                </a:solidFill>
              </a:rPr>
              <a:t>, Stefano De </a:t>
            </a:r>
            <a:r>
              <a:rPr lang="en-US" sz="3400" b="0" dirty="0" err="1">
                <a:solidFill>
                  <a:schemeClr val="bg2">
                    <a:lumMod val="50000"/>
                  </a:schemeClr>
                </a:solidFill>
              </a:rPr>
              <a:t>Santis</a:t>
            </a:r>
            <a:r>
              <a:rPr lang="en-US" sz="3400" b="0" dirty="0">
                <a:solidFill>
                  <a:schemeClr val="bg2">
                    <a:lumMod val="50000"/>
                  </a:schemeClr>
                </a:solidFill>
              </a:rPr>
              <a:t>, Q</a:t>
            </a:r>
            <a:r>
              <a:rPr lang="en-US" sz="3400" b="0" dirty="0" smtClean="0">
                <a:solidFill>
                  <a:schemeClr val="bg2">
                    <a:lumMod val="50000"/>
                  </a:schemeClr>
                </a:solidFill>
              </a:rPr>
              <a:t>, Du</a:t>
            </a:r>
            <a:r>
              <a:rPr lang="en-US" sz="3400" b="0" dirty="0">
                <a:solidFill>
                  <a:schemeClr val="bg2">
                    <a:lumMod val="50000"/>
                  </a:schemeClr>
                </a:solidFill>
              </a:rPr>
              <a:t>, M. Johnson, T. </a:t>
            </a:r>
            <a:r>
              <a:rPr lang="en-US" sz="3400" b="0" dirty="0" smtClean="0">
                <a:solidFill>
                  <a:schemeClr val="bg2">
                    <a:lumMod val="50000"/>
                  </a:schemeClr>
                </a:solidFill>
              </a:rPr>
              <a:t>Luo, M</a:t>
            </a:r>
            <a:r>
              <a:rPr lang="en-US" sz="3400" b="0" dirty="0">
                <a:solidFill>
                  <a:schemeClr val="bg2">
                    <a:lumMod val="50000"/>
                  </a:schemeClr>
                </a:solidFill>
              </a:rPr>
              <a:t>. </a:t>
            </a:r>
            <a:r>
              <a:rPr lang="en-US" sz="3400" b="0" dirty="0" err="1">
                <a:solidFill>
                  <a:schemeClr val="bg2">
                    <a:lumMod val="50000"/>
                  </a:schemeClr>
                </a:solidFill>
              </a:rPr>
              <a:t>Venturini</a:t>
            </a:r>
            <a:r>
              <a:rPr lang="en-US" sz="3400" b="0" dirty="0">
                <a:solidFill>
                  <a:schemeClr val="bg2">
                    <a:lumMod val="50000"/>
                  </a:schemeClr>
                </a:solidFill>
              </a:rPr>
              <a:t>, </a:t>
            </a:r>
            <a:r>
              <a:rPr lang="en-US" sz="3400" b="0" dirty="0" smtClean="0">
                <a:solidFill>
                  <a:schemeClr val="bg2">
                    <a:lumMod val="50000"/>
                  </a:schemeClr>
                </a:solidFill>
              </a:rPr>
              <a:t>M. </a:t>
            </a:r>
            <a:r>
              <a:rPr lang="en-US" sz="3400" b="0" dirty="0" err="1" smtClean="0">
                <a:solidFill>
                  <a:schemeClr val="bg2">
                    <a:lumMod val="50000"/>
                  </a:schemeClr>
                </a:solidFill>
              </a:rPr>
              <a:t>Vinco</a:t>
            </a:r>
            <a:r>
              <a:rPr lang="en-US" sz="3400" b="0" dirty="0" smtClean="0">
                <a:solidFill>
                  <a:schemeClr val="bg2">
                    <a:lumMod val="50000"/>
                  </a:schemeClr>
                </a:solidFill>
              </a:rPr>
              <a:t>, S. </a:t>
            </a:r>
            <a:r>
              <a:rPr lang="en-US" sz="3400" b="0" dirty="0" err="1" smtClean="0">
                <a:solidFill>
                  <a:schemeClr val="bg2">
                    <a:lumMod val="50000"/>
                  </a:schemeClr>
                </a:solidFill>
              </a:rPr>
              <a:t>Virostek</a:t>
            </a:r>
            <a:r>
              <a:rPr lang="en-US" sz="3400" b="0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endParaRPr lang="en-US" sz="3400" b="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6403" y="5995145"/>
            <a:ext cx="2723721" cy="457197"/>
          </a:xfrm>
          <a:prstGeom prst="rect">
            <a:avLst/>
          </a:prstGeom>
        </p:spPr>
      </p:pic>
      <p:pic>
        <p:nvPicPr>
          <p:cNvPr id="9" name="Picture 8" descr="0000_2016_ALS_U_Primary_2_COLOR_SIgnature_RGB_ELECTRONIC.pn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90" t="20807" r="15482" b="21348"/>
          <a:stretch/>
        </p:blipFill>
        <p:spPr>
          <a:xfrm>
            <a:off x="7540620" y="5757180"/>
            <a:ext cx="1211211" cy="791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699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304800"/>
            <a:ext cx="8229600" cy="838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/>
              <a:t>AR RF </a:t>
            </a:r>
            <a:r>
              <a:rPr lang="en-US" b="1" dirty="0" smtClean="0"/>
              <a:t>System: </a:t>
            </a:r>
            <a:r>
              <a:rPr lang="en-US" b="1" dirty="0" smtClean="0"/>
              <a:t>Candidate Cavity Requirements</a:t>
            </a:r>
            <a:endParaRPr lang="en-US" b="1" dirty="0" smtClean="0"/>
          </a:p>
          <a:p>
            <a:pPr marL="0" indent="0">
              <a:buNone/>
            </a:pPr>
            <a:endParaRPr lang="en-US" sz="2000" dirty="0">
              <a:solidFill>
                <a:schemeClr val="bg2">
                  <a:lumMod val="50000"/>
                </a:schemeClr>
              </a:solidFill>
            </a:endParaRPr>
          </a:p>
          <a:p>
            <a:pPr lvl="2"/>
            <a:endParaRPr lang="en-US" sz="2000" dirty="0" smtClean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3505200" y="6458855"/>
            <a:ext cx="2133600" cy="365125"/>
          </a:xfrm>
        </p:spPr>
        <p:txBody>
          <a:bodyPr/>
          <a:lstStyle/>
          <a:p>
            <a:fld id="{8E8EECC0-62E2-794C-BFF4-3606EC20E166}" type="slidenum">
              <a:rPr lang="en-US" smtClean="0"/>
              <a:pPr/>
              <a:t>10</a:t>
            </a:fld>
            <a:endParaRPr lang="en-US" dirty="0"/>
          </a:p>
        </p:txBody>
      </p:sp>
      <p:graphicFrame>
        <p:nvGraphicFramePr>
          <p:cNvPr id="4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93964138"/>
              </p:ext>
            </p:extLst>
          </p:nvPr>
        </p:nvGraphicFramePr>
        <p:xfrm>
          <a:off x="228600" y="914400"/>
          <a:ext cx="8686800" cy="527304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89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val="1702027563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3577279826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val="353119267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ALS-U AR – 2.0 GeV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ALS</a:t>
                      </a:r>
                      <a:br>
                        <a:rPr lang="en-US" sz="1600" dirty="0" smtClean="0"/>
                      </a:br>
                      <a:r>
                        <a:rPr lang="en-US" sz="1600" baseline="0" dirty="0" smtClean="0"/>
                        <a:t>Cavity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Toshiba</a:t>
                      </a:r>
                      <a:r>
                        <a:rPr lang="en-US" sz="1600" baseline="0" dirty="0" smtClean="0"/>
                        <a:t/>
                      </a:r>
                      <a:br>
                        <a:rPr lang="en-US" sz="1600" baseline="0" dirty="0" smtClean="0"/>
                      </a:br>
                      <a:r>
                        <a:rPr lang="en-US" sz="1600" baseline="0" dirty="0" smtClean="0"/>
                        <a:t>ASP </a:t>
                      </a:r>
                      <a:r>
                        <a:rPr lang="en-US" sz="1600" baseline="0" dirty="0" smtClean="0"/>
                        <a:t>Cavity</a:t>
                      </a:r>
                      <a:endParaRPr lang="en-US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 smtClean="0"/>
                        <a:t>RI</a:t>
                      </a:r>
                      <a:br>
                        <a:rPr lang="en-US" sz="1600" baseline="0" dirty="0" smtClean="0"/>
                      </a:br>
                      <a:r>
                        <a:rPr lang="en-US" sz="1600" baseline="0" dirty="0" smtClean="0"/>
                        <a:t>EC </a:t>
                      </a:r>
                      <a:r>
                        <a:rPr lang="en-US" sz="1600" baseline="0" dirty="0" smtClean="0"/>
                        <a:t>Cavity</a:t>
                      </a:r>
                      <a:endParaRPr lang="en-US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Other HOM</a:t>
                      </a:r>
                      <a:br>
                        <a:rPr lang="en-US" sz="1600" dirty="0" smtClean="0"/>
                      </a:br>
                      <a:r>
                        <a:rPr lang="en-US" sz="1600" dirty="0" smtClean="0"/>
                        <a:t>Damped</a:t>
                      </a:r>
                      <a:r>
                        <a:rPr lang="en-US" sz="1600" baseline="0" dirty="0" smtClean="0"/>
                        <a:t> </a:t>
                      </a:r>
                      <a:r>
                        <a:rPr lang="en-US" sz="1600" dirty="0" smtClean="0"/>
                        <a:t>Cavity</a:t>
                      </a:r>
                      <a:endParaRPr lang="en-US" sz="1600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# of Cavities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</a:t>
                      </a:r>
                      <a:endParaRPr lang="en-US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600" dirty="0" err="1" smtClean="0"/>
                        <a:t>R</a:t>
                      </a:r>
                      <a:r>
                        <a:rPr lang="en-US" sz="1600" baseline="-25000" dirty="0" err="1" smtClean="0"/>
                        <a:t>s</a:t>
                      </a:r>
                      <a:r>
                        <a:rPr lang="en-US" sz="1600" dirty="0" smtClean="0"/>
                        <a:t> (</a:t>
                      </a:r>
                      <a:r>
                        <a:rPr lang="en-US" sz="1600" dirty="0" err="1" smtClean="0"/>
                        <a:t>ea</a:t>
                      </a:r>
                      <a:r>
                        <a:rPr lang="en-US" sz="1600" dirty="0" smtClean="0"/>
                        <a:t>)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rgbClr val="094769"/>
                          </a:solidFill>
                        </a:rPr>
                        <a:t>4.9 M</a:t>
                      </a:r>
                      <a:r>
                        <a:rPr lang="el-GR" altLang="el-GR" sz="1600" dirty="0" smtClean="0">
                          <a:solidFill>
                            <a:srgbClr val="094769"/>
                          </a:solidFill>
                        </a:rPr>
                        <a:t>Ω</a:t>
                      </a:r>
                      <a:endParaRPr lang="en-US" sz="1600" dirty="0" smtClean="0">
                        <a:solidFill>
                          <a:srgbClr val="094769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rgbClr val="094769"/>
                          </a:solidFill>
                        </a:rPr>
                        <a:t>3.6 M</a:t>
                      </a:r>
                      <a:r>
                        <a:rPr lang="el-GR" altLang="el-GR" sz="1600" dirty="0" smtClean="0">
                          <a:solidFill>
                            <a:srgbClr val="094769"/>
                          </a:solidFill>
                        </a:rPr>
                        <a:t>Ω</a:t>
                      </a:r>
                      <a:endParaRPr lang="en-US" sz="1600" dirty="0" smtClean="0">
                        <a:solidFill>
                          <a:srgbClr val="094769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rgbClr val="094769"/>
                          </a:solidFill>
                        </a:rPr>
                        <a:t>3.4 M</a:t>
                      </a:r>
                      <a:r>
                        <a:rPr lang="el-GR" altLang="el-GR" sz="1600" dirty="0" smtClean="0">
                          <a:solidFill>
                            <a:srgbClr val="094769"/>
                          </a:solidFill>
                        </a:rPr>
                        <a:t>Ω</a:t>
                      </a:r>
                      <a:endParaRPr lang="en-US" sz="1600" dirty="0" smtClean="0">
                        <a:solidFill>
                          <a:srgbClr val="094769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rgbClr val="094769"/>
                          </a:solidFill>
                        </a:rPr>
                        <a:t>X.X </a:t>
                      </a:r>
                      <a:r>
                        <a:rPr lang="en-US" sz="1600" dirty="0" smtClean="0">
                          <a:solidFill>
                            <a:srgbClr val="094769"/>
                          </a:solidFill>
                        </a:rPr>
                        <a:t>M</a:t>
                      </a:r>
                      <a:r>
                        <a:rPr lang="el-GR" altLang="el-GR" sz="1600" dirty="0" smtClean="0">
                          <a:solidFill>
                            <a:srgbClr val="094769"/>
                          </a:solidFill>
                        </a:rPr>
                        <a:t>Ω</a:t>
                      </a:r>
                      <a:endParaRPr lang="en-US" sz="1600" dirty="0" smtClean="0">
                        <a:solidFill>
                          <a:srgbClr val="094769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Cav Voltage (kV)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649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649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649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649</a:t>
                      </a:r>
                      <a:endParaRPr lang="en-US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altLang="el-GR" sz="1600" dirty="0" smtClean="0"/>
                        <a:t>Coupling </a:t>
                      </a:r>
                      <a:r>
                        <a:rPr lang="el-GR" altLang="el-GR" sz="1600" dirty="0" smtClean="0"/>
                        <a:t>β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1.13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1.10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1.09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X.XX</a:t>
                      </a:r>
                      <a:endParaRPr lang="en-US" sz="1600" dirty="0" smtClean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Energy loss per turn (</a:t>
                      </a:r>
                      <a:r>
                        <a:rPr lang="en-US" sz="1600" dirty="0" err="1" smtClean="0"/>
                        <a:t>keV</a:t>
                      </a:r>
                      <a:r>
                        <a:rPr lang="en-US" sz="1600" dirty="0" smtClean="0"/>
                        <a:t>)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247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247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247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247</a:t>
                      </a:r>
                      <a:endParaRPr lang="en-US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B</a:t>
                      </a:r>
                      <a:r>
                        <a:rPr lang="en-US" sz="1600" baseline="0" dirty="0" smtClean="0"/>
                        <a:t>M Beam </a:t>
                      </a:r>
                      <a:r>
                        <a:rPr lang="en-US" sz="1600" baseline="0" dirty="0" err="1" smtClean="0"/>
                        <a:t>Pwr</a:t>
                      </a:r>
                      <a:r>
                        <a:rPr lang="en-US" sz="1600" baseline="0" dirty="0" smtClean="0"/>
                        <a:t> (kW)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12.35 </a:t>
                      </a:r>
                      <a:r>
                        <a:rPr lang="en-US" sz="1600" baseline="30000" dirty="0" smtClean="0"/>
                        <a:t>1</a:t>
                      </a:r>
                      <a:endParaRPr lang="en-US" sz="1600" baseline="30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12.35 </a:t>
                      </a:r>
                      <a:r>
                        <a:rPr lang="en-US" sz="1600" baseline="30000" dirty="0" smtClean="0"/>
                        <a:t>1</a:t>
                      </a:r>
                      <a:endParaRPr lang="en-US" sz="1600" baseline="30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12.35 </a:t>
                      </a:r>
                      <a:r>
                        <a:rPr lang="en-US" sz="1600" baseline="30000" dirty="0" smtClean="0"/>
                        <a:t>1</a:t>
                      </a:r>
                      <a:endParaRPr lang="en-US" sz="1600" baseline="30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12.35 </a:t>
                      </a:r>
                      <a:r>
                        <a:rPr lang="en-US" sz="1600" baseline="30000" dirty="0" smtClean="0"/>
                        <a:t>1</a:t>
                      </a:r>
                      <a:endParaRPr lang="en-US" sz="1600" baseline="30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600" strike="dblStrike" baseline="0" dirty="0" smtClean="0"/>
                        <a:t>ID Beam </a:t>
                      </a:r>
                      <a:r>
                        <a:rPr lang="en-US" sz="1600" strike="dblStrike" baseline="0" dirty="0" err="1" smtClean="0"/>
                        <a:t>Pwr</a:t>
                      </a:r>
                      <a:r>
                        <a:rPr lang="en-US" sz="1600" strike="dblStrike" baseline="0" dirty="0" smtClean="0"/>
                        <a:t> (min gap) (kW)</a:t>
                      </a:r>
                      <a:endParaRPr lang="en-US" sz="1600" strike="dblStrike" baseline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strike="dblStrike" baseline="0" dirty="0" smtClean="0"/>
                        <a:t>0</a:t>
                      </a:r>
                      <a:endParaRPr lang="en-US" sz="1600" strike="dblStrike" baseline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strike="dblStrike" baseline="0" dirty="0" smtClean="0"/>
                        <a:t>0</a:t>
                      </a:r>
                      <a:endParaRPr lang="en-US" sz="1600" strike="dblStrike" baseline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strike="dblStrike" baseline="0" dirty="0" smtClean="0"/>
                        <a:t>0</a:t>
                      </a:r>
                      <a:endParaRPr lang="en-US" sz="1600" strike="dblStrike" baseline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strike="dblStrike" baseline="0" dirty="0" smtClean="0"/>
                        <a:t>0</a:t>
                      </a:r>
                      <a:endParaRPr lang="en-US" sz="1600" strike="dblStrike" baseline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600" strike="dblStrike" baseline="0" dirty="0" smtClean="0"/>
                        <a:t>3HC Beam </a:t>
                      </a:r>
                      <a:r>
                        <a:rPr lang="en-US" sz="1600" strike="dblStrike" baseline="0" dirty="0" err="1" smtClean="0"/>
                        <a:t>Pwr</a:t>
                      </a:r>
                      <a:r>
                        <a:rPr lang="en-US" sz="1600" strike="dblStrike" baseline="0" dirty="0" smtClean="0"/>
                        <a:t> (kW)</a:t>
                      </a:r>
                      <a:endParaRPr lang="en-US" sz="1600" strike="dblStrike" baseline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strike="dblStrike" baseline="0" dirty="0" smtClean="0"/>
                        <a:t>0</a:t>
                      </a:r>
                      <a:endParaRPr lang="en-US" sz="1600" strike="dblStrike" baseline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strike="dblStrike" baseline="0" dirty="0" smtClean="0"/>
                        <a:t>0</a:t>
                      </a:r>
                      <a:endParaRPr lang="en-US" sz="1600" strike="dblStrike" baseline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strike="dblStrike" baseline="0" dirty="0" smtClean="0"/>
                        <a:t>0</a:t>
                      </a:r>
                      <a:endParaRPr lang="en-US" sz="1600" strike="dblStrike" baseline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strike="dblStrike" baseline="0" dirty="0" smtClean="0"/>
                        <a:t>0</a:t>
                      </a:r>
                      <a:endParaRPr lang="en-US" sz="1600" strike="dblStrike" baseline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Parasitic Beam </a:t>
                      </a:r>
                      <a:r>
                        <a:rPr lang="en-US" sz="1600" dirty="0" err="1" smtClean="0"/>
                        <a:t>Pwr</a:t>
                      </a:r>
                      <a:r>
                        <a:rPr lang="en-US" sz="1600" dirty="0" smtClean="0"/>
                        <a:t> (kW)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0.2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0.2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0.2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0.2</a:t>
                      </a:r>
                      <a:endParaRPr lang="en-US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Total</a:t>
                      </a:r>
                      <a:r>
                        <a:rPr lang="en-US" sz="1600" baseline="0" dirty="0" smtClean="0"/>
                        <a:t> Beam </a:t>
                      </a:r>
                      <a:r>
                        <a:rPr lang="en-US" sz="1600" baseline="0" dirty="0" err="1" smtClean="0"/>
                        <a:t>Pwr</a:t>
                      </a:r>
                      <a:r>
                        <a:rPr lang="en-US" sz="1600" baseline="0" dirty="0" smtClean="0"/>
                        <a:t> (kW)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12.54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12.54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12.54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12.54</a:t>
                      </a:r>
                      <a:endParaRPr lang="en-US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Cavity </a:t>
                      </a:r>
                      <a:r>
                        <a:rPr lang="en-US" sz="1600" dirty="0" err="1" smtClean="0"/>
                        <a:t>Pwr</a:t>
                      </a:r>
                      <a:r>
                        <a:rPr lang="en-US" sz="1600" dirty="0" smtClean="0"/>
                        <a:t> (no beam)</a:t>
                      </a:r>
                      <a:r>
                        <a:rPr lang="en-US" sz="1600" baseline="0" dirty="0" smtClean="0"/>
                        <a:t> (kW)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43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58.6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62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XX.X</a:t>
                      </a:r>
                      <a:endParaRPr lang="en-US" sz="1600" dirty="0" smtClean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Cavity </a:t>
                      </a:r>
                      <a:r>
                        <a:rPr lang="en-US" sz="1600" dirty="0" err="1" smtClean="0"/>
                        <a:t>Pwr</a:t>
                      </a:r>
                      <a:r>
                        <a:rPr lang="en-US" sz="1600" dirty="0" smtClean="0"/>
                        <a:t> (w/beam) (kW)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49.3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64.9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68.3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XX.X</a:t>
                      </a:r>
                      <a:endParaRPr lang="en-US" sz="1600" dirty="0" smtClean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Waveguide</a:t>
                      </a:r>
                      <a:r>
                        <a:rPr lang="en-US" sz="1600" baseline="0" dirty="0" smtClean="0"/>
                        <a:t> Losses</a:t>
                      </a:r>
                      <a:r>
                        <a:rPr lang="en-US" sz="1600" dirty="0" smtClean="0"/>
                        <a:t> (kW)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1.4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1.8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1.9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X.X</a:t>
                      </a:r>
                      <a:endParaRPr lang="en-US" sz="1600" dirty="0" smtClean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600" baseline="0" dirty="0" smtClean="0"/>
                        <a:t>Power Amplifier</a:t>
                      </a:r>
                      <a:r>
                        <a:rPr lang="en-US" sz="1600" dirty="0" smtClean="0"/>
                        <a:t> (kW) total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100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131.6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138.5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XXX.X</a:t>
                      </a:r>
                      <a:endParaRPr lang="en-US" sz="1600" dirty="0" smtClean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990600" y="6248400"/>
            <a:ext cx="1828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aseline="30000" dirty="0" smtClean="0">
                <a:latin typeface="Calibri"/>
                <a:cs typeface="Calibri"/>
              </a:rPr>
              <a:t>1</a:t>
            </a:r>
            <a:r>
              <a:rPr lang="en-US" sz="1000" dirty="0" smtClean="0">
                <a:latin typeface="Calibri"/>
                <a:cs typeface="Calibri"/>
              </a:rPr>
              <a:t> 50 mA</a:t>
            </a:r>
          </a:p>
        </p:txBody>
      </p:sp>
    </p:spTree>
    <p:extLst>
      <p:ext uri="{BB962C8B-B14F-4D97-AF65-F5344CB8AC3E}">
        <p14:creationId xmlns:p14="http://schemas.microsoft.com/office/powerpoint/2010/main" val="1651115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D44951-9E23-4684-9837-A5F284D269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22" y="302340"/>
            <a:ext cx="8229600" cy="685800"/>
          </a:xfrm>
        </p:spPr>
        <p:txBody>
          <a:bodyPr/>
          <a:lstStyle/>
          <a:p>
            <a:pPr>
              <a:spcBef>
                <a:spcPct val="20000"/>
              </a:spcBef>
            </a:pPr>
            <a:r>
              <a:rPr lang="en-US" sz="3200" dirty="0" smtClean="0">
                <a:solidFill>
                  <a:schemeClr val="tx2"/>
                </a:solidFill>
                <a:ea typeface="+mn-ea"/>
              </a:rPr>
              <a:t>AR RF System: ALS </a:t>
            </a:r>
            <a:r>
              <a:rPr lang="en-US" sz="3200" dirty="0">
                <a:solidFill>
                  <a:schemeClr val="tx2"/>
                </a:solidFill>
                <a:ea typeface="+mn-ea"/>
              </a:rPr>
              <a:t>C</a:t>
            </a:r>
            <a:r>
              <a:rPr lang="en-US" sz="3200" dirty="0" smtClean="0">
                <a:solidFill>
                  <a:schemeClr val="tx2"/>
                </a:solidFill>
                <a:ea typeface="+mn-ea"/>
              </a:rPr>
              <a:t>avity</a:t>
            </a:r>
            <a:endParaRPr lang="en-US" sz="3200" dirty="0">
              <a:solidFill>
                <a:schemeClr val="tx2"/>
              </a:solidFill>
              <a:ea typeface="+mn-ea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FA320F-8603-4404-AB12-056586E829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" y="838200"/>
            <a:ext cx="8991600" cy="1752600"/>
          </a:xfrm>
        </p:spPr>
        <p:txBody>
          <a:bodyPr>
            <a:normAutofit/>
          </a:bodyPr>
          <a:lstStyle/>
          <a:p>
            <a:r>
              <a:rPr lang="en-US" sz="2000" dirty="0" smtClean="0">
                <a:solidFill>
                  <a:srgbClr val="000000"/>
                </a:solidFill>
              </a:rPr>
              <a:t>The ALS cavity was based on the Daresbury cavity with some geometry/cooling modifications and was built to specification by </a:t>
            </a:r>
            <a:r>
              <a:rPr lang="en-US" sz="2000" dirty="0" err="1" smtClean="0">
                <a:solidFill>
                  <a:srgbClr val="000000"/>
                </a:solidFill>
              </a:rPr>
              <a:t>Interatom</a:t>
            </a:r>
            <a:r>
              <a:rPr lang="en-US" sz="2000" dirty="0" smtClean="0">
                <a:solidFill>
                  <a:srgbClr val="000000"/>
                </a:solidFill>
              </a:rPr>
              <a:t>/Siemens.</a:t>
            </a:r>
          </a:p>
          <a:p>
            <a:r>
              <a:rPr lang="en-US" sz="2000" dirty="0" smtClean="0">
                <a:solidFill>
                  <a:srgbClr val="000000"/>
                </a:solidFill>
              </a:rPr>
              <a:t>The </a:t>
            </a:r>
            <a:r>
              <a:rPr lang="en-US" sz="2000" dirty="0">
                <a:solidFill>
                  <a:srgbClr val="000000"/>
                </a:solidFill>
              </a:rPr>
              <a:t>ALS cavity </a:t>
            </a:r>
            <a:r>
              <a:rPr lang="en-US" sz="2000" dirty="0" smtClean="0">
                <a:solidFill>
                  <a:srgbClr val="000000"/>
                </a:solidFill>
              </a:rPr>
              <a:t>needs no modification to meet AR RF requirements.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smtClean="0">
                <a:solidFill>
                  <a:srgbClr val="000000"/>
                </a:solidFill>
              </a:rPr>
              <a:t>However, due to the significant interference with shielding, a change in the coupling scheme may be needed.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B0C3B3-03DD-436C-B070-44306A39F56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8EECC0-62E2-794C-BFF4-3606EC20E166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9880F53-A84C-4B3B-BADF-A7545AA88F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6704" y="3810001"/>
            <a:ext cx="4756283" cy="22859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2C16F57-5937-4E36-8123-BBAA663ACB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0175" y="3924578"/>
            <a:ext cx="2469025" cy="1914072"/>
          </a:xfrm>
          <a:prstGeom prst="rect">
            <a:avLst/>
          </a:prstGeom>
        </p:spPr>
      </p:pic>
      <p:pic>
        <p:nvPicPr>
          <p:cNvPr id="8" name="Picture 1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96" t="18242" r="25496" b="18242"/>
          <a:stretch>
            <a:fillRect/>
          </a:stretch>
        </p:blipFill>
        <p:spPr bwMode="auto">
          <a:xfrm>
            <a:off x="4765929" y="2819400"/>
            <a:ext cx="873199" cy="8844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 Box 22"/>
          <p:cNvSpPr txBox="1">
            <a:spLocks noChangeArrowheads="1"/>
          </p:cNvSpPr>
          <p:nvPr/>
        </p:nvSpPr>
        <p:spPr bwMode="auto">
          <a:xfrm>
            <a:off x="5680329" y="2895600"/>
            <a:ext cx="1447800" cy="8956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  <a:t>Iris Flange Profile</a:t>
            </a:r>
          </a:p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l-GR" alt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lang="en-US" alt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  <a:t>1 to 3.2</a:t>
            </a:r>
          </a:p>
        </p:txBody>
      </p:sp>
      <p:pic>
        <p:nvPicPr>
          <p:cNvPr id="11" name="Picture 2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529" y="2667000"/>
            <a:ext cx="2015076" cy="12619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 Box 28"/>
          <p:cNvSpPr txBox="1">
            <a:spLocks noChangeArrowheads="1"/>
          </p:cNvSpPr>
          <p:nvPr/>
        </p:nvSpPr>
        <p:spPr bwMode="auto">
          <a:xfrm>
            <a:off x="76200" y="2715161"/>
            <a:ext cx="16764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  <a:t>Split WR1800 Waveguide to Cavity Transition</a:t>
            </a:r>
          </a:p>
        </p:txBody>
      </p:sp>
      <p:graphicFrame>
        <p:nvGraphicFramePr>
          <p:cNvPr id="13" name="Object 3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64152518"/>
              </p:ext>
            </p:extLst>
          </p:nvPr>
        </p:nvGraphicFramePr>
        <p:xfrm>
          <a:off x="3775329" y="2743200"/>
          <a:ext cx="814352" cy="1185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76" name="AutoCAD Drawing" r:id="rId7" imgW="11382480" imgH="7362720" progId="AutoCAD.Drawing.16">
                  <p:embed/>
                </p:oleObj>
              </mc:Choice>
              <mc:Fallback>
                <p:oleObj name="AutoCAD Drawing" r:id="rId7" imgW="11382480" imgH="7362720" progId="AutoCAD.Drawing.16">
                  <p:embed/>
                  <p:pic>
                    <p:nvPicPr>
                      <p:cNvPr id="16415" name="Object 3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30527" t="8693" r="30527" b="3726"/>
                      <a:stretch>
                        <a:fillRect/>
                      </a:stretch>
                    </p:blipFill>
                    <p:spPr bwMode="auto">
                      <a:xfrm>
                        <a:off x="3775329" y="2743200"/>
                        <a:ext cx="814352" cy="1185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17490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304799"/>
            <a:ext cx="8610600" cy="106680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/>
              <a:t>AR RF: Shielding Block Mods         </a:t>
            </a:r>
            <a:r>
              <a:rPr lang="en-US" b="1" dirty="0" smtClean="0">
                <a:solidFill>
                  <a:srgbClr val="FF0000"/>
                </a:solidFill>
              </a:rPr>
              <a:t>Significant</a:t>
            </a:r>
          </a:p>
          <a:p>
            <a:pPr marL="0" indent="0">
              <a:buNone/>
            </a:pPr>
            <a:r>
              <a:rPr lang="en-US" sz="2000" dirty="0" smtClean="0">
                <a:solidFill>
                  <a:srgbClr val="000000"/>
                </a:solidFill>
              </a:rPr>
              <a:t>ALS </a:t>
            </a:r>
            <a:r>
              <a:rPr lang="en-US" sz="2000" dirty="0">
                <a:solidFill>
                  <a:srgbClr val="000000"/>
                </a:solidFill>
              </a:rPr>
              <a:t>Cavities – </a:t>
            </a:r>
            <a:r>
              <a:rPr lang="en-US" sz="2000" dirty="0" smtClean="0">
                <a:solidFill>
                  <a:srgbClr val="000000"/>
                </a:solidFill>
              </a:rPr>
              <a:t>significant </a:t>
            </a:r>
            <a:r>
              <a:rPr lang="en-US" sz="2000" dirty="0">
                <a:solidFill>
                  <a:srgbClr val="000000"/>
                </a:solidFill>
              </a:rPr>
              <a:t>shielding mods needed</a:t>
            </a:r>
            <a:endParaRPr lang="en-US" sz="2000" dirty="0" smtClean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3505200" y="6458855"/>
            <a:ext cx="2133600" cy="365125"/>
          </a:xfrm>
        </p:spPr>
        <p:txBody>
          <a:bodyPr/>
          <a:lstStyle/>
          <a:p>
            <a:fld id="{8E8EECC0-62E2-794C-BFF4-3606EC20E166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1828800" y="4163107"/>
            <a:ext cx="1447800" cy="381000"/>
          </a:xfrm>
          <a:prstGeom prst="rect">
            <a:avLst/>
          </a:prstGeom>
          <a:noFill/>
          <a:ln w="381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9" name="Picture 3" descr="H:\lbnl\ALS\images\SRRF System\RF Cavities\IMG_070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43600" y="3733800"/>
            <a:ext cx="2057401" cy="2743200"/>
          </a:xfrm>
          <a:prstGeom prst="rect">
            <a:avLst/>
          </a:prstGeom>
          <a:noFill/>
          <a:ln>
            <a:solidFill>
              <a:srgbClr val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ight Arrow 9"/>
          <p:cNvSpPr/>
          <p:nvPr/>
        </p:nvSpPr>
        <p:spPr>
          <a:xfrm>
            <a:off x="5486400" y="510540"/>
            <a:ext cx="533400" cy="228600"/>
          </a:xfrm>
          <a:prstGeom prst="rightArrow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5712" y="3733800"/>
            <a:ext cx="4100573" cy="2743200"/>
          </a:xfrm>
          <a:prstGeom prst="rect">
            <a:avLst/>
          </a:prstGeom>
          <a:noFill/>
          <a:ln>
            <a:solidFill>
              <a:srgbClr val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295400"/>
            <a:ext cx="3547613" cy="2286000"/>
          </a:xfrm>
          <a:prstGeom prst="rect">
            <a:avLst/>
          </a:prstGeom>
          <a:noFill/>
          <a:ln>
            <a:solidFill>
              <a:srgbClr val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1676400" y="4419600"/>
            <a:ext cx="2286000" cy="381000"/>
          </a:xfrm>
          <a:prstGeom prst="rect">
            <a:avLst/>
          </a:prstGeom>
          <a:noFill/>
          <a:ln w="381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295400" y="4038600"/>
            <a:ext cx="381000" cy="533400"/>
          </a:xfrm>
          <a:prstGeom prst="rect">
            <a:avLst/>
          </a:prstGeom>
          <a:pattFill prst="ltDnDiag">
            <a:fgClr>
              <a:srgbClr val="0058A6"/>
            </a:fgClr>
            <a:bgClr>
              <a:schemeClr val="bg1"/>
            </a:bgClr>
          </a:pattFill>
          <a:ln w="254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3962400" y="4038600"/>
            <a:ext cx="381000" cy="398145"/>
          </a:xfrm>
          <a:prstGeom prst="rect">
            <a:avLst/>
          </a:prstGeom>
          <a:pattFill prst="ltDnDiag">
            <a:fgClr>
              <a:srgbClr val="0058A6"/>
            </a:fgClr>
            <a:bgClr>
              <a:schemeClr val="bg1"/>
            </a:bgClr>
          </a:pattFill>
          <a:ln w="254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3810000" y="5402044"/>
            <a:ext cx="1447800" cy="646331"/>
          </a:xfrm>
          <a:prstGeom prst="rect">
            <a:avLst/>
          </a:prstGeom>
          <a:solidFill>
            <a:schemeClr val="bg1">
              <a:alpha val="53000"/>
            </a:schemeClr>
          </a:solidFill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Calibri"/>
                <a:cs typeface="Calibri"/>
              </a:rPr>
              <a:t>New dog-house blocks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flipH="1" flipV="1">
            <a:off x="1524000" y="4572000"/>
            <a:ext cx="2286000" cy="8382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endCxn id="15" idx="2"/>
          </p:cNvCxnSpPr>
          <p:nvPr/>
        </p:nvCxnSpPr>
        <p:spPr>
          <a:xfrm flipV="1">
            <a:off x="3810000" y="4436745"/>
            <a:ext cx="342900" cy="97345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1337813" y="1371600"/>
            <a:ext cx="1447800" cy="646331"/>
          </a:xfrm>
          <a:prstGeom prst="rect">
            <a:avLst/>
          </a:prstGeom>
          <a:solidFill>
            <a:schemeClr val="bg1">
              <a:alpha val="53000"/>
            </a:schemeClr>
          </a:solidFill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Calibri"/>
                <a:cs typeface="Calibri"/>
              </a:rPr>
              <a:t>New dog-house blocks</a:t>
            </a:r>
          </a:p>
        </p:txBody>
      </p:sp>
      <p:cxnSp>
        <p:nvCxnSpPr>
          <p:cNvPr id="22" name="Straight Arrow Connector 21"/>
          <p:cNvCxnSpPr>
            <a:stCxn id="20" idx="3"/>
          </p:cNvCxnSpPr>
          <p:nvPr/>
        </p:nvCxnSpPr>
        <p:spPr>
          <a:xfrm>
            <a:off x="2785613" y="1694766"/>
            <a:ext cx="533400" cy="210234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 rot="20294342">
            <a:off x="3635787" y="1980243"/>
            <a:ext cx="244653" cy="579629"/>
          </a:xfrm>
          <a:prstGeom prst="rect">
            <a:avLst/>
          </a:prstGeom>
          <a:noFill/>
          <a:ln w="38100">
            <a:solidFill>
              <a:schemeClr val="tx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 rot="20294342">
            <a:off x="2050178" y="2629147"/>
            <a:ext cx="244653" cy="562578"/>
          </a:xfrm>
          <a:prstGeom prst="rect">
            <a:avLst/>
          </a:prstGeom>
          <a:noFill/>
          <a:ln w="38100">
            <a:solidFill>
              <a:schemeClr val="tx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 rot="20294342">
            <a:off x="1824861" y="2070520"/>
            <a:ext cx="1970161" cy="277227"/>
          </a:xfrm>
          <a:prstGeom prst="rect">
            <a:avLst/>
          </a:prstGeom>
          <a:noFill/>
          <a:ln w="38100">
            <a:solidFill>
              <a:schemeClr val="tx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 rot="20294342">
            <a:off x="2158518" y="2855861"/>
            <a:ext cx="1933265" cy="277227"/>
          </a:xfrm>
          <a:prstGeom prst="rect">
            <a:avLst/>
          </a:prstGeom>
          <a:noFill/>
          <a:ln w="38100">
            <a:solidFill>
              <a:schemeClr val="tx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 rot="20294342">
            <a:off x="1985750" y="2062555"/>
            <a:ext cx="1938457" cy="1103779"/>
          </a:xfrm>
          <a:prstGeom prst="rect">
            <a:avLst/>
          </a:prstGeom>
          <a:noFill/>
          <a:ln w="381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 rot="20294342">
            <a:off x="2258923" y="2294102"/>
            <a:ext cx="1429089" cy="580141"/>
          </a:xfrm>
          <a:prstGeom prst="rect">
            <a:avLst/>
          </a:prstGeom>
          <a:noFill/>
          <a:ln w="381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 rot="20294342">
            <a:off x="3327911" y="2146741"/>
            <a:ext cx="311330" cy="169503"/>
          </a:xfrm>
          <a:prstGeom prst="rect">
            <a:avLst/>
          </a:prstGeom>
          <a:noFill/>
          <a:ln w="381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 rot="20294342">
            <a:off x="3444555" y="2428681"/>
            <a:ext cx="311330" cy="169503"/>
          </a:xfrm>
          <a:prstGeom prst="rect">
            <a:avLst/>
          </a:prstGeom>
          <a:noFill/>
          <a:ln w="381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3505200" y="3733800"/>
            <a:ext cx="457200" cy="304800"/>
          </a:xfrm>
          <a:prstGeom prst="rect">
            <a:avLst/>
          </a:prstGeom>
          <a:noFill/>
          <a:ln w="381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295400" y="3733800"/>
            <a:ext cx="3048000" cy="304800"/>
          </a:xfrm>
          <a:prstGeom prst="rect">
            <a:avLst/>
          </a:prstGeom>
          <a:pattFill prst="ltDnDiag">
            <a:fgClr>
              <a:srgbClr val="0058A6"/>
            </a:fgClr>
            <a:bgClr>
              <a:schemeClr val="bg1"/>
            </a:bgClr>
          </a:pattFill>
          <a:ln w="254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3505200" y="3770245"/>
            <a:ext cx="533400" cy="228600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035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5887" y="3195254"/>
            <a:ext cx="2957513" cy="329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304799"/>
            <a:ext cx="8610600" cy="220980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 smtClean="0"/>
              <a:t>AR RF System: Toshiba </a:t>
            </a:r>
            <a:r>
              <a:rPr lang="en-US" b="1" dirty="0"/>
              <a:t>ASP </a:t>
            </a:r>
            <a:r>
              <a:rPr lang="en-US" b="1" dirty="0" smtClean="0"/>
              <a:t>Cavity </a:t>
            </a:r>
          </a:p>
          <a:p>
            <a:r>
              <a:rPr lang="en-US" sz="2000" dirty="0" smtClean="0">
                <a:solidFill>
                  <a:schemeClr val="bg2">
                    <a:lumMod val="50000"/>
                  </a:schemeClr>
                </a:solidFill>
              </a:rPr>
              <a:t>Designed by a collaboration between KEK, Institute for Solid State Physics, Univ. of Tokyo and Toshiba from early 1990’s</a:t>
            </a:r>
            <a:r>
              <a:rPr lang="en-US" sz="2000" dirty="0" smtClean="0">
                <a:solidFill>
                  <a:schemeClr val="bg2">
                    <a:lumMod val="50000"/>
                  </a:schemeClr>
                </a:solidFill>
              </a:rPr>
              <a:t>.</a:t>
            </a:r>
          </a:p>
          <a:p>
            <a:r>
              <a:rPr lang="en-US" sz="2000" dirty="0">
                <a:solidFill>
                  <a:srgbClr val="000000"/>
                </a:solidFill>
              </a:rPr>
              <a:t>The </a:t>
            </a:r>
            <a:r>
              <a:rPr lang="en-US" sz="2000" dirty="0" smtClean="0">
                <a:solidFill>
                  <a:srgbClr val="000000"/>
                </a:solidFill>
              </a:rPr>
              <a:t>Toshiba ASP </a:t>
            </a:r>
            <a:r>
              <a:rPr lang="en-US" sz="2000" dirty="0">
                <a:solidFill>
                  <a:srgbClr val="000000"/>
                </a:solidFill>
              </a:rPr>
              <a:t>cavity needs no modification to meet AR RF requirements. However, due to the </a:t>
            </a:r>
            <a:r>
              <a:rPr lang="en-US" sz="2000" dirty="0" smtClean="0">
                <a:solidFill>
                  <a:srgbClr val="000000"/>
                </a:solidFill>
              </a:rPr>
              <a:t>minor </a:t>
            </a:r>
            <a:r>
              <a:rPr lang="en-US" sz="2000" dirty="0">
                <a:solidFill>
                  <a:srgbClr val="000000"/>
                </a:solidFill>
              </a:rPr>
              <a:t>interference with shielding, a change in the coupling scheme may be needed.</a:t>
            </a:r>
          </a:p>
          <a:p>
            <a:endParaRPr lang="en-US" sz="2000" dirty="0" smtClean="0">
              <a:solidFill>
                <a:schemeClr val="bg2">
                  <a:lumMod val="50000"/>
                </a:schemeClr>
              </a:solidFill>
            </a:endParaRPr>
          </a:p>
          <a:p>
            <a:endParaRPr lang="en-US" sz="2000" dirty="0" smtClean="0">
              <a:solidFill>
                <a:schemeClr val="bg2">
                  <a:lumMod val="50000"/>
                </a:schemeClr>
              </a:solidFill>
            </a:endParaRPr>
          </a:p>
          <a:p>
            <a:endParaRPr lang="en-US" sz="26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3505200" y="6458855"/>
            <a:ext cx="2133600" cy="365125"/>
          </a:xfrm>
        </p:spPr>
        <p:txBody>
          <a:bodyPr/>
          <a:lstStyle/>
          <a:p>
            <a:fld id="{8E8EECC0-62E2-794C-BFF4-3606EC20E166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3962400" y="4368225"/>
            <a:ext cx="1143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tx2"/>
                </a:solidFill>
                <a:latin typeface="Calibri"/>
                <a:cs typeface="Calibri"/>
              </a:rPr>
              <a:t>~2520 mm</a:t>
            </a:r>
            <a:br>
              <a:rPr lang="en-US" sz="1600" dirty="0" smtClean="0">
                <a:solidFill>
                  <a:schemeClr val="tx2"/>
                </a:solidFill>
                <a:latin typeface="Calibri"/>
                <a:cs typeface="Calibri"/>
              </a:rPr>
            </a:br>
            <a:r>
              <a:rPr lang="en-US" sz="1600" dirty="0" smtClean="0">
                <a:solidFill>
                  <a:schemeClr val="tx2"/>
                </a:solidFill>
                <a:latin typeface="Calibri"/>
                <a:cs typeface="Calibri"/>
              </a:rPr>
              <a:t>~99.2”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077200" y="5253335"/>
            <a:ext cx="99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>
                <a:solidFill>
                  <a:schemeClr val="tx2"/>
                </a:solidFill>
                <a:latin typeface="Calibri"/>
                <a:cs typeface="Calibri"/>
              </a:rPr>
              <a:t>1400.0 mm</a:t>
            </a:r>
            <a:r>
              <a:rPr lang="en-US" sz="1200" dirty="0" smtClean="0">
                <a:solidFill>
                  <a:schemeClr val="tx2"/>
                </a:solidFill>
                <a:latin typeface="Calibri"/>
                <a:cs typeface="Calibri"/>
              </a:rPr>
              <a:t/>
            </a:r>
            <a:br>
              <a:rPr lang="en-US" sz="1200" dirty="0" smtClean="0">
                <a:solidFill>
                  <a:schemeClr val="tx2"/>
                </a:solidFill>
                <a:latin typeface="Calibri"/>
                <a:cs typeface="Calibri"/>
              </a:rPr>
            </a:br>
            <a:r>
              <a:rPr lang="en-US" sz="1200" dirty="0" smtClean="0">
                <a:solidFill>
                  <a:schemeClr val="tx2"/>
                </a:solidFill>
                <a:latin typeface="Calibri"/>
                <a:cs typeface="Calibri"/>
              </a:rPr>
              <a:t>55.1”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8229600" y="4648200"/>
            <a:ext cx="0" cy="1765299"/>
          </a:xfrm>
          <a:prstGeom prst="straightConnector1">
            <a:avLst/>
          </a:prstGeom>
          <a:ln w="12700">
            <a:solidFill>
              <a:schemeClr val="tx2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4953000" y="3200400"/>
            <a:ext cx="0" cy="3200400"/>
          </a:xfrm>
          <a:prstGeom prst="straightConnector1">
            <a:avLst/>
          </a:prstGeom>
          <a:ln w="12700">
            <a:solidFill>
              <a:schemeClr val="tx2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5410200" y="3124200"/>
            <a:ext cx="2514600" cy="0"/>
          </a:xfrm>
          <a:prstGeom prst="straightConnector1">
            <a:avLst/>
          </a:prstGeom>
          <a:ln w="12700">
            <a:solidFill>
              <a:schemeClr val="tx2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6248400" y="2539425"/>
            <a:ext cx="1143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tx2"/>
                </a:solidFill>
                <a:latin typeface="Calibri"/>
                <a:cs typeface="Calibri"/>
              </a:rPr>
              <a:t>2000.0mm</a:t>
            </a:r>
            <a:br>
              <a:rPr lang="en-US" sz="1600" dirty="0" smtClean="0">
                <a:solidFill>
                  <a:schemeClr val="tx2"/>
                </a:solidFill>
                <a:latin typeface="Calibri"/>
                <a:cs typeface="Calibri"/>
              </a:rPr>
            </a:br>
            <a:r>
              <a:rPr lang="en-US" sz="1600" dirty="0" smtClean="0">
                <a:solidFill>
                  <a:schemeClr val="tx2"/>
                </a:solidFill>
                <a:latin typeface="Calibri"/>
                <a:cs typeface="Calibri"/>
              </a:rPr>
              <a:t>(78.74”)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4724400" y="3221565"/>
            <a:ext cx="1600200" cy="0"/>
          </a:xfrm>
          <a:prstGeom prst="line">
            <a:avLst/>
          </a:prstGeom>
          <a:ln w="3175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254" y="2875216"/>
            <a:ext cx="2809685" cy="3677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304800" y="3276600"/>
            <a:ext cx="1447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tx2"/>
                </a:solidFill>
                <a:latin typeface="Calibri"/>
                <a:cs typeface="Calibri"/>
              </a:rPr>
              <a:t>Power Coupler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13264" y="3581400"/>
            <a:ext cx="7535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tx2"/>
                </a:solidFill>
                <a:latin typeface="Calibri"/>
                <a:cs typeface="Calibri"/>
              </a:rPr>
              <a:t>Tuner Motor</a:t>
            </a:r>
          </a:p>
        </p:txBody>
      </p:sp>
      <p:cxnSp>
        <p:nvCxnSpPr>
          <p:cNvPr id="18" name="Straight Arrow Connector 17"/>
          <p:cNvCxnSpPr>
            <a:stCxn id="23" idx="3"/>
          </p:cNvCxnSpPr>
          <p:nvPr/>
        </p:nvCxnSpPr>
        <p:spPr>
          <a:xfrm>
            <a:off x="1066797" y="3873788"/>
            <a:ext cx="914403" cy="545812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3581400" y="2667000"/>
            <a:ext cx="129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solidFill>
                  <a:schemeClr val="tx2"/>
                </a:solidFill>
                <a:latin typeface="Calibri"/>
                <a:cs typeface="Calibri"/>
              </a:rPr>
              <a:t>SiC</a:t>
            </a:r>
            <a:r>
              <a:rPr lang="en-US" sz="1600" dirty="0">
                <a:solidFill>
                  <a:schemeClr val="tx2"/>
                </a:solidFill>
                <a:latin typeface="Calibri"/>
                <a:cs typeface="Calibri"/>
              </a:rPr>
              <a:t> </a:t>
            </a:r>
            <a:r>
              <a:rPr lang="en-US" sz="1600" dirty="0" smtClean="0">
                <a:solidFill>
                  <a:schemeClr val="tx2"/>
                </a:solidFill>
                <a:latin typeface="Calibri"/>
                <a:cs typeface="Calibri"/>
              </a:rPr>
              <a:t>HOM Damper (3x)</a:t>
            </a:r>
          </a:p>
        </p:txBody>
      </p:sp>
      <p:cxnSp>
        <p:nvCxnSpPr>
          <p:cNvPr id="30" name="Straight Arrow Connector 29"/>
          <p:cNvCxnSpPr/>
          <p:nvPr/>
        </p:nvCxnSpPr>
        <p:spPr>
          <a:xfrm flipH="1">
            <a:off x="3429000" y="3276600"/>
            <a:ext cx="762000" cy="838200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H="1">
            <a:off x="2514600" y="3276600"/>
            <a:ext cx="1676400" cy="939225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H="1">
            <a:off x="1066800" y="3276600"/>
            <a:ext cx="3124200" cy="1143000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23" idx="3"/>
          </p:cNvCxnSpPr>
          <p:nvPr/>
        </p:nvCxnSpPr>
        <p:spPr>
          <a:xfrm>
            <a:off x="1066797" y="3873788"/>
            <a:ext cx="2286003" cy="622012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4572000" y="6409266"/>
            <a:ext cx="1600200" cy="0"/>
          </a:xfrm>
          <a:prstGeom prst="line">
            <a:avLst/>
          </a:prstGeom>
          <a:ln w="3175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7239000" y="4673598"/>
            <a:ext cx="1600200" cy="0"/>
          </a:xfrm>
          <a:prstGeom prst="line">
            <a:avLst/>
          </a:prstGeom>
          <a:ln w="3175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6858000" y="6400800"/>
            <a:ext cx="1600200" cy="0"/>
          </a:xfrm>
          <a:prstGeom prst="line">
            <a:avLst/>
          </a:prstGeom>
          <a:ln w="3175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0900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304799"/>
            <a:ext cx="8610600" cy="106680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/>
              <a:t>AR RF: Shielding Block Mods       </a:t>
            </a:r>
            <a:r>
              <a:rPr lang="en-US" b="1" dirty="0" smtClean="0">
                <a:solidFill>
                  <a:srgbClr val="FF0000"/>
                </a:solidFill>
              </a:rPr>
              <a:t>Potentially Minor</a:t>
            </a:r>
          </a:p>
          <a:p>
            <a:pPr marL="0" indent="0">
              <a:buNone/>
            </a:pPr>
            <a:r>
              <a:rPr lang="en-US" sz="2000" dirty="0" smtClean="0">
                <a:solidFill>
                  <a:srgbClr val="000000"/>
                </a:solidFill>
              </a:rPr>
              <a:t>Toshiba - ASP Cavity – potentially minor shielding mods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3505200" y="6458855"/>
            <a:ext cx="2133600" cy="365125"/>
          </a:xfrm>
        </p:spPr>
        <p:txBody>
          <a:bodyPr/>
          <a:lstStyle/>
          <a:p>
            <a:fld id="{8E8EECC0-62E2-794C-BFF4-3606EC20E166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8270" y="1371600"/>
            <a:ext cx="3700930" cy="2286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432" y="1371600"/>
            <a:ext cx="4862788" cy="2286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Oval 1"/>
          <p:cNvSpPr/>
          <p:nvPr/>
        </p:nvSpPr>
        <p:spPr>
          <a:xfrm>
            <a:off x="1909032" y="2093612"/>
            <a:ext cx="228600" cy="228600"/>
          </a:xfrm>
          <a:prstGeom prst="ellipse">
            <a:avLst/>
          </a:prstGeom>
          <a:noFill/>
          <a:ln w="25400">
            <a:solidFill>
              <a:schemeClr val="bg1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2088591" y="2590800"/>
            <a:ext cx="228600" cy="228600"/>
          </a:xfrm>
          <a:prstGeom prst="ellipse">
            <a:avLst/>
          </a:prstGeom>
          <a:noFill/>
          <a:ln w="25400">
            <a:solidFill>
              <a:schemeClr val="bg1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733800"/>
            <a:ext cx="5684941" cy="27432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1999306" y="4056706"/>
            <a:ext cx="304800" cy="381000"/>
          </a:xfrm>
          <a:prstGeom prst="rect">
            <a:avLst/>
          </a:prstGeom>
          <a:noFill/>
          <a:ln w="381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3733800"/>
            <a:ext cx="2821762" cy="27432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1295400" y="3705011"/>
            <a:ext cx="381000" cy="381000"/>
          </a:xfrm>
          <a:prstGeom prst="rect">
            <a:avLst/>
          </a:prstGeom>
          <a:pattFill prst="ltDnDiag">
            <a:fgClr>
              <a:srgbClr val="0058A6"/>
            </a:fgClr>
            <a:bgClr>
              <a:schemeClr val="bg1"/>
            </a:bgClr>
          </a:pattFill>
          <a:ln w="254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3124200" y="3705011"/>
            <a:ext cx="381000" cy="381000"/>
          </a:xfrm>
          <a:prstGeom prst="rect">
            <a:avLst/>
          </a:prstGeom>
          <a:pattFill prst="ltDnDiag">
            <a:fgClr>
              <a:srgbClr val="0058A6"/>
            </a:fgClr>
            <a:bgClr>
              <a:schemeClr val="bg1"/>
            </a:bgClr>
          </a:pattFill>
          <a:ln w="254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 rot="20294342">
            <a:off x="2668675" y="1708937"/>
            <a:ext cx="244653" cy="962240"/>
          </a:xfrm>
          <a:prstGeom prst="rect">
            <a:avLst/>
          </a:prstGeom>
          <a:noFill/>
          <a:ln w="38100">
            <a:solidFill>
              <a:schemeClr val="tx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 rot="20294342">
            <a:off x="1533895" y="2172910"/>
            <a:ext cx="244653" cy="962240"/>
          </a:xfrm>
          <a:prstGeom prst="rect">
            <a:avLst/>
          </a:prstGeom>
          <a:noFill/>
          <a:ln w="38100">
            <a:solidFill>
              <a:schemeClr val="tx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 rot="20294342">
            <a:off x="1262525" y="1682793"/>
            <a:ext cx="1461783" cy="277227"/>
          </a:xfrm>
          <a:prstGeom prst="rect">
            <a:avLst/>
          </a:prstGeom>
          <a:noFill/>
          <a:ln w="38100">
            <a:solidFill>
              <a:schemeClr val="tx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 rot="20294342">
            <a:off x="1731956" y="2890683"/>
            <a:ext cx="1461783" cy="277227"/>
          </a:xfrm>
          <a:prstGeom prst="rect">
            <a:avLst/>
          </a:prstGeom>
          <a:noFill/>
          <a:ln w="38100">
            <a:solidFill>
              <a:schemeClr val="tx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819400" y="4495800"/>
            <a:ext cx="1828800" cy="1077218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tx2"/>
                </a:solidFill>
                <a:latin typeface="Calibri"/>
                <a:cs typeface="Calibri"/>
              </a:rPr>
              <a:t>Extend coaxial line. WG Transition above roof block?</a:t>
            </a:r>
          </a:p>
          <a:p>
            <a:r>
              <a:rPr lang="en-US" sz="1600" b="1" dirty="0" smtClean="0">
                <a:solidFill>
                  <a:schemeClr val="tx2"/>
                </a:solidFill>
                <a:latin typeface="Calibri"/>
                <a:cs typeface="Calibri"/>
              </a:rPr>
              <a:t>NDA?</a:t>
            </a:r>
          </a:p>
        </p:txBody>
      </p:sp>
      <p:cxnSp>
        <p:nvCxnSpPr>
          <p:cNvPr id="25" name="Straight Arrow Connector 24"/>
          <p:cNvCxnSpPr>
            <a:stCxn id="10" idx="1"/>
          </p:cNvCxnSpPr>
          <p:nvPr/>
        </p:nvCxnSpPr>
        <p:spPr>
          <a:xfrm flipH="1" flipV="1">
            <a:off x="2209800" y="4343401"/>
            <a:ext cx="609600" cy="691008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 rot="20294342">
            <a:off x="1522200" y="1698555"/>
            <a:ext cx="1400837" cy="1438064"/>
          </a:xfrm>
          <a:prstGeom prst="rect">
            <a:avLst/>
          </a:prstGeom>
          <a:noFill/>
          <a:ln w="381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3962400" y="3810000"/>
            <a:ext cx="1447800" cy="646331"/>
          </a:xfrm>
          <a:prstGeom prst="rect">
            <a:avLst/>
          </a:prstGeom>
          <a:solidFill>
            <a:schemeClr val="bg1">
              <a:alpha val="53000"/>
            </a:schemeClr>
          </a:solidFill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Calibri"/>
                <a:cs typeface="Calibri"/>
              </a:rPr>
              <a:t>New dog-house blocks</a:t>
            </a:r>
          </a:p>
        </p:txBody>
      </p:sp>
      <p:cxnSp>
        <p:nvCxnSpPr>
          <p:cNvPr id="28" name="Straight Arrow Connector 27"/>
          <p:cNvCxnSpPr>
            <a:stCxn id="27" idx="1"/>
          </p:cNvCxnSpPr>
          <p:nvPr/>
        </p:nvCxnSpPr>
        <p:spPr>
          <a:xfrm flipH="1" flipV="1">
            <a:off x="1752600" y="3962400"/>
            <a:ext cx="2209800" cy="17076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27" idx="1"/>
          </p:cNvCxnSpPr>
          <p:nvPr/>
        </p:nvCxnSpPr>
        <p:spPr>
          <a:xfrm flipH="1" flipV="1">
            <a:off x="3429000" y="3962400"/>
            <a:ext cx="533400" cy="17076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3473020" y="2895600"/>
            <a:ext cx="1447800" cy="646331"/>
          </a:xfrm>
          <a:prstGeom prst="rect">
            <a:avLst/>
          </a:prstGeom>
          <a:solidFill>
            <a:schemeClr val="bg1">
              <a:alpha val="53000"/>
            </a:schemeClr>
          </a:solidFill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Calibri"/>
                <a:cs typeface="Calibri"/>
              </a:rPr>
              <a:t>New dog-house blocks</a:t>
            </a:r>
          </a:p>
        </p:txBody>
      </p:sp>
      <p:cxnSp>
        <p:nvCxnSpPr>
          <p:cNvPr id="32" name="Straight Arrow Connector 31"/>
          <p:cNvCxnSpPr/>
          <p:nvPr/>
        </p:nvCxnSpPr>
        <p:spPr>
          <a:xfrm flipH="1" flipV="1">
            <a:off x="3092020" y="2590800"/>
            <a:ext cx="304800" cy="30480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 rot="20294342">
            <a:off x="1783104" y="1935202"/>
            <a:ext cx="891469" cy="919720"/>
          </a:xfrm>
          <a:prstGeom prst="rect">
            <a:avLst/>
          </a:prstGeom>
          <a:noFill/>
          <a:ln w="381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1" name="Right Arrow 30"/>
          <p:cNvSpPr/>
          <p:nvPr/>
        </p:nvSpPr>
        <p:spPr>
          <a:xfrm>
            <a:off x="5410200" y="510540"/>
            <a:ext cx="457200" cy="228600"/>
          </a:xfrm>
          <a:prstGeom prst="rightArrow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3124200" y="3712864"/>
            <a:ext cx="381000" cy="228600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1295400" y="3352800"/>
            <a:ext cx="2209800" cy="352211"/>
          </a:xfrm>
          <a:prstGeom prst="rect">
            <a:avLst/>
          </a:prstGeom>
          <a:pattFill prst="ltDnDiag">
            <a:fgClr>
              <a:srgbClr val="0058A6"/>
            </a:fgClr>
            <a:bgClr>
              <a:schemeClr val="bg1"/>
            </a:bgClr>
          </a:pattFill>
          <a:ln w="254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47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304799"/>
            <a:ext cx="8610600" cy="2286001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b="1" dirty="0" smtClean="0"/>
              <a:t>AR RF System: </a:t>
            </a:r>
            <a:r>
              <a:rPr lang="en-US" b="1" dirty="0" smtClean="0"/>
              <a:t>RI </a:t>
            </a:r>
            <a:r>
              <a:rPr lang="en-US" b="1" dirty="0"/>
              <a:t>– </a:t>
            </a:r>
            <a:r>
              <a:rPr lang="en-US" b="1" dirty="0" smtClean="0"/>
              <a:t>EC </a:t>
            </a:r>
            <a:r>
              <a:rPr lang="en-US" b="1" dirty="0"/>
              <a:t>Cavity </a:t>
            </a:r>
            <a:endParaRPr lang="en-US" b="1" dirty="0" smtClean="0"/>
          </a:p>
          <a:p>
            <a:r>
              <a:rPr lang="en-US" sz="2000" dirty="0" smtClean="0">
                <a:solidFill>
                  <a:schemeClr val="bg2">
                    <a:lumMod val="50000"/>
                  </a:schemeClr>
                </a:solidFill>
              </a:rPr>
              <a:t>Designed by a collaboration between Bessy, Delta, Daresbury and Tsing Hua University from </a:t>
            </a:r>
            <a:r>
              <a:rPr lang="en-US" sz="2000" dirty="0" smtClean="0">
                <a:solidFill>
                  <a:schemeClr val="bg2">
                    <a:lumMod val="50000"/>
                  </a:schemeClr>
                </a:solidFill>
              </a:rPr>
              <a:t>2000-2006. </a:t>
            </a:r>
            <a:r>
              <a:rPr lang="en-US" sz="2000" dirty="0" err="1" smtClean="0">
                <a:solidFill>
                  <a:schemeClr val="bg2">
                    <a:lumMod val="50000"/>
                  </a:schemeClr>
                </a:solidFill>
              </a:rPr>
              <a:t>Modifiaction</a:t>
            </a:r>
            <a:r>
              <a:rPr lang="en-US" sz="2000" dirty="0" err="1" smtClean="0">
                <a:solidFill>
                  <a:schemeClr val="bg2">
                    <a:lumMod val="50000"/>
                  </a:schemeClr>
                </a:solidFill>
              </a:rPr>
              <a:t>s</a:t>
            </a:r>
            <a:r>
              <a:rPr lang="en-US" sz="2000" dirty="0" smtClean="0">
                <a:solidFill>
                  <a:schemeClr val="bg2">
                    <a:lumMod val="50000"/>
                  </a:schemeClr>
                </a:solidFill>
              </a:rPr>
              <a:t> made by ALBA, RI and others have led to improved HOM dampers and power coupler mechanics &amp; cooling.</a:t>
            </a:r>
          </a:p>
          <a:p>
            <a:r>
              <a:rPr lang="en-US" sz="2000" dirty="0">
                <a:solidFill>
                  <a:srgbClr val="000000"/>
                </a:solidFill>
              </a:rPr>
              <a:t>The </a:t>
            </a:r>
            <a:r>
              <a:rPr lang="en-US" sz="2000" dirty="0" smtClean="0">
                <a:solidFill>
                  <a:srgbClr val="000000"/>
                </a:solidFill>
              </a:rPr>
              <a:t>RI EC </a:t>
            </a:r>
            <a:r>
              <a:rPr lang="en-US" sz="2000" dirty="0">
                <a:solidFill>
                  <a:srgbClr val="000000"/>
                </a:solidFill>
              </a:rPr>
              <a:t>cavity needs no modification to meet AR RF requirements. However, due to the significant interference with shielding, a change in the </a:t>
            </a:r>
            <a:r>
              <a:rPr lang="en-US" sz="2000" dirty="0" smtClean="0">
                <a:solidFill>
                  <a:srgbClr val="000000"/>
                </a:solidFill>
              </a:rPr>
              <a:t>orientation and the shape of the HOM dampers </a:t>
            </a:r>
            <a:r>
              <a:rPr lang="en-US" sz="2000" dirty="0">
                <a:solidFill>
                  <a:srgbClr val="000000"/>
                </a:solidFill>
              </a:rPr>
              <a:t>may be needed</a:t>
            </a:r>
            <a:r>
              <a:rPr lang="en-US" sz="2000" dirty="0" smtClean="0">
                <a:solidFill>
                  <a:srgbClr val="000000"/>
                </a:solidFill>
              </a:rPr>
              <a:t>.</a:t>
            </a:r>
            <a:endParaRPr lang="en-US" sz="2000" dirty="0" smtClean="0">
              <a:solidFill>
                <a:schemeClr val="bg2">
                  <a:lumMod val="50000"/>
                </a:schemeClr>
              </a:solidFill>
            </a:endParaRPr>
          </a:p>
          <a:p>
            <a:endParaRPr lang="en-US" sz="26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3505200" y="6458855"/>
            <a:ext cx="2133600" cy="365125"/>
          </a:xfrm>
        </p:spPr>
        <p:txBody>
          <a:bodyPr/>
          <a:lstStyle/>
          <a:p>
            <a:fld id="{8E8EECC0-62E2-794C-BFF4-3606EC20E166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910" y="2503170"/>
            <a:ext cx="2929890" cy="3897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C:\Users\kmbaptiste\Desktop\EC Cavity dwg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2621280"/>
            <a:ext cx="4883772" cy="3474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772400" y="3764280"/>
            <a:ext cx="1143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tx2"/>
                </a:solidFill>
                <a:latin typeface="Calibri"/>
                <a:cs typeface="Calibri"/>
              </a:rPr>
              <a:t>2636.0 mm</a:t>
            </a:r>
            <a:br>
              <a:rPr lang="en-US" sz="1600" dirty="0" smtClean="0">
                <a:solidFill>
                  <a:schemeClr val="tx2"/>
                </a:solidFill>
                <a:latin typeface="Calibri"/>
                <a:cs typeface="Calibri"/>
              </a:rPr>
            </a:br>
            <a:r>
              <a:rPr lang="en-US" sz="1600" dirty="0" smtClean="0">
                <a:solidFill>
                  <a:schemeClr val="tx2"/>
                </a:solidFill>
                <a:latin typeface="Calibri"/>
                <a:cs typeface="Calibri"/>
              </a:rPr>
              <a:t>103.8”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477000" y="5059680"/>
            <a:ext cx="1143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tx2"/>
                </a:solidFill>
                <a:latin typeface="Calibri"/>
                <a:cs typeface="Calibri"/>
              </a:rPr>
              <a:t>1400.0 mm</a:t>
            </a:r>
            <a:br>
              <a:rPr lang="en-US" sz="1600" dirty="0" smtClean="0">
                <a:solidFill>
                  <a:schemeClr val="tx2"/>
                </a:solidFill>
                <a:latin typeface="Calibri"/>
                <a:cs typeface="Calibri"/>
              </a:rPr>
            </a:br>
            <a:r>
              <a:rPr lang="en-US" sz="1600" dirty="0" smtClean="0">
                <a:solidFill>
                  <a:schemeClr val="tx2"/>
                </a:solidFill>
                <a:latin typeface="Calibri"/>
                <a:cs typeface="Calibri"/>
              </a:rPr>
              <a:t>55.1”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7772400" y="2926080"/>
            <a:ext cx="0" cy="2133600"/>
          </a:xfrm>
          <a:prstGeom prst="straightConnector1">
            <a:avLst/>
          </a:prstGeom>
          <a:ln w="12700">
            <a:solidFill>
              <a:schemeClr val="tx2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6781800" y="3916680"/>
            <a:ext cx="0" cy="1143000"/>
          </a:xfrm>
          <a:prstGeom prst="straightConnector1">
            <a:avLst/>
          </a:prstGeom>
          <a:ln w="12700">
            <a:solidFill>
              <a:schemeClr val="tx2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4690535" y="4924214"/>
            <a:ext cx="1786465" cy="0"/>
          </a:xfrm>
          <a:prstGeom prst="straightConnector1">
            <a:avLst/>
          </a:prstGeom>
          <a:ln w="12700">
            <a:solidFill>
              <a:schemeClr val="tx2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733800" y="4648200"/>
            <a:ext cx="1143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tx2"/>
                </a:solidFill>
                <a:latin typeface="Calibri"/>
                <a:cs typeface="Calibri"/>
              </a:rPr>
              <a:t>2159.7mm</a:t>
            </a:r>
            <a:br>
              <a:rPr lang="en-US" sz="1600" dirty="0" smtClean="0">
                <a:solidFill>
                  <a:schemeClr val="tx2"/>
                </a:solidFill>
                <a:latin typeface="Calibri"/>
                <a:cs typeface="Calibri"/>
              </a:rPr>
            </a:br>
            <a:r>
              <a:rPr lang="en-US" sz="1600" dirty="0" smtClean="0">
                <a:solidFill>
                  <a:schemeClr val="tx2"/>
                </a:solidFill>
                <a:latin typeface="Calibri"/>
                <a:cs typeface="Calibri"/>
              </a:rPr>
              <a:t>85.03”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flipH="1">
            <a:off x="7010400" y="4619414"/>
            <a:ext cx="499533" cy="0"/>
          </a:xfrm>
          <a:prstGeom prst="straightConnector1">
            <a:avLst/>
          </a:prstGeom>
          <a:ln w="12700">
            <a:solidFill>
              <a:schemeClr val="tx2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6934200" y="4627881"/>
            <a:ext cx="762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chemeClr val="tx2"/>
                </a:solidFill>
                <a:latin typeface="Calibri"/>
                <a:cs typeface="Calibri"/>
              </a:rPr>
              <a:t>500.0 mm</a:t>
            </a:r>
            <a:br>
              <a:rPr lang="en-US" sz="1100" dirty="0" smtClean="0">
                <a:solidFill>
                  <a:schemeClr val="tx2"/>
                </a:solidFill>
                <a:latin typeface="Calibri"/>
                <a:cs typeface="Calibri"/>
              </a:rPr>
            </a:br>
            <a:r>
              <a:rPr lang="en-US" sz="1100" dirty="0" smtClean="0">
                <a:solidFill>
                  <a:schemeClr val="tx2"/>
                </a:solidFill>
                <a:latin typeface="Calibri"/>
                <a:cs typeface="Calibri"/>
              </a:rPr>
              <a:t>19.7”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819400" y="3283803"/>
            <a:ext cx="1447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tx2"/>
                </a:solidFill>
                <a:latin typeface="Calibri"/>
                <a:cs typeface="Calibri"/>
              </a:rPr>
              <a:t>Power Coupler</a:t>
            </a:r>
            <a:br>
              <a:rPr lang="en-US" sz="1600" dirty="0" smtClean="0">
                <a:solidFill>
                  <a:schemeClr val="tx2"/>
                </a:solidFill>
                <a:latin typeface="Calibri"/>
                <a:cs typeface="Calibri"/>
              </a:rPr>
            </a:br>
            <a:r>
              <a:rPr lang="en-US" sz="1600" dirty="0" smtClean="0">
                <a:solidFill>
                  <a:schemeClr val="tx2"/>
                </a:solidFill>
                <a:latin typeface="Calibri"/>
                <a:cs typeface="Calibri"/>
              </a:rPr>
              <a:t>w/o WG Transition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28600" y="2539425"/>
            <a:ext cx="1752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tx2"/>
                </a:solidFill>
                <a:latin typeface="Calibri"/>
                <a:cs typeface="Calibri"/>
              </a:rPr>
              <a:t>Ridged WG</a:t>
            </a:r>
            <a:br>
              <a:rPr lang="en-US" sz="1600" dirty="0" smtClean="0">
                <a:solidFill>
                  <a:schemeClr val="tx2"/>
                </a:solidFill>
                <a:latin typeface="Calibri"/>
                <a:cs typeface="Calibri"/>
              </a:rPr>
            </a:br>
            <a:r>
              <a:rPr lang="en-US" sz="1600" dirty="0" smtClean="0">
                <a:solidFill>
                  <a:schemeClr val="tx2"/>
                </a:solidFill>
                <a:latin typeface="Calibri"/>
                <a:cs typeface="Calibri"/>
              </a:rPr>
              <a:t>HOM Damper (3x)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57200" y="4063425"/>
            <a:ext cx="1143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tx2"/>
                </a:solidFill>
                <a:latin typeface="Calibri"/>
                <a:cs typeface="Calibri"/>
              </a:rPr>
              <a:t>Tuner Motor</a:t>
            </a:r>
          </a:p>
        </p:txBody>
      </p:sp>
    </p:spTree>
    <p:extLst>
      <p:ext uri="{BB962C8B-B14F-4D97-AF65-F5344CB8AC3E}">
        <p14:creationId xmlns:p14="http://schemas.microsoft.com/office/powerpoint/2010/main" val="1733187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304799"/>
            <a:ext cx="8686800" cy="106680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/>
              <a:t>AR RF: Shielding Block Mods         </a:t>
            </a:r>
            <a:r>
              <a:rPr lang="en-US" b="1" dirty="0" smtClean="0">
                <a:solidFill>
                  <a:srgbClr val="FF0000"/>
                </a:solidFill>
              </a:rPr>
              <a:t>Significant</a:t>
            </a:r>
            <a:endParaRPr lang="en-US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sz="2000" dirty="0" smtClean="0">
                <a:solidFill>
                  <a:srgbClr val="000000"/>
                </a:solidFill>
              </a:rPr>
              <a:t>Research Instruments EC Cavity – moderate shielding mods needed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3505200" y="6458855"/>
            <a:ext cx="2133600" cy="365125"/>
          </a:xfrm>
        </p:spPr>
        <p:txBody>
          <a:bodyPr/>
          <a:lstStyle/>
          <a:p>
            <a:fld id="{8E8EECC0-62E2-794C-BFF4-3606EC20E166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371600"/>
            <a:ext cx="3613836" cy="2286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1256" y="1371601"/>
            <a:ext cx="4091386" cy="2286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762638"/>
            <a:ext cx="4943245" cy="27432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3" name="Straight Connector 2"/>
          <p:cNvCxnSpPr/>
          <p:nvPr/>
        </p:nvCxnSpPr>
        <p:spPr>
          <a:xfrm flipV="1">
            <a:off x="6705600" y="1459895"/>
            <a:ext cx="1600200" cy="685800"/>
          </a:xfrm>
          <a:prstGeom prst="line">
            <a:avLst/>
          </a:prstGeom>
          <a:ln w="381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5334000" y="2526696"/>
            <a:ext cx="533400" cy="216504"/>
          </a:xfrm>
          <a:prstGeom prst="line">
            <a:avLst/>
          </a:prstGeom>
          <a:ln w="381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074" name="Picture 2" descr="C:\Users\kmbaptiste\Desktop\EC SR Cavity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3762829"/>
            <a:ext cx="1828800" cy="2743200"/>
          </a:xfrm>
          <a:prstGeom prst="rect">
            <a:avLst/>
          </a:prstGeom>
          <a:noFill/>
          <a:ln>
            <a:solidFill>
              <a:srgbClr val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20"/>
          <p:cNvSpPr/>
          <p:nvPr/>
        </p:nvSpPr>
        <p:spPr>
          <a:xfrm>
            <a:off x="1828800" y="4163107"/>
            <a:ext cx="1447800" cy="381000"/>
          </a:xfrm>
          <a:prstGeom prst="rect">
            <a:avLst/>
          </a:prstGeom>
          <a:noFill/>
          <a:ln w="381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 flipH="1" flipV="1">
            <a:off x="4953000" y="1981200"/>
            <a:ext cx="381000" cy="76200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4953000" y="1371600"/>
            <a:ext cx="990600" cy="60960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334000" y="2743200"/>
            <a:ext cx="533400" cy="91440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6324600" y="2971800"/>
            <a:ext cx="1828800" cy="68580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8305800" y="1447800"/>
            <a:ext cx="76200" cy="7620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8077200" y="1524000"/>
            <a:ext cx="304800" cy="68580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 flipV="1">
            <a:off x="8001000" y="2133600"/>
            <a:ext cx="76200" cy="7620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7924800" y="2133600"/>
            <a:ext cx="76200" cy="15240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7924800" y="2286000"/>
            <a:ext cx="228600" cy="68580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72" name="Rectangle 3071"/>
          <p:cNvSpPr/>
          <p:nvPr/>
        </p:nvSpPr>
        <p:spPr>
          <a:xfrm>
            <a:off x="1447800" y="3581400"/>
            <a:ext cx="381000" cy="609600"/>
          </a:xfrm>
          <a:prstGeom prst="rect">
            <a:avLst/>
          </a:prstGeom>
          <a:pattFill prst="ltDnDiag">
            <a:fgClr>
              <a:srgbClr val="0058A6"/>
            </a:fgClr>
            <a:bgClr>
              <a:schemeClr val="bg1"/>
            </a:bgClr>
          </a:pattFill>
          <a:ln w="254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3276600" y="3581400"/>
            <a:ext cx="381000" cy="609600"/>
          </a:xfrm>
          <a:prstGeom prst="rect">
            <a:avLst/>
          </a:prstGeom>
          <a:pattFill prst="ltDnDiag">
            <a:fgClr>
              <a:srgbClr val="0058A6"/>
            </a:fgClr>
            <a:bgClr>
              <a:schemeClr val="bg1"/>
            </a:bgClr>
          </a:pattFill>
          <a:ln w="254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1447800" y="3200400"/>
            <a:ext cx="2209800" cy="381000"/>
          </a:xfrm>
          <a:prstGeom prst="rect">
            <a:avLst/>
          </a:prstGeom>
          <a:pattFill prst="ltDnDiag">
            <a:fgClr>
              <a:srgbClr val="0058A6"/>
            </a:fgClr>
            <a:bgClr>
              <a:schemeClr val="bg1"/>
            </a:bgClr>
          </a:pattFill>
          <a:ln w="254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 rot="20294342">
            <a:off x="6734950" y="1597175"/>
            <a:ext cx="244653" cy="962240"/>
          </a:xfrm>
          <a:prstGeom prst="rect">
            <a:avLst/>
          </a:prstGeom>
          <a:noFill/>
          <a:ln w="38100">
            <a:solidFill>
              <a:schemeClr val="tx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 rot="20294342">
            <a:off x="5600170" y="2061148"/>
            <a:ext cx="244653" cy="962240"/>
          </a:xfrm>
          <a:prstGeom prst="rect">
            <a:avLst/>
          </a:prstGeom>
          <a:noFill/>
          <a:ln w="38100">
            <a:solidFill>
              <a:schemeClr val="tx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 rot="20294342">
            <a:off x="5328800" y="1571031"/>
            <a:ext cx="1461783" cy="277227"/>
          </a:xfrm>
          <a:prstGeom prst="rect">
            <a:avLst/>
          </a:prstGeom>
          <a:noFill/>
          <a:ln w="38100">
            <a:solidFill>
              <a:schemeClr val="tx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 rot="20294342">
            <a:off x="5798231" y="2778921"/>
            <a:ext cx="1461783" cy="277227"/>
          </a:xfrm>
          <a:prstGeom prst="rect">
            <a:avLst/>
          </a:prstGeom>
          <a:noFill/>
          <a:ln w="38100">
            <a:solidFill>
              <a:schemeClr val="tx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 rot="20294342">
            <a:off x="5605443" y="1549189"/>
            <a:ext cx="1372588" cy="1499858"/>
          </a:xfrm>
          <a:prstGeom prst="rect">
            <a:avLst/>
          </a:prstGeom>
          <a:noFill/>
          <a:ln w="381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3657600" y="4724400"/>
            <a:ext cx="1447800" cy="646331"/>
          </a:xfrm>
          <a:prstGeom prst="rect">
            <a:avLst/>
          </a:prstGeom>
          <a:solidFill>
            <a:schemeClr val="bg1">
              <a:alpha val="53000"/>
            </a:schemeClr>
          </a:solidFill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Calibri"/>
                <a:cs typeface="Calibri"/>
              </a:rPr>
              <a:t>New dog-house blocks</a:t>
            </a:r>
          </a:p>
        </p:txBody>
      </p:sp>
      <p:cxnSp>
        <p:nvCxnSpPr>
          <p:cNvPr id="30" name="Straight Arrow Connector 29"/>
          <p:cNvCxnSpPr/>
          <p:nvPr/>
        </p:nvCxnSpPr>
        <p:spPr>
          <a:xfrm flipH="1" flipV="1">
            <a:off x="1752600" y="3962400"/>
            <a:ext cx="2133600" cy="6858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H="1" flipV="1">
            <a:off x="3429000" y="3962400"/>
            <a:ext cx="457200" cy="6096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7086600" y="2895600"/>
            <a:ext cx="1447800" cy="646331"/>
          </a:xfrm>
          <a:prstGeom prst="rect">
            <a:avLst/>
          </a:prstGeom>
          <a:solidFill>
            <a:schemeClr val="bg1">
              <a:alpha val="53000"/>
            </a:schemeClr>
          </a:solidFill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Calibri"/>
                <a:cs typeface="Calibri"/>
              </a:rPr>
              <a:t>New dog-house blocks</a:t>
            </a:r>
          </a:p>
        </p:txBody>
      </p:sp>
      <p:cxnSp>
        <p:nvCxnSpPr>
          <p:cNvPr id="40" name="Straight Arrow Connector 39"/>
          <p:cNvCxnSpPr/>
          <p:nvPr/>
        </p:nvCxnSpPr>
        <p:spPr>
          <a:xfrm flipH="1" flipV="1">
            <a:off x="6705600" y="2971800"/>
            <a:ext cx="381000" cy="15240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Rectangle 40"/>
          <p:cNvSpPr/>
          <p:nvPr/>
        </p:nvSpPr>
        <p:spPr>
          <a:xfrm rot="20294342">
            <a:off x="5825125" y="1856359"/>
            <a:ext cx="962239" cy="919720"/>
          </a:xfrm>
          <a:prstGeom prst="rect">
            <a:avLst/>
          </a:prstGeom>
          <a:noFill/>
          <a:ln w="381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2" name="Right Arrow 41"/>
          <p:cNvSpPr/>
          <p:nvPr/>
        </p:nvSpPr>
        <p:spPr>
          <a:xfrm>
            <a:off x="5486400" y="510540"/>
            <a:ext cx="533400" cy="228600"/>
          </a:xfrm>
          <a:prstGeom prst="rightArrow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3" name="TextBox 42"/>
          <p:cNvSpPr txBox="1"/>
          <p:nvPr/>
        </p:nvSpPr>
        <p:spPr>
          <a:xfrm>
            <a:off x="7696200" y="3968670"/>
            <a:ext cx="1447800" cy="1200329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Calibri"/>
                <a:cs typeface="Calibri"/>
              </a:rPr>
              <a:t>Coupler WG transition will remain vertical.</a:t>
            </a:r>
          </a:p>
        </p:txBody>
      </p:sp>
      <p:sp>
        <p:nvSpPr>
          <p:cNvPr id="44" name="Rectangle 43"/>
          <p:cNvSpPr/>
          <p:nvPr/>
        </p:nvSpPr>
        <p:spPr>
          <a:xfrm>
            <a:off x="3276600" y="3581400"/>
            <a:ext cx="381000" cy="228600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95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304799"/>
            <a:ext cx="8686800" cy="1524001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b="1" dirty="0" smtClean="0"/>
              <a:t>AR RF: Shielding Block </a:t>
            </a:r>
            <a:r>
              <a:rPr lang="en-US" b="1" dirty="0" smtClean="0"/>
              <a:t>Mods 	        </a:t>
            </a:r>
            <a:r>
              <a:rPr lang="en-US" b="1" dirty="0" smtClean="0">
                <a:solidFill>
                  <a:srgbClr val="FF0000"/>
                </a:solidFill>
              </a:rPr>
              <a:t>Potentially Minor</a:t>
            </a:r>
            <a:endParaRPr lang="en-US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sz="2200" dirty="0" smtClean="0">
                <a:solidFill>
                  <a:srgbClr val="000000"/>
                </a:solidFill>
              </a:rPr>
              <a:t>Research Instruments EC </a:t>
            </a:r>
            <a:r>
              <a:rPr lang="en-US" sz="2200" dirty="0" smtClean="0">
                <a:solidFill>
                  <a:srgbClr val="000000"/>
                </a:solidFill>
              </a:rPr>
              <a:t>Cavity</a:t>
            </a:r>
          </a:p>
          <a:p>
            <a:pPr lvl="1"/>
            <a:r>
              <a:rPr lang="en-US" sz="2200" dirty="0" smtClean="0">
                <a:solidFill>
                  <a:srgbClr val="000000"/>
                </a:solidFill>
              </a:rPr>
              <a:t>orientation change, rotate cavity 180°</a:t>
            </a:r>
          </a:p>
          <a:p>
            <a:pPr lvl="1"/>
            <a:r>
              <a:rPr lang="en-US" sz="2200" dirty="0" smtClean="0">
                <a:solidFill>
                  <a:srgbClr val="000000"/>
                </a:solidFill>
              </a:rPr>
              <a:t>proposed </a:t>
            </a:r>
            <a:r>
              <a:rPr lang="en-US" sz="2200" dirty="0" smtClean="0">
                <a:solidFill>
                  <a:srgbClr val="000000"/>
                </a:solidFill>
              </a:rPr>
              <a:t>HOM Damper shape change, needs evaluation.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3505200" y="6458855"/>
            <a:ext cx="2133600" cy="365125"/>
          </a:xfrm>
        </p:spPr>
        <p:txBody>
          <a:bodyPr/>
          <a:lstStyle/>
          <a:p>
            <a:fld id="{8E8EECC0-62E2-794C-BFF4-3606EC20E166}" type="slidenum">
              <a:rPr lang="en-US" smtClean="0"/>
              <a:pPr/>
              <a:t>17</a:t>
            </a:fld>
            <a:endParaRPr lang="en-US" dirty="0"/>
          </a:p>
        </p:txBody>
      </p:sp>
      <p:cxnSp>
        <p:nvCxnSpPr>
          <p:cNvPr id="3" name="Straight Connector 2"/>
          <p:cNvCxnSpPr/>
          <p:nvPr/>
        </p:nvCxnSpPr>
        <p:spPr>
          <a:xfrm flipV="1">
            <a:off x="6705600" y="1459895"/>
            <a:ext cx="1600200" cy="685800"/>
          </a:xfrm>
          <a:prstGeom prst="line">
            <a:avLst/>
          </a:prstGeom>
          <a:ln w="381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6324600" y="2971800"/>
            <a:ext cx="1828800" cy="68580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8305800" y="1447800"/>
            <a:ext cx="76200" cy="7620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8077200" y="1524000"/>
            <a:ext cx="304800" cy="68580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 flipV="1">
            <a:off x="8001000" y="2133600"/>
            <a:ext cx="76200" cy="7620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7924800" y="2133600"/>
            <a:ext cx="76200" cy="15240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7924800" y="2286000"/>
            <a:ext cx="228600" cy="68580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" name="Group 1"/>
          <p:cNvGrpSpPr>
            <a:grpSpLocks noChangeAspect="1"/>
          </p:cNvGrpSpPr>
          <p:nvPr/>
        </p:nvGrpSpPr>
        <p:grpSpPr>
          <a:xfrm>
            <a:off x="152398" y="2282904"/>
            <a:ext cx="4671365" cy="3123639"/>
            <a:chOff x="1990955" y="1143000"/>
            <a:chExt cx="4943245" cy="3305438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0955" y="1705238"/>
              <a:ext cx="4943245" cy="274320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21" name="Rectangle 20"/>
            <p:cNvSpPr/>
            <p:nvPr/>
          </p:nvSpPr>
          <p:spPr>
            <a:xfrm>
              <a:off x="3210155" y="2105707"/>
              <a:ext cx="1447800" cy="381000"/>
            </a:xfrm>
            <a:prstGeom prst="rect">
              <a:avLst/>
            </a:prstGeom>
            <a:noFill/>
            <a:ln w="38100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cxnSp>
          <p:nvCxnSpPr>
            <p:cNvPr id="14" name="Straight Connector 13"/>
            <p:cNvCxnSpPr/>
            <p:nvPr/>
          </p:nvCxnSpPr>
          <p:spPr>
            <a:xfrm flipH="1" flipV="1">
              <a:off x="4953000" y="1981200"/>
              <a:ext cx="381000" cy="762000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5334000" y="2743200"/>
              <a:ext cx="533400" cy="914400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72" name="Rectangle 3071"/>
            <p:cNvSpPr/>
            <p:nvPr/>
          </p:nvSpPr>
          <p:spPr>
            <a:xfrm>
              <a:off x="2829155" y="1524000"/>
              <a:ext cx="381000" cy="609600"/>
            </a:xfrm>
            <a:prstGeom prst="rect">
              <a:avLst/>
            </a:prstGeom>
            <a:pattFill prst="ltDnDiag">
              <a:fgClr>
                <a:srgbClr val="0058A6"/>
              </a:fgClr>
              <a:bgClr>
                <a:schemeClr val="bg1"/>
              </a:bgClr>
            </a:pattFill>
            <a:ln w="25400"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4657955" y="1524000"/>
              <a:ext cx="381000" cy="609600"/>
            </a:xfrm>
            <a:prstGeom prst="rect">
              <a:avLst/>
            </a:prstGeom>
            <a:pattFill prst="ltDnDiag">
              <a:fgClr>
                <a:srgbClr val="0058A6"/>
              </a:fgClr>
              <a:bgClr>
                <a:schemeClr val="bg1"/>
              </a:bgClr>
            </a:pattFill>
            <a:ln w="25400"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2829155" y="1143000"/>
              <a:ext cx="2209800" cy="381000"/>
            </a:xfrm>
            <a:prstGeom prst="rect">
              <a:avLst/>
            </a:prstGeom>
            <a:pattFill prst="ltDnDiag">
              <a:fgClr>
                <a:srgbClr val="0058A6"/>
              </a:fgClr>
              <a:bgClr>
                <a:schemeClr val="bg1"/>
              </a:bgClr>
            </a:pattFill>
            <a:ln w="25400"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038955" y="2667000"/>
              <a:ext cx="1447800" cy="646331"/>
            </a:xfrm>
            <a:prstGeom prst="rect">
              <a:avLst/>
            </a:prstGeom>
            <a:solidFill>
              <a:schemeClr val="bg1">
                <a:alpha val="53000"/>
              </a:schemeClr>
            </a:solidFill>
            <a:ln w="38100"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  <a:latin typeface="Calibri"/>
                  <a:cs typeface="Calibri"/>
                </a:rPr>
                <a:t>New dog-house blocks</a:t>
              </a:r>
            </a:p>
          </p:txBody>
        </p:sp>
        <p:cxnSp>
          <p:nvCxnSpPr>
            <p:cNvPr id="30" name="Straight Arrow Connector 29"/>
            <p:cNvCxnSpPr/>
            <p:nvPr/>
          </p:nvCxnSpPr>
          <p:spPr>
            <a:xfrm flipH="1" flipV="1">
              <a:off x="3133955" y="1905000"/>
              <a:ext cx="2133600" cy="68580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/>
            <p:nvPr/>
          </p:nvCxnSpPr>
          <p:spPr>
            <a:xfrm flipH="1" flipV="1">
              <a:off x="4810355" y="1905000"/>
              <a:ext cx="457200" cy="60960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Rectangle 43"/>
            <p:cNvSpPr/>
            <p:nvPr/>
          </p:nvSpPr>
          <p:spPr>
            <a:xfrm>
              <a:off x="4657955" y="1524000"/>
              <a:ext cx="381000" cy="22860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45" name="image28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876799" y="2472208"/>
            <a:ext cx="4129850" cy="2917317"/>
          </a:xfrm>
          <a:prstGeom prst="rect">
            <a:avLst/>
          </a:prstGeom>
          <a:ln/>
        </p:spPr>
      </p:pic>
      <p:sp>
        <p:nvSpPr>
          <p:cNvPr id="46" name="Right Arrow 45"/>
          <p:cNvSpPr/>
          <p:nvPr/>
        </p:nvSpPr>
        <p:spPr>
          <a:xfrm>
            <a:off x="5181600" y="426920"/>
            <a:ext cx="457200" cy="228600"/>
          </a:xfrm>
          <a:prstGeom prst="rightArrow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728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419600" y="4495800"/>
            <a:ext cx="4572000" cy="2057400"/>
          </a:xfrm>
          <a:prstGeom prst="rect">
            <a:avLst/>
          </a:prstGeom>
          <a:solidFill>
            <a:schemeClr val="tx2">
              <a:lumMod val="60000"/>
              <a:lumOff val="40000"/>
              <a:alpha val="14000"/>
            </a:schemeClr>
          </a:solidFill>
          <a:ln w="254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934200" y="3671146"/>
            <a:ext cx="2057400" cy="823390"/>
          </a:xfrm>
          <a:prstGeom prst="rect">
            <a:avLst/>
          </a:prstGeom>
          <a:solidFill>
            <a:schemeClr val="tx2">
              <a:lumMod val="60000"/>
              <a:lumOff val="40000"/>
              <a:alpha val="14000"/>
            </a:schemeClr>
          </a:solidFill>
          <a:ln w="254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/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2057400" y="2196254"/>
            <a:ext cx="4572000" cy="2057400"/>
          </a:xfrm>
          <a:prstGeom prst="rect">
            <a:avLst/>
          </a:prstGeom>
          <a:solidFill>
            <a:schemeClr val="tx1">
              <a:lumMod val="50000"/>
              <a:lumOff val="50000"/>
              <a:alpha val="14000"/>
            </a:schemeClr>
          </a:solidFill>
          <a:ln w="254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6629400" y="2201016"/>
            <a:ext cx="1333500" cy="823390"/>
          </a:xfrm>
          <a:prstGeom prst="rect">
            <a:avLst/>
          </a:prstGeom>
          <a:solidFill>
            <a:schemeClr val="tx1">
              <a:lumMod val="50000"/>
              <a:lumOff val="50000"/>
              <a:alpha val="14000"/>
            </a:schemeClr>
          </a:solidFill>
          <a:ln w="254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152400" y="4495800"/>
            <a:ext cx="3962400" cy="2057400"/>
          </a:xfrm>
          <a:prstGeom prst="rect">
            <a:avLst/>
          </a:prstGeom>
          <a:solidFill>
            <a:schemeClr val="tx1">
              <a:lumMod val="50000"/>
              <a:lumOff val="50000"/>
              <a:alpha val="14000"/>
            </a:schemeClr>
          </a:solidFill>
          <a:ln w="254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152400" y="3680199"/>
            <a:ext cx="1752600" cy="823390"/>
          </a:xfrm>
          <a:prstGeom prst="rect">
            <a:avLst/>
          </a:prstGeom>
          <a:solidFill>
            <a:schemeClr val="tx1">
              <a:lumMod val="50000"/>
              <a:lumOff val="50000"/>
              <a:alpha val="14000"/>
            </a:schemeClr>
          </a:solidFill>
          <a:ln w="254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304799"/>
            <a:ext cx="8610600" cy="2057401"/>
          </a:xfr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/>
              <a:t>AR RF Source: Approach </a:t>
            </a:r>
            <a:r>
              <a:rPr lang="en-US" b="1" dirty="0" smtClean="0"/>
              <a:t>– </a:t>
            </a:r>
            <a:r>
              <a:rPr lang="en-US" b="1" dirty="0" smtClean="0"/>
              <a:t>RF SSA(s</a:t>
            </a:r>
            <a:r>
              <a:rPr lang="en-US" b="1" dirty="0" smtClean="0"/>
              <a:t>)         </a:t>
            </a:r>
            <a:r>
              <a:rPr lang="en-US" b="1" dirty="0" smtClean="0">
                <a:solidFill>
                  <a:srgbClr val="FF0000"/>
                </a:solidFill>
              </a:rPr>
              <a:t>COTS*</a:t>
            </a:r>
          </a:p>
          <a:p>
            <a:r>
              <a:rPr lang="en-US" sz="2000" dirty="0" smtClean="0">
                <a:solidFill>
                  <a:schemeClr val="bg2">
                    <a:lumMod val="50000"/>
                  </a:schemeClr>
                </a:solidFill>
              </a:rPr>
              <a:t>Specify-procure RF amplifiers: </a:t>
            </a:r>
            <a:r>
              <a:rPr lang="en-US" sz="2000" dirty="0" smtClean="0">
                <a:solidFill>
                  <a:schemeClr val="bg2">
                    <a:lumMod val="50000"/>
                  </a:schemeClr>
                </a:solidFill>
              </a:rPr>
              <a:t>(2) 500 </a:t>
            </a:r>
            <a:r>
              <a:rPr lang="en-US" sz="2000" dirty="0" smtClean="0">
                <a:solidFill>
                  <a:schemeClr val="bg2">
                    <a:lumMod val="50000"/>
                  </a:schemeClr>
                </a:solidFill>
              </a:rPr>
              <a:t>MHz (60 kW – 80 kW CW).</a:t>
            </a:r>
          </a:p>
          <a:p>
            <a:r>
              <a:rPr lang="en-US" sz="2000" dirty="0" smtClean="0">
                <a:solidFill>
                  <a:schemeClr val="bg2">
                    <a:lumMod val="50000"/>
                  </a:schemeClr>
                </a:solidFill>
              </a:rPr>
              <a:t>Leverage recent experience:</a:t>
            </a:r>
          </a:p>
          <a:p>
            <a:pPr lvl="1"/>
            <a:r>
              <a:rPr lang="en-US" sz="1600" dirty="0"/>
              <a:t>FNAL RFQ, 162.5 MHz 75 kW CW SSA (2014)</a:t>
            </a:r>
          </a:p>
          <a:p>
            <a:pPr lvl="1"/>
            <a:r>
              <a:rPr lang="en-US" sz="1600" dirty="0" smtClean="0">
                <a:solidFill>
                  <a:schemeClr val="bg2">
                    <a:lumMod val="50000"/>
                  </a:schemeClr>
                </a:solidFill>
              </a:rPr>
              <a:t>LBNL delivered to LCLS II Gun B, 186 MHz (2x) 60 kW CW SSA (2017)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007" y="4556760"/>
            <a:ext cx="1485593" cy="192024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3505200" y="6458855"/>
            <a:ext cx="2133600" cy="365125"/>
          </a:xfrm>
        </p:spPr>
        <p:txBody>
          <a:bodyPr/>
          <a:lstStyle/>
          <a:p>
            <a:fld id="{8E8EECC0-62E2-794C-BFF4-3606EC20E166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8981" y="2258386"/>
            <a:ext cx="1488619" cy="192024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5649" y="4556760"/>
            <a:ext cx="2719364" cy="192024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2270760"/>
            <a:ext cx="2721422" cy="192024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4556760"/>
            <a:ext cx="1480700" cy="192024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4556760"/>
            <a:ext cx="2095748" cy="192024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934200" y="3680473"/>
            <a:ext cx="15317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tx2"/>
                </a:solidFill>
                <a:latin typeface="Calibri"/>
                <a:cs typeface="Calibri"/>
              </a:rPr>
              <a:t>(Preliminary)</a:t>
            </a:r>
            <a:br>
              <a:rPr lang="en-US" sz="1200" dirty="0" smtClean="0">
                <a:solidFill>
                  <a:schemeClr val="tx2"/>
                </a:solidFill>
                <a:latin typeface="Calibri"/>
                <a:cs typeface="Calibri"/>
              </a:rPr>
            </a:br>
            <a:r>
              <a:rPr lang="en-US" sz="1200" dirty="0" smtClean="0">
                <a:solidFill>
                  <a:schemeClr val="tx2"/>
                </a:solidFill>
                <a:latin typeface="Calibri"/>
                <a:cs typeface="Calibri"/>
              </a:rPr>
              <a:t>500MHz SSA</a:t>
            </a:r>
            <a:br>
              <a:rPr lang="en-US" sz="1200" dirty="0" smtClean="0">
                <a:solidFill>
                  <a:schemeClr val="tx2"/>
                </a:solidFill>
                <a:latin typeface="Calibri"/>
                <a:cs typeface="Calibri"/>
              </a:rPr>
            </a:br>
            <a:r>
              <a:rPr lang="en-US" sz="1200" dirty="0" smtClean="0">
                <a:solidFill>
                  <a:schemeClr val="tx2"/>
                </a:solidFill>
                <a:latin typeface="Calibri"/>
                <a:cs typeface="Calibri"/>
              </a:rPr>
              <a:t>60 kW CW</a:t>
            </a:r>
            <a:br>
              <a:rPr lang="en-US" sz="1200" dirty="0" smtClean="0">
                <a:solidFill>
                  <a:schemeClr val="tx2"/>
                </a:solidFill>
                <a:latin typeface="Calibri"/>
                <a:cs typeface="Calibri"/>
              </a:rPr>
            </a:br>
            <a:r>
              <a:rPr lang="en-US" sz="1200" dirty="0" smtClean="0">
                <a:solidFill>
                  <a:schemeClr val="tx2"/>
                </a:solidFill>
                <a:latin typeface="Calibri"/>
                <a:cs typeface="Calibri"/>
              </a:rPr>
              <a:t>96 Final Transistors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553200" y="2273778"/>
            <a:ext cx="144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tx2"/>
                </a:solidFill>
                <a:latin typeface="Calibri"/>
                <a:cs typeface="Calibri"/>
              </a:rPr>
              <a:t>186 MHz SSA</a:t>
            </a:r>
            <a:br>
              <a:rPr lang="en-US" sz="1200" dirty="0" smtClean="0">
                <a:solidFill>
                  <a:schemeClr val="tx2"/>
                </a:solidFill>
                <a:latin typeface="Calibri"/>
                <a:cs typeface="Calibri"/>
              </a:rPr>
            </a:br>
            <a:r>
              <a:rPr lang="en-US" sz="1200" dirty="0" smtClean="0">
                <a:solidFill>
                  <a:schemeClr val="tx2"/>
                </a:solidFill>
                <a:latin typeface="Calibri"/>
                <a:cs typeface="Calibri"/>
              </a:rPr>
              <a:t>60 kW CW</a:t>
            </a:r>
            <a:br>
              <a:rPr lang="en-US" sz="1200" dirty="0" smtClean="0">
                <a:solidFill>
                  <a:schemeClr val="tx2"/>
                </a:solidFill>
                <a:latin typeface="Calibri"/>
                <a:cs typeface="Calibri"/>
              </a:rPr>
            </a:br>
            <a:r>
              <a:rPr lang="en-US" sz="1200" dirty="0" smtClean="0">
                <a:solidFill>
                  <a:schemeClr val="tx2"/>
                </a:solidFill>
                <a:latin typeface="Calibri"/>
                <a:cs typeface="Calibri"/>
              </a:rPr>
              <a:t>60 Final Transistors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67007" y="3849469"/>
            <a:ext cx="14855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tx2"/>
                </a:solidFill>
                <a:latin typeface="Calibri"/>
                <a:cs typeface="Calibri"/>
              </a:rPr>
              <a:t>162.5 MHz SSA</a:t>
            </a:r>
            <a:br>
              <a:rPr lang="en-US" sz="1200" dirty="0" smtClean="0">
                <a:solidFill>
                  <a:schemeClr val="tx2"/>
                </a:solidFill>
                <a:latin typeface="Calibri"/>
                <a:cs typeface="Calibri"/>
              </a:rPr>
            </a:br>
            <a:r>
              <a:rPr lang="en-US" sz="1200" dirty="0" smtClean="0">
                <a:solidFill>
                  <a:schemeClr val="tx2"/>
                </a:solidFill>
                <a:latin typeface="Calibri"/>
                <a:cs typeface="Calibri"/>
              </a:rPr>
              <a:t>75 kW CW</a:t>
            </a:r>
            <a:br>
              <a:rPr lang="en-US" sz="1200" dirty="0" smtClean="0">
                <a:solidFill>
                  <a:schemeClr val="tx2"/>
                </a:solidFill>
                <a:latin typeface="Calibri"/>
                <a:cs typeface="Calibri"/>
              </a:rPr>
            </a:br>
            <a:r>
              <a:rPr lang="en-US" sz="1200" dirty="0" smtClean="0">
                <a:solidFill>
                  <a:schemeClr val="tx2"/>
                </a:solidFill>
                <a:latin typeface="Calibri"/>
                <a:cs typeface="Calibri"/>
              </a:rPr>
              <a:t>128 Final Transistors</a:t>
            </a:r>
          </a:p>
        </p:txBody>
      </p:sp>
      <p:sp>
        <p:nvSpPr>
          <p:cNvPr id="4" name="Bent Arrow 3"/>
          <p:cNvSpPr/>
          <p:nvPr/>
        </p:nvSpPr>
        <p:spPr>
          <a:xfrm>
            <a:off x="990600" y="3069079"/>
            <a:ext cx="304800" cy="561982"/>
          </a:xfrm>
          <a:prstGeom prst="bentArrow">
            <a:avLst>
              <a:gd name="adj1" fmla="val 25000"/>
              <a:gd name="adj2" fmla="val 26389"/>
              <a:gd name="adj3" fmla="val 25000"/>
              <a:gd name="adj4" fmla="val 43750"/>
            </a:avLst>
          </a:prstGeom>
          <a:noFill/>
          <a:ln w="254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Bent Arrow 15"/>
          <p:cNvSpPr/>
          <p:nvPr/>
        </p:nvSpPr>
        <p:spPr>
          <a:xfrm rot="5400000">
            <a:off x="7111941" y="3230536"/>
            <a:ext cx="558918" cy="304800"/>
          </a:xfrm>
          <a:prstGeom prst="bentArrow">
            <a:avLst/>
          </a:prstGeom>
          <a:noFill/>
          <a:ln w="254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6" name="Right Arrow 25"/>
          <p:cNvSpPr/>
          <p:nvPr/>
        </p:nvSpPr>
        <p:spPr>
          <a:xfrm>
            <a:off x="6705600" y="500349"/>
            <a:ext cx="533400" cy="228600"/>
          </a:xfrm>
          <a:prstGeom prst="rightArrow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876952" y="6474023"/>
            <a:ext cx="5600048" cy="307777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* Nearly, requires custom </a:t>
            </a:r>
            <a:r>
              <a:rPr lang="en-US" sz="1400" dirty="0" err="1" smtClean="0">
                <a:solidFill>
                  <a:srgbClr val="FF0000"/>
                </a:solidFill>
                <a:latin typeface="Calibri" panose="020F0502020204030204" pitchFamily="34" charset="0"/>
              </a:rPr>
              <a:t>freq</a:t>
            </a:r>
            <a:r>
              <a:rPr lang="en-US" sz="14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, interface, etc.</a:t>
            </a:r>
            <a:endParaRPr lang="en-US" sz="1400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5547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:\tmp\ARF High Level Block rev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231" y="1143000"/>
            <a:ext cx="7333569" cy="5285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304799"/>
            <a:ext cx="8610600" cy="68580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/>
              <a:t>AR RF Distribution: Approach          </a:t>
            </a:r>
            <a:r>
              <a:rPr lang="en-US" b="1" dirty="0" smtClean="0">
                <a:solidFill>
                  <a:srgbClr val="FF0000"/>
                </a:solidFill>
              </a:rPr>
              <a:t>COTS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3505200" y="6458855"/>
            <a:ext cx="2133600" cy="365125"/>
          </a:xfrm>
        </p:spPr>
        <p:txBody>
          <a:bodyPr/>
          <a:lstStyle/>
          <a:p>
            <a:fld id="{8E8EECC0-62E2-794C-BFF4-3606EC20E166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3318992" y="914400"/>
            <a:ext cx="5791200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2">
                    <a:lumMod val="50000"/>
                  </a:schemeClr>
                </a:solidFill>
              </a:rPr>
              <a:t>Specify-procure 2 </a:t>
            </a:r>
            <a:r>
              <a:rPr lang="en-US" sz="1600" dirty="0" smtClean="0">
                <a:solidFill>
                  <a:schemeClr val="bg2">
                    <a:lumMod val="50000"/>
                  </a:schemeClr>
                </a:solidFill>
              </a:rPr>
              <a:t>ea. </a:t>
            </a:r>
            <a:r>
              <a:rPr lang="en-US" sz="1600" dirty="0">
                <a:solidFill>
                  <a:schemeClr val="bg2">
                    <a:lumMod val="50000"/>
                  </a:schemeClr>
                </a:solidFill>
              </a:rPr>
              <a:t>RF </a:t>
            </a:r>
            <a:r>
              <a:rPr lang="en-US" sz="1600" dirty="0" smtClean="0">
                <a:solidFill>
                  <a:schemeClr val="bg2">
                    <a:lumMod val="50000"/>
                  </a:schemeClr>
                </a:solidFill>
              </a:rPr>
              <a:t>SSA </a:t>
            </a:r>
            <a:r>
              <a:rPr lang="en-US" sz="1600" dirty="0">
                <a:solidFill>
                  <a:schemeClr val="bg2">
                    <a:lumMod val="50000"/>
                  </a:schemeClr>
                </a:solidFill>
              </a:rPr>
              <a:t>(60 kW – 80 kW</a:t>
            </a:r>
            <a:r>
              <a:rPr lang="en-US" sz="1600" dirty="0" smtClean="0">
                <a:solidFill>
                  <a:schemeClr val="bg2">
                    <a:lumMod val="50000"/>
                  </a:schemeClr>
                </a:solidFill>
              </a:rPr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bg2">
                    <a:lumMod val="50000"/>
                  </a:schemeClr>
                </a:solidFill>
              </a:rPr>
              <a:t>Specify-procure 2 ea. Circulators (80 kW)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bg2">
                    <a:lumMod val="50000"/>
                  </a:schemeClr>
                </a:solidFill>
              </a:rPr>
              <a:t>Procure 4 ea. RF Loads (80 kW)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bg2">
                    <a:lumMod val="50000"/>
                  </a:schemeClr>
                </a:solidFill>
              </a:rPr>
              <a:t>Procure 2 ea. 4-port WG Switches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bg2">
                    <a:lumMod val="50000"/>
                  </a:schemeClr>
                </a:solidFill>
              </a:rPr>
              <a:t>Optional: Specify-procure </a:t>
            </a:r>
            <a:r>
              <a:rPr lang="en-US" sz="1600" dirty="0" smtClean="0">
                <a:solidFill>
                  <a:schemeClr val="bg2">
                    <a:lumMod val="50000"/>
                  </a:schemeClr>
                </a:solidFill>
              </a:rPr>
              <a:t>2 ea. Cavity Temp. Control Sys.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bg2">
                    <a:lumMod val="50000"/>
                  </a:schemeClr>
                </a:solidFill>
              </a:rPr>
              <a:t>Optional: 3rd SSA, Circulator, WG SW &amp; Load</a:t>
            </a:r>
            <a:endParaRPr lang="en-US" sz="1600" dirty="0">
              <a:solidFill>
                <a:schemeClr val="bg2">
                  <a:lumMod val="50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 smtClean="0">
              <a:solidFill>
                <a:schemeClr val="tx2"/>
              </a:solidFill>
              <a:latin typeface="Calibri"/>
              <a:cs typeface="Calibri"/>
            </a:endParaRPr>
          </a:p>
        </p:txBody>
      </p:sp>
      <p:sp>
        <p:nvSpPr>
          <p:cNvPr id="3" name="Right Arrow 2"/>
          <p:cNvSpPr/>
          <p:nvPr/>
        </p:nvSpPr>
        <p:spPr>
          <a:xfrm>
            <a:off x="5638800" y="500349"/>
            <a:ext cx="533400" cy="228600"/>
          </a:xfrm>
          <a:prstGeom prst="rightArrow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6172200" y="3282656"/>
            <a:ext cx="457200" cy="533400"/>
          </a:xfrm>
          <a:prstGeom prst="rect">
            <a:avLst/>
          </a:prstGeom>
          <a:solidFill>
            <a:schemeClr val="bg1"/>
          </a:solidFill>
          <a:ln w="254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172200" y="5486400"/>
            <a:ext cx="457200" cy="533400"/>
          </a:xfrm>
          <a:prstGeom prst="rect">
            <a:avLst/>
          </a:prstGeom>
          <a:solidFill>
            <a:schemeClr val="bg1"/>
          </a:solidFill>
          <a:ln w="254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6096000" y="3517312"/>
            <a:ext cx="609600" cy="0"/>
          </a:xfrm>
          <a:prstGeom prst="line">
            <a:avLst/>
          </a:prstGeom>
          <a:ln w="317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6096000" y="5702888"/>
            <a:ext cx="609600" cy="0"/>
          </a:xfrm>
          <a:prstGeom prst="line">
            <a:avLst/>
          </a:prstGeom>
          <a:ln w="317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2402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304800"/>
            <a:ext cx="8229600" cy="62484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 smtClean="0"/>
              <a:t>Outline</a:t>
            </a:r>
          </a:p>
          <a:p>
            <a:r>
              <a:rPr lang="en-US" sz="2400" dirty="0" smtClean="0">
                <a:solidFill>
                  <a:schemeClr val="bg2">
                    <a:lumMod val="50000"/>
                  </a:schemeClr>
                </a:solidFill>
              </a:rPr>
              <a:t>ALS-U Project Overview</a:t>
            </a:r>
            <a:endParaRPr lang="en-US" sz="2400" dirty="0" smtClean="0"/>
          </a:p>
          <a:p>
            <a:r>
              <a:rPr lang="en-US" sz="2400" dirty="0">
                <a:solidFill>
                  <a:schemeClr val="bg2">
                    <a:lumMod val="50000"/>
                  </a:schemeClr>
                </a:solidFill>
              </a:rPr>
              <a:t>Accumulator </a:t>
            </a:r>
            <a:r>
              <a:rPr lang="en-US" sz="2400" dirty="0" smtClean="0">
                <a:solidFill>
                  <a:schemeClr val="bg2">
                    <a:lumMod val="50000"/>
                  </a:schemeClr>
                </a:solidFill>
              </a:rPr>
              <a:t>Ring RF</a:t>
            </a:r>
            <a:endParaRPr lang="en-US" sz="2400" dirty="0">
              <a:solidFill>
                <a:schemeClr val="bg2">
                  <a:lumMod val="50000"/>
                </a:schemeClr>
              </a:solidFill>
            </a:endParaRPr>
          </a:p>
          <a:p>
            <a:pPr lvl="1"/>
            <a:r>
              <a:rPr lang="en-US" sz="2000" dirty="0" smtClean="0"/>
              <a:t>S</a:t>
            </a:r>
            <a:r>
              <a:rPr lang="en-US" sz="2000" dirty="0" smtClean="0"/>
              <a:t>ystem Scope</a:t>
            </a:r>
          </a:p>
          <a:p>
            <a:pPr lvl="1"/>
            <a:r>
              <a:rPr lang="en-US" sz="2000" dirty="0" smtClean="0"/>
              <a:t>System R</a:t>
            </a:r>
            <a:r>
              <a:rPr lang="en-US" sz="2000" dirty="0" smtClean="0"/>
              <a:t>equirements</a:t>
            </a:r>
            <a:endParaRPr lang="en-US" sz="2000" dirty="0"/>
          </a:p>
          <a:p>
            <a:pPr lvl="1"/>
            <a:r>
              <a:rPr lang="en-US" sz="2000" dirty="0" smtClean="0"/>
              <a:t>Approach</a:t>
            </a:r>
          </a:p>
          <a:p>
            <a:pPr lvl="2"/>
            <a:r>
              <a:rPr lang="en-US" sz="1600" dirty="0" smtClean="0"/>
              <a:t>RF Cavities</a:t>
            </a:r>
          </a:p>
          <a:p>
            <a:pPr lvl="2"/>
            <a:r>
              <a:rPr lang="en-US" sz="1600" dirty="0" smtClean="0"/>
              <a:t>RF Source</a:t>
            </a:r>
          </a:p>
          <a:p>
            <a:pPr lvl="2"/>
            <a:r>
              <a:rPr lang="en-US" sz="1600" dirty="0" smtClean="0"/>
              <a:t>Installation Challenges</a:t>
            </a:r>
            <a:endParaRPr lang="en-US" sz="2000" dirty="0" smtClean="0"/>
          </a:p>
          <a:p>
            <a:r>
              <a:rPr lang="en-US" sz="2400" dirty="0" smtClean="0">
                <a:solidFill>
                  <a:schemeClr val="bg2">
                    <a:lumMod val="50000"/>
                  </a:schemeClr>
                </a:solidFill>
              </a:rPr>
              <a:t>Storage </a:t>
            </a:r>
            <a:r>
              <a:rPr lang="en-US" sz="2400" dirty="0" smtClean="0">
                <a:solidFill>
                  <a:schemeClr val="bg2">
                    <a:lumMod val="50000"/>
                  </a:schemeClr>
                </a:solidFill>
              </a:rPr>
              <a:t>Ring RF</a:t>
            </a:r>
            <a:endParaRPr lang="en-US" sz="2400" dirty="0">
              <a:solidFill>
                <a:schemeClr val="bg2">
                  <a:lumMod val="50000"/>
                </a:schemeClr>
              </a:solidFill>
            </a:endParaRPr>
          </a:p>
          <a:p>
            <a:pPr lvl="1"/>
            <a:r>
              <a:rPr lang="en-US" sz="2000" dirty="0"/>
              <a:t>S</a:t>
            </a:r>
            <a:r>
              <a:rPr lang="en-US" sz="2000" dirty="0" smtClean="0"/>
              <a:t>ystem Scope</a:t>
            </a:r>
          </a:p>
          <a:p>
            <a:pPr lvl="1"/>
            <a:r>
              <a:rPr lang="en-US" sz="2000" dirty="0" smtClean="0"/>
              <a:t>System </a:t>
            </a:r>
            <a:r>
              <a:rPr lang="en-US" sz="2000" dirty="0"/>
              <a:t>R</a:t>
            </a:r>
            <a:r>
              <a:rPr lang="en-US" sz="2000" dirty="0" smtClean="0"/>
              <a:t>equirements</a:t>
            </a:r>
            <a:endParaRPr lang="en-US" sz="2000" dirty="0"/>
          </a:p>
          <a:p>
            <a:pPr lvl="1"/>
            <a:r>
              <a:rPr lang="en-US" sz="2000" dirty="0"/>
              <a:t>Approach</a:t>
            </a:r>
          </a:p>
          <a:p>
            <a:pPr lvl="2"/>
            <a:r>
              <a:rPr lang="en-US" sz="1600" dirty="0"/>
              <a:t>RF Cavities</a:t>
            </a:r>
          </a:p>
          <a:p>
            <a:pPr lvl="2"/>
            <a:r>
              <a:rPr lang="en-US" sz="1600" dirty="0" smtClean="0"/>
              <a:t>Cavity Temperature Controllers</a:t>
            </a:r>
            <a:endParaRPr lang="en-US" sz="1600" dirty="0"/>
          </a:p>
          <a:p>
            <a:pPr lvl="2"/>
            <a:r>
              <a:rPr lang="en-US" sz="1600" dirty="0" smtClean="0"/>
              <a:t>3</a:t>
            </a:r>
            <a:r>
              <a:rPr lang="en-US" sz="1600" baseline="30000" dirty="0" smtClean="0"/>
              <a:t>rd</a:t>
            </a:r>
            <a:r>
              <a:rPr lang="en-US" sz="1600" dirty="0" smtClean="0"/>
              <a:t> Harmonic Cavities</a:t>
            </a:r>
            <a:endParaRPr lang="en-US" dirty="0"/>
          </a:p>
          <a:p>
            <a:r>
              <a:rPr lang="en-US" sz="2400" dirty="0">
                <a:solidFill>
                  <a:schemeClr val="bg2">
                    <a:lumMod val="50000"/>
                  </a:schemeClr>
                </a:solidFill>
              </a:rPr>
              <a:t>Conclusion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3505200" y="6458855"/>
            <a:ext cx="2133600" cy="365125"/>
          </a:xfrm>
        </p:spPr>
        <p:txBody>
          <a:bodyPr/>
          <a:lstStyle/>
          <a:p>
            <a:fld id="{8E8EECC0-62E2-794C-BFF4-3606EC20E166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2401" y="990600"/>
            <a:ext cx="5029200" cy="3735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631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81000" y="304800"/>
            <a:ext cx="8686800" cy="685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/>
              <a:t>AR RF System </a:t>
            </a:r>
            <a:r>
              <a:rPr lang="en-US" b="1" dirty="0" smtClean="0"/>
              <a:t>Equip</a:t>
            </a:r>
            <a:r>
              <a:rPr lang="en-US" b="1" dirty="0" smtClean="0"/>
              <a:t>ment</a:t>
            </a:r>
            <a:r>
              <a:rPr lang="en-US" b="1" dirty="0" smtClean="0"/>
              <a:t> </a:t>
            </a:r>
            <a:r>
              <a:rPr lang="en-US" b="1" dirty="0" smtClean="0"/>
              <a:t>Location: AR Sector 11S</a:t>
            </a:r>
            <a:endParaRPr lang="en-US" b="1" dirty="0">
              <a:solidFill>
                <a:srgbClr val="FF0000"/>
              </a:solidFill>
            </a:endParaRPr>
          </a:p>
          <a:p>
            <a:pPr lvl="2"/>
            <a:endParaRPr lang="en-US" sz="2000" dirty="0" smtClean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3505200" y="6458855"/>
            <a:ext cx="2133600" cy="365125"/>
          </a:xfrm>
        </p:spPr>
        <p:txBody>
          <a:bodyPr/>
          <a:lstStyle/>
          <a:p>
            <a:fld id="{8E8EECC0-62E2-794C-BFF4-3606EC20E166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15" name="Line Callout 2 6">
            <a:extLst>
              <a:ext uri="{FF2B5EF4-FFF2-40B4-BE49-F238E27FC236}">
                <a16:creationId xmlns:a16="http://schemas.microsoft.com/office/drawing/2014/main" id="{59E83E8D-C15C-4BF0-AA97-7BB3D8D480F7}"/>
              </a:ext>
            </a:extLst>
          </p:cNvPr>
          <p:cNvSpPr/>
          <p:nvPr/>
        </p:nvSpPr>
        <p:spPr>
          <a:xfrm>
            <a:off x="5491593" y="1066800"/>
            <a:ext cx="685800" cy="390525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129090"/>
              <a:gd name="adj6" fmla="val -72202"/>
            </a:avLst>
          </a:prstGeom>
          <a:solidFill>
            <a:schemeClr val="tx1"/>
          </a:solidFill>
          <a:ln w="25400">
            <a:solidFill>
              <a:srgbClr val="FF0000"/>
            </a:solidFill>
            <a:prstDash val="solid"/>
            <a:tailEnd type="triangl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SR</a:t>
            </a:r>
            <a:endParaRPr lang="en-US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6" name="Line Callout 2 10">
            <a:extLst>
              <a:ext uri="{FF2B5EF4-FFF2-40B4-BE49-F238E27FC236}">
                <a16:creationId xmlns:a16="http://schemas.microsoft.com/office/drawing/2014/main" id="{CF85A8D9-A4A0-4A63-9B34-B4C9C341B59D}"/>
              </a:ext>
            </a:extLst>
          </p:cNvPr>
          <p:cNvSpPr/>
          <p:nvPr/>
        </p:nvSpPr>
        <p:spPr>
          <a:xfrm>
            <a:off x="3578003" y="1066801"/>
            <a:ext cx="730980" cy="390525"/>
          </a:xfrm>
          <a:prstGeom prst="borderCallout2">
            <a:avLst>
              <a:gd name="adj1" fmla="val 26067"/>
              <a:gd name="adj2" fmla="val 103316"/>
              <a:gd name="adj3" fmla="val 23628"/>
              <a:gd name="adj4" fmla="val 121156"/>
              <a:gd name="adj5" fmla="val 114578"/>
              <a:gd name="adj6" fmla="val 139832"/>
            </a:avLst>
          </a:prstGeom>
          <a:solidFill>
            <a:schemeClr val="tx1"/>
          </a:solidFill>
          <a:ln w="25400">
            <a:solidFill>
              <a:srgbClr val="FF0000"/>
            </a:solidFill>
            <a:prstDash val="solid"/>
            <a:tailEnd type="triangl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AR</a:t>
            </a:r>
            <a:endParaRPr lang="en-US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113" y="1557867"/>
            <a:ext cx="5070487" cy="469628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8100000" sx="101000" sy="101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8" name="Rectangle 17"/>
          <p:cNvSpPr/>
          <p:nvPr/>
        </p:nvSpPr>
        <p:spPr>
          <a:xfrm rot="19013748">
            <a:off x="3235998" y="2305454"/>
            <a:ext cx="436604" cy="357744"/>
          </a:xfrm>
          <a:prstGeom prst="rect">
            <a:avLst/>
          </a:prstGeom>
          <a:solidFill>
            <a:srgbClr val="FFFF00"/>
          </a:solidFill>
          <a:ln w="254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 rot="20101524">
            <a:off x="3949841" y="2683607"/>
            <a:ext cx="476415" cy="231902"/>
            <a:chOff x="3167743" y="2743200"/>
            <a:chExt cx="555171" cy="304800"/>
          </a:xfrm>
        </p:grpSpPr>
        <p:sp>
          <p:nvSpPr>
            <p:cNvPr id="20" name="Rectangle 19"/>
            <p:cNvSpPr/>
            <p:nvPr/>
          </p:nvSpPr>
          <p:spPr>
            <a:xfrm>
              <a:off x="3167743" y="2743200"/>
              <a:ext cx="185057" cy="304800"/>
            </a:xfrm>
            <a:prstGeom prst="rect">
              <a:avLst/>
            </a:prstGeom>
            <a:solidFill>
              <a:srgbClr val="FFFF00"/>
            </a:solidFill>
            <a:ln w="25400"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3352800" y="2743200"/>
              <a:ext cx="185057" cy="304800"/>
            </a:xfrm>
            <a:prstGeom prst="rect">
              <a:avLst/>
            </a:prstGeom>
            <a:solidFill>
              <a:srgbClr val="FFFF00"/>
            </a:solidFill>
            <a:ln w="25400"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3537857" y="2743200"/>
              <a:ext cx="185057" cy="304800"/>
            </a:xfrm>
            <a:prstGeom prst="rect">
              <a:avLst/>
            </a:prstGeom>
            <a:solidFill>
              <a:srgbClr val="FFFF00"/>
            </a:solidFill>
            <a:ln w="25400"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3" name="Rectangle 22"/>
          <p:cNvSpPr/>
          <p:nvPr/>
        </p:nvSpPr>
        <p:spPr>
          <a:xfrm rot="19072485">
            <a:off x="2706557" y="1783449"/>
            <a:ext cx="436605" cy="357744"/>
          </a:xfrm>
          <a:prstGeom prst="rect">
            <a:avLst/>
          </a:prstGeom>
          <a:solidFill>
            <a:srgbClr val="FFFF00"/>
          </a:solidFill>
          <a:ln w="254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 rot="20100443">
            <a:off x="4154795" y="1813921"/>
            <a:ext cx="375734" cy="272594"/>
          </a:xfrm>
          <a:prstGeom prst="rect">
            <a:avLst/>
          </a:prstGeom>
          <a:solidFill>
            <a:srgbClr val="FFFF00"/>
          </a:solidFill>
          <a:ln w="254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cxnSp>
        <p:nvCxnSpPr>
          <p:cNvPr id="25" name="Straight Connector 24"/>
          <p:cNvCxnSpPr/>
          <p:nvPr/>
        </p:nvCxnSpPr>
        <p:spPr>
          <a:xfrm>
            <a:off x="2930513" y="2204557"/>
            <a:ext cx="2286000" cy="2325110"/>
          </a:xfrm>
          <a:prstGeom prst="line">
            <a:avLst/>
          </a:prstGeom>
          <a:ln w="28575">
            <a:solidFill>
              <a:schemeClr val="bg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Line Callout 2 9">
            <a:extLst>
              <a:ext uri="{FF2B5EF4-FFF2-40B4-BE49-F238E27FC236}">
                <a16:creationId xmlns:a16="http://schemas.microsoft.com/office/drawing/2014/main" id="{B87E1550-CEB1-46C3-9EF4-7358E3660B70}"/>
              </a:ext>
            </a:extLst>
          </p:cNvPr>
          <p:cNvSpPr/>
          <p:nvPr/>
        </p:nvSpPr>
        <p:spPr>
          <a:xfrm>
            <a:off x="2325068" y="3310467"/>
            <a:ext cx="681645" cy="390525"/>
          </a:xfrm>
          <a:prstGeom prst="borderCallout2">
            <a:avLst>
              <a:gd name="adj1" fmla="val 204"/>
              <a:gd name="adj2" fmla="val 102433"/>
              <a:gd name="adj3" fmla="val -7355"/>
              <a:gd name="adj4" fmla="val 122188"/>
              <a:gd name="adj5" fmla="val 23046"/>
              <a:gd name="adj6" fmla="val 138147"/>
            </a:avLst>
          </a:prstGeom>
          <a:solidFill>
            <a:schemeClr val="tx1"/>
          </a:solidFill>
          <a:ln w="25400">
            <a:solidFill>
              <a:schemeClr val="bg1"/>
            </a:solidFill>
            <a:prstDash val="solid"/>
            <a:tailEnd type="triangl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BR</a:t>
            </a:r>
            <a:endParaRPr lang="en-US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27" name="Line Callout 2 9">
            <a:extLst>
              <a:ext uri="{FF2B5EF4-FFF2-40B4-BE49-F238E27FC236}">
                <a16:creationId xmlns:a16="http://schemas.microsoft.com/office/drawing/2014/main" id="{B87E1550-CEB1-46C3-9EF4-7358E3660B70}"/>
              </a:ext>
            </a:extLst>
          </p:cNvPr>
          <p:cNvSpPr/>
          <p:nvPr/>
        </p:nvSpPr>
        <p:spPr>
          <a:xfrm>
            <a:off x="3391868" y="3758142"/>
            <a:ext cx="681645" cy="390525"/>
          </a:xfrm>
          <a:prstGeom prst="borderCallout2">
            <a:avLst>
              <a:gd name="adj1" fmla="val 204"/>
              <a:gd name="adj2" fmla="val 102433"/>
              <a:gd name="adj3" fmla="val -7355"/>
              <a:gd name="adj4" fmla="val 122188"/>
              <a:gd name="adj5" fmla="val 21420"/>
              <a:gd name="adj6" fmla="val 164231"/>
            </a:avLst>
          </a:prstGeom>
          <a:solidFill>
            <a:schemeClr val="tx1"/>
          </a:solidFill>
          <a:ln w="25400">
            <a:solidFill>
              <a:schemeClr val="bg1"/>
            </a:solidFill>
            <a:prstDash val="solid"/>
            <a:tailEnd type="triangl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TL</a:t>
            </a:r>
            <a:endParaRPr lang="en-US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28" name="Line Callout 2 6">
            <a:extLst>
              <a:ext uri="{FF2B5EF4-FFF2-40B4-BE49-F238E27FC236}">
                <a16:creationId xmlns:a16="http://schemas.microsoft.com/office/drawing/2014/main" id="{59E83E8D-C15C-4BF0-AA97-7BB3D8D480F7}"/>
              </a:ext>
            </a:extLst>
          </p:cNvPr>
          <p:cNvSpPr/>
          <p:nvPr/>
        </p:nvSpPr>
        <p:spPr>
          <a:xfrm>
            <a:off x="6109737" y="2465660"/>
            <a:ext cx="805394" cy="390525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55920"/>
              <a:gd name="adj6" fmla="val -89548"/>
            </a:avLst>
          </a:prstGeom>
          <a:solidFill>
            <a:schemeClr val="tx1"/>
          </a:solidFill>
          <a:ln w="25400">
            <a:solidFill>
              <a:srgbClr val="FF0000"/>
            </a:solidFill>
            <a:prstDash val="solid"/>
            <a:tailEnd type="triangl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AR11S</a:t>
            </a:r>
            <a:endParaRPr lang="en-US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29" name="Oval 28"/>
          <p:cNvSpPr/>
          <p:nvPr/>
        </p:nvSpPr>
        <p:spPr>
          <a:xfrm rot="20544934">
            <a:off x="4752839" y="2240953"/>
            <a:ext cx="651479" cy="1066800"/>
          </a:xfrm>
          <a:prstGeom prst="ellipse">
            <a:avLst/>
          </a:prstGeom>
          <a:noFill/>
          <a:ln w="190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2680637" y="1787993"/>
            <a:ext cx="6445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  <a:latin typeface="Calibri"/>
                <a:cs typeface="Calibri"/>
              </a:rPr>
              <a:t>SSA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200400" y="2286113"/>
            <a:ext cx="6445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  <a:latin typeface="Calibri"/>
                <a:cs typeface="Calibri"/>
              </a:rPr>
              <a:t>SSA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114800" y="1814268"/>
            <a:ext cx="6445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  <a:latin typeface="Calibri"/>
                <a:cs typeface="Calibri"/>
              </a:rPr>
              <a:t>H</a:t>
            </a:r>
            <a:r>
              <a:rPr lang="en-US" sz="1200" baseline="-25000" dirty="0" smtClean="0">
                <a:solidFill>
                  <a:srgbClr val="000000"/>
                </a:solidFill>
                <a:latin typeface="Calibri"/>
                <a:cs typeface="Calibri"/>
              </a:rPr>
              <a:t>2</a:t>
            </a:r>
            <a:r>
              <a:rPr lang="en-US" sz="1200" dirty="0" smtClean="0">
                <a:solidFill>
                  <a:srgbClr val="000000"/>
                </a:solidFill>
                <a:latin typeface="Calibri"/>
                <a:cs typeface="Calibri"/>
              </a:rPr>
              <a:t>O</a:t>
            </a:r>
          </a:p>
        </p:txBody>
      </p:sp>
      <p:sp>
        <p:nvSpPr>
          <p:cNvPr id="33" name="TextBox 32"/>
          <p:cNvSpPr txBox="1"/>
          <p:nvPr/>
        </p:nvSpPr>
        <p:spPr>
          <a:xfrm rot="20280324">
            <a:off x="3886200" y="2609963"/>
            <a:ext cx="6445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  <a:latin typeface="Calibri"/>
                <a:cs typeface="Calibri"/>
              </a:rPr>
              <a:t>Rack</a:t>
            </a:r>
          </a:p>
        </p:txBody>
      </p:sp>
      <p:sp>
        <p:nvSpPr>
          <p:cNvPr id="34" name="Arc 33"/>
          <p:cNvSpPr/>
          <p:nvPr/>
        </p:nvSpPr>
        <p:spPr>
          <a:xfrm>
            <a:off x="62562" y="1553798"/>
            <a:ext cx="3214037" cy="4085002"/>
          </a:xfrm>
          <a:prstGeom prst="arc">
            <a:avLst>
              <a:gd name="adj1" fmla="val 16982585"/>
              <a:gd name="adj2" fmla="val 4757499"/>
            </a:avLst>
          </a:prstGeom>
          <a:ln w="28575">
            <a:solidFill>
              <a:schemeClr val="bg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Arc 34"/>
          <p:cNvSpPr/>
          <p:nvPr/>
        </p:nvSpPr>
        <p:spPr>
          <a:xfrm>
            <a:off x="2500998" y="1219200"/>
            <a:ext cx="3290202" cy="6705600"/>
          </a:xfrm>
          <a:prstGeom prst="arc">
            <a:avLst>
              <a:gd name="adj1" fmla="val 17067602"/>
              <a:gd name="adj2" fmla="val 2984789"/>
            </a:avLst>
          </a:prstGeom>
          <a:ln w="28575">
            <a:solidFill>
              <a:schemeClr val="bg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Arc 35"/>
          <p:cNvSpPr/>
          <p:nvPr/>
        </p:nvSpPr>
        <p:spPr>
          <a:xfrm>
            <a:off x="4205877" y="4295775"/>
            <a:ext cx="1280523" cy="3171825"/>
          </a:xfrm>
          <a:prstGeom prst="arc">
            <a:avLst>
              <a:gd name="adj1" fmla="val 16982585"/>
              <a:gd name="adj2" fmla="val 1943319"/>
            </a:avLst>
          </a:prstGeom>
          <a:ln w="28575">
            <a:solidFill>
              <a:schemeClr val="bg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722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3048000"/>
            <a:ext cx="8229600" cy="7620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800" b="1" dirty="0" smtClean="0"/>
              <a:t>Storage </a:t>
            </a:r>
            <a:r>
              <a:rPr lang="en-US" sz="3800" b="1" dirty="0" smtClean="0"/>
              <a:t>Ring </a:t>
            </a:r>
            <a:r>
              <a:rPr lang="en-US" sz="3800" b="1" dirty="0" smtClean="0"/>
              <a:t>RF </a:t>
            </a:r>
            <a:r>
              <a:rPr lang="en-US" sz="3800" b="1" dirty="0" smtClean="0"/>
              <a:t>System</a:t>
            </a:r>
            <a:endParaRPr lang="en-US" sz="3800" b="1" dirty="0" smtClean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3505200" y="6458855"/>
            <a:ext cx="2133600" cy="365125"/>
          </a:xfrm>
        </p:spPr>
        <p:txBody>
          <a:bodyPr/>
          <a:lstStyle/>
          <a:p>
            <a:fld id="{8E8EECC0-62E2-794C-BFF4-3606EC20E166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5245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599"/>
            <a:ext cx="8229600" cy="685801"/>
          </a:xfrm>
        </p:spPr>
        <p:txBody>
          <a:bodyPr/>
          <a:lstStyle/>
          <a:p>
            <a:r>
              <a:rPr lang="en-US" sz="3200" dirty="0" smtClean="0">
                <a:solidFill>
                  <a:schemeClr val="tx2"/>
                </a:solidFill>
                <a:ea typeface="+mn-ea"/>
              </a:rPr>
              <a:t>SR </a:t>
            </a:r>
            <a:r>
              <a:rPr lang="en-US" sz="3200" dirty="0">
                <a:solidFill>
                  <a:schemeClr val="tx2"/>
                </a:solidFill>
                <a:ea typeface="+mn-ea"/>
              </a:rPr>
              <a:t>RF </a:t>
            </a:r>
            <a:r>
              <a:rPr lang="en-US" sz="3200" dirty="0" smtClean="0">
                <a:solidFill>
                  <a:schemeClr val="tx2"/>
                </a:solidFill>
                <a:ea typeface="+mn-ea"/>
              </a:rPr>
              <a:t>System: </a:t>
            </a:r>
            <a:r>
              <a:rPr lang="en-US" sz="3200" dirty="0">
                <a:solidFill>
                  <a:schemeClr val="tx2"/>
                </a:solidFill>
                <a:ea typeface="+mn-ea"/>
              </a:rPr>
              <a:t>Scope</a:t>
            </a:r>
          </a:p>
        </p:txBody>
      </p:sp>
      <p:sp>
        <p:nvSpPr>
          <p:cNvPr id="29" name="Slide Number Placeholder 25">
            <a:extLst>
              <a:ext uri="{FF2B5EF4-FFF2-40B4-BE49-F238E27FC236}">
                <a16:creationId xmlns:a16="http://schemas.microsoft.com/office/drawing/2014/main" id="{8A5886F6-B83A-4A29-ACFA-FE78942BB36E}"/>
              </a:ext>
            </a:extLst>
          </p:cNvPr>
          <p:cNvSpPr txBox="1">
            <a:spLocks/>
          </p:cNvSpPr>
          <p:nvPr/>
        </p:nvSpPr>
        <p:spPr>
          <a:xfrm>
            <a:off x="3505200" y="645885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E8EECC0-62E2-794C-BFF4-3606EC20E166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255" y="990600"/>
            <a:ext cx="4750172" cy="512064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8100000" sx="101000" sy="101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4" name="Arc 43"/>
          <p:cNvSpPr/>
          <p:nvPr/>
        </p:nvSpPr>
        <p:spPr>
          <a:xfrm rot="16538070">
            <a:off x="1472020" y="61338"/>
            <a:ext cx="3290202" cy="6705600"/>
          </a:xfrm>
          <a:prstGeom prst="arc">
            <a:avLst>
              <a:gd name="adj1" fmla="val 17006514"/>
              <a:gd name="adj2" fmla="val 2984789"/>
            </a:avLst>
          </a:prstGeom>
          <a:ln w="28575">
            <a:solidFill>
              <a:srgbClr val="0000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Line Callout 2 6">
            <a:extLst>
              <a:ext uri="{FF2B5EF4-FFF2-40B4-BE49-F238E27FC236}">
                <a16:creationId xmlns:a16="http://schemas.microsoft.com/office/drawing/2014/main" id="{59E83E8D-C15C-4BF0-AA97-7BB3D8D480F7}"/>
              </a:ext>
            </a:extLst>
          </p:cNvPr>
          <p:cNvSpPr/>
          <p:nvPr/>
        </p:nvSpPr>
        <p:spPr>
          <a:xfrm>
            <a:off x="850627" y="1209675"/>
            <a:ext cx="685800" cy="390525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239659"/>
              <a:gd name="adj6" fmla="val -41646"/>
            </a:avLst>
          </a:prstGeom>
          <a:solidFill>
            <a:schemeClr val="tx1"/>
          </a:solidFill>
          <a:ln w="25400">
            <a:solidFill>
              <a:srgbClr val="FF0000"/>
            </a:solidFill>
            <a:prstDash val="solid"/>
            <a:tailEnd type="triangl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SR</a:t>
            </a:r>
            <a:endParaRPr lang="en-US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056109" y="1260994"/>
            <a:ext cx="375734" cy="272594"/>
          </a:xfrm>
          <a:prstGeom prst="rect">
            <a:avLst/>
          </a:prstGeom>
          <a:solidFill>
            <a:srgbClr val="FFFF00"/>
          </a:solidFill>
          <a:ln w="254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016114" y="1219200"/>
            <a:ext cx="6445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  <a:latin typeface="Calibri"/>
                <a:cs typeface="Calibri"/>
              </a:rPr>
              <a:t>H</a:t>
            </a:r>
            <a:r>
              <a:rPr lang="en-US" sz="1200" baseline="-25000" dirty="0" smtClean="0">
                <a:solidFill>
                  <a:srgbClr val="000000"/>
                </a:solidFill>
                <a:latin typeface="Calibri"/>
                <a:cs typeface="Calibri"/>
              </a:rPr>
              <a:t>2</a:t>
            </a:r>
            <a:r>
              <a:rPr lang="en-US" sz="1200" dirty="0" smtClean="0">
                <a:solidFill>
                  <a:srgbClr val="000000"/>
                </a:solidFill>
                <a:latin typeface="Calibri"/>
                <a:cs typeface="Calibri"/>
              </a:rPr>
              <a:t>O</a:t>
            </a:r>
          </a:p>
        </p:txBody>
      </p:sp>
      <p:sp>
        <p:nvSpPr>
          <p:cNvPr id="10" name="Rectangle 9"/>
          <p:cNvSpPr/>
          <p:nvPr/>
        </p:nvSpPr>
        <p:spPr>
          <a:xfrm>
            <a:off x="204822" y="2851606"/>
            <a:ext cx="375734" cy="272594"/>
          </a:xfrm>
          <a:prstGeom prst="rect">
            <a:avLst/>
          </a:prstGeom>
          <a:solidFill>
            <a:srgbClr val="FFFF00"/>
          </a:solidFill>
          <a:ln w="254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64827" y="2809812"/>
            <a:ext cx="6445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  <a:latin typeface="Calibri"/>
                <a:cs typeface="Calibri"/>
              </a:rPr>
              <a:t>H</a:t>
            </a:r>
            <a:r>
              <a:rPr lang="en-US" sz="1200" baseline="-25000" dirty="0" smtClean="0">
                <a:solidFill>
                  <a:srgbClr val="000000"/>
                </a:solidFill>
                <a:latin typeface="Calibri"/>
                <a:cs typeface="Calibri"/>
              </a:rPr>
              <a:t>2</a:t>
            </a:r>
            <a:r>
              <a:rPr lang="en-US" sz="1200" dirty="0" smtClean="0">
                <a:solidFill>
                  <a:srgbClr val="000000"/>
                </a:solidFill>
                <a:latin typeface="Calibri"/>
                <a:cs typeface="Calibri"/>
              </a:rPr>
              <a:t>O</a:t>
            </a: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5029200" y="762000"/>
            <a:ext cx="4076700" cy="58674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2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bg2">
                    <a:lumMod val="50000"/>
                  </a:schemeClr>
                </a:solidFill>
                <a:latin typeface="Calibri"/>
                <a:ea typeface="+mn-ea"/>
                <a:cs typeface="Calibri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bg2">
                    <a:lumMod val="50000"/>
                  </a:schemeClr>
                </a:solidFill>
                <a:latin typeface="Calibri"/>
                <a:ea typeface="+mn-ea"/>
                <a:cs typeface="Calibri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bg2">
                    <a:lumMod val="50000"/>
                  </a:schemeClr>
                </a:solidFill>
                <a:latin typeface="Calibri"/>
                <a:ea typeface="+mn-ea"/>
                <a:cs typeface="Calibri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bg2">
                    <a:lumMod val="50000"/>
                  </a:schemeClr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00" b="1" dirty="0" smtClean="0">
                <a:solidFill>
                  <a:srgbClr val="0058A6"/>
                </a:solidFill>
              </a:rPr>
              <a:t>ALS-U:</a:t>
            </a:r>
          </a:p>
          <a:p>
            <a:r>
              <a:rPr lang="en-US" sz="1500" b="1" dirty="0" smtClean="0">
                <a:solidFill>
                  <a:srgbClr val="0058A6"/>
                </a:solidFill>
              </a:rPr>
              <a:t>Re-use existing RF </a:t>
            </a:r>
            <a:r>
              <a:rPr lang="en-US" sz="1500" b="1" dirty="0" smtClean="0">
                <a:solidFill>
                  <a:srgbClr val="0058A6"/>
                </a:solidFill>
              </a:rPr>
              <a:t>Cavities, RF Sources, Distribution, LLRF Controls, </a:t>
            </a:r>
            <a:r>
              <a:rPr lang="en-US" sz="1500" b="1" dirty="0" err="1" smtClean="0">
                <a:solidFill>
                  <a:srgbClr val="0058A6"/>
                </a:solidFill>
              </a:rPr>
              <a:t>Intrlks</a:t>
            </a:r>
            <a:r>
              <a:rPr lang="en-US" sz="1500" b="1" dirty="0" smtClean="0">
                <a:solidFill>
                  <a:srgbClr val="0058A6"/>
                </a:solidFill>
              </a:rPr>
              <a:t>, etc. Pending final CBI analysis.</a:t>
            </a:r>
          </a:p>
          <a:p>
            <a:r>
              <a:rPr lang="en-US" sz="1500" b="1" dirty="0" smtClean="0">
                <a:solidFill>
                  <a:srgbClr val="0058A6"/>
                </a:solidFill>
              </a:rPr>
              <a:t>Modification </a:t>
            </a:r>
            <a:r>
              <a:rPr lang="en-US" sz="1500" b="1" dirty="0" smtClean="0">
                <a:solidFill>
                  <a:srgbClr val="0058A6"/>
                </a:solidFill>
              </a:rPr>
              <a:t>to WG Matcher to avoid AR interference</a:t>
            </a:r>
          </a:p>
          <a:p>
            <a:r>
              <a:rPr lang="en-US" sz="1500" b="1" dirty="0" smtClean="0">
                <a:solidFill>
                  <a:srgbClr val="0058A6"/>
                </a:solidFill>
              </a:rPr>
              <a:t>Study/Modify power coupler to increase coupling</a:t>
            </a:r>
          </a:p>
          <a:p>
            <a:r>
              <a:rPr lang="en-US" sz="1500" b="1" dirty="0" smtClean="0">
                <a:solidFill>
                  <a:srgbClr val="0058A6"/>
                </a:solidFill>
              </a:rPr>
              <a:t>Upgrade </a:t>
            </a:r>
            <a:r>
              <a:rPr lang="en-US" sz="1500" b="1" dirty="0" smtClean="0">
                <a:solidFill>
                  <a:srgbClr val="0058A6"/>
                </a:solidFill>
              </a:rPr>
              <a:t>SR Cavity </a:t>
            </a:r>
            <a:r>
              <a:rPr lang="en-US" sz="1500" b="1" dirty="0">
                <a:solidFill>
                  <a:srgbClr val="0058A6"/>
                </a:solidFill>
              </a:rPr>
              <a:t>Temperature Control System</a:t>
            </a:r>
          </a:p>
          <a:p>
            <a:r>
              <a:rPr lang="en-US" sz="1500" b="1" dirty="0" smtClean="0">
                <a:solidFill>
                  <a:srgbClr val="0058A6"/>
                </a:solidFill>
              </a:rPr>
              <a:t>Install 3</a:t>
            </a:r>
            <a:r>
              <a:rPr lang="en-US" sz="1500" b="1" baseline="30000" dirty="0" smtClean="0">
                <a:solidFill>
                  <a:srgbClr val="0058A6"/>
                </a:solidFill>
              </a:rPr>
              <a:t>rd</a:t>
            </a:r>
            <a:r>
              <a:rPr lang="en-US" sz="1500" b="1" dirty="0" smtClean="0">
                <a:solidFill>
                  <a:srgbClr val="0058A6"/>
                </a:solidFill>
              </a:rPr>
              <a:t> Harmonic Cavity Temperature Control </a:t>
            </a:r>
            <a:r>
              <a:rPr lang="en-US" sz="1500" b="1" dirty="0" smtClean="0">
                <a:solidFill>
                  <a:srgbClr val="0058A6"/>
                </a:solidFill>
              </a:rPr>
              <a:t>System</a:t>
            </a:r>
          </a:p>
          <a:p>
            <a:endParaRPr lang="en-US" sz="1400" b="1" dirty="0">
              <a:solidFill>
                <a:srgbClr val="0058A6"/>
              </a:solidFill>
            </a:endParaRPr>
          </a:p>
          <a:p>
            <a:pPr marL="0" indent="0">
              <a:buNone/>
            </a:pPr>
            <a:r>
              <a:rPr lang="en-US" sz="2200" b="1" dirty="0" smtClean="0">
                <a:solidFill>
                  <a:srgbClr val="000000"/>
                </a:solidFill>
              </a:rPr>
              <a:t>ALS:</a:t>
            </a:r>
            <a:endParaRPr lang="en-US" sz="2200" b="1" dirty="0" smtClean="0">
              <a:solidFill>
                <a:srgbClr val="000000"/>
              </a:solidFill>
            </a:endParaRPr>
          </a:p>
          <a:p>
            <a:r>
              <a:rPr lang="en-US" sz="1500" b="1" dirty="0">
                <a:solidFill>
                  <a:schemeClr val="bg2">
                    <a:lumMod val="50000"/>
                  </a:schemeClr>
                </a:solidFill>
              </a:rPr>
              <a:t>Replaced RF source &amp; sub-systems </a:t>
            </a:r>
            <a:r>
              <a:rPr lang="en-US" sz="1500" b="1" dirty="0" smtClean="0">
                <a:solidFill>
                  <a:schemeClr val="bg2">
                    <a:lumMod val="50000"/>
                  </a:schemeClr>
                </a:solidFill>
              </a:rPr>
              <a:t>(AIP09-14</a:t>
            </a:r>
            <a:r>
              <a:rPr lang="en-US" sz="1500" b="1" dirty="0">
                <a:solidFill>
                  <a:schemeClr val="bg2">
                    <a:lumMod val="50000"/>
                  </a:schemeClr>
                </a:solidFill>
              </a:rPr>
              <a:t>)</a:t>
            </a:r>
          </a:p>
          <a:p>
            <a:pPr lvl="1"/>
            <a:r>
              <a:rPr lang="en-US" sz="1500" b="1" dirty="0"/>
              <a:t>Redundant, 2-klystron system with a wave guide switch matrix (currently commissioning)</a:t>
            </a:r>
          </a:p>
          <a:p>
            <a:pPr lvl="1"/>
            <a:r>
              <a:rPr lang="en-US" sz="1500" b="1" dirty="0"/>
              <a:t>New HVPS, Filter Cabinet and IGBT dis-connect switch</a:t>
            </a:r>
          </a:p>
          <a:p>
            <a:pPr lvl="1"/>
            <a:r>
              <a:rPr lang="en-US" sz="1500" b="1" dirty="0"/>
              <a:t>New D-LLRF Controller (currently commissioning)</a:t>
            </a:r>
          </a:p>
          <a:p>
            <a:pPr lvl="1"/>
            <a:r>
              <a:rPr lang="en-US" sz="1500" b="1" dirty="0"/>
              <a:t>New PLC based Control &amp; Interlock systems</a:t>
            </a:r>
          </a:p>
          <a:p>
            <a:r>
              <a:rPr lang="en-US" sz="1500" b="1" dirty="0" smtClean="0">
                <a:solidFill>
                  <a:srgbClr val="000000"/>
                </a:solidFill>
              </a:rPr>
              <a:t>Replaced </a:t>
            </a:r>
            <a:r>
              <a:rPr lang="en-US" sz="1500" b="1" dirty="0">
                <a:solidFill>
                  <a:srgbClr val="000000"/>
                </a:solidFill>
              </a:rPr>
              <a:t>Vacuum Pump Controllers </a:t>
            </a:r>
            <a:r>
              <a:rPr lang="en-US" sz="1500" b="1" dirty="0" smtClean="0">
                <a:solidFill>
                  <a:srgbClr val="000000"/>
                </a:solidFill>
              </a:rPr>
              <a:t>(AIP18)</a:t>
            </a:r>
            <a:endParaRPr lang="en-US" sz="1500" b="1" dirty="0">
              <a:solidFill>
                <a:srgbClr val="000000"/>
              </a:solidFill>
            </a:endParaRPr>
          </a:p>
          <a:p>
            <a:r>
              <a:rPr lang="en-US" sz="1500" b="1" dirty="0" smtClean="0">
                <a:solidFill>
                  <a:srgbClr val="000000"/>
                </a:solidFill>
              </a:rPr>
              <a:t>Replacing </a:t>
            </a:r>
            <a:r>
              <a:rPr lang="en-US" sz="1500" b="1" dirty="0" smtClean="0">
                <a:solidFill>
                  <a:srgbClr val="000000"/>
                </a:solidFill>
              </a:rPr>
              <a:t>Flow </a:t>
            </a:r>
            <a:r>
              <a:rPr lang="en-US" sz="1500" b="1" dirty="0">
                <a:solidFill>
                  <a:srgbClr val="000000"/>
                </a:solidFill>
              </a:rPr>
              <a:t>&amp;</a:t>
            </a:r>
            <a:r>
              <a:rPr lang="en-US" sz="1500" b="1" dirty="0" smtClean="0">
                <a:solidFill>
                  <a:srgbClr val="000000"/>
                </a:solidFill>
              </a:rPr>
              <a:t> </a:t>
            </a:r>
            <a:r>
              <a:rPr lang="en-US" sz="1500" b="1" dirty="0" smtClean="0">
                <a:solidFill>
                  <a:srgbClr val="000000"/>
                </a:solidFill>
              </a:rPr>
              <a:t>Temp </a:t>
            </a:r>
            <a:r>
              <a:rPr lang="en-US" sz="1500" b="1" dirty="0" err="1" smtClean="0">
                <a:solidFill>
                  <a:srgbClr val="000000"/>
                </a:solidFill>
              </a:rPr>
              <a:t>I</a:t>
            </a:r>
            <a:r>
              <a:rPr lang="en-US" sz="1500" b="1" dirty="0" err="1" smtClean="0">
                <a:solidFill>
                  <a:srgbClr val="000000"/>
                </a:solidFill>
              </a:rPr>
              <a:t>ntrlock</a:t>
            </a:r>
            <a:r>
              <a:rPr lang="en-US" sz="1500" b="1" dirty="0" smtClean="0">
                <a:solidFill>
                  <a:srgbClr val="000000"/>
                </a:solidFill>
              </a:rPr>
              <a:t> upgrade (AIP19)</a:t>
            </a:r>
            <a:endParaRPr lang="en-US" sz="1500" b="1" dirty="0" smtClean="0">
              <a:solidFill>
                <a:srgbClr val="000000"/>
              </a:solidFill>
            </a:endParaRPr>
          </a:p>
          <a:p>
            <a:r>
              <a:rPr lang="en-US" sz="1500" b="1" dirty="0" smtClean="0">
                <a:solidFill>
                  <a:schemeClr val="bg2">
                    <a:lumMod val="50000"/>
                  </a:schemeClr>
                </a:solidFill>
              </a:rPr>
              <a:t>Planning </a:t>
            </a:r>
            <a:r>
              <a:rPr lang="en-US" sz="1500" b="1" dirty="0">
                <a:solidFill>
                  <a:schemeClr val="bg2">
                    <a:lumMod val="50000"/>
                  </a:schemeClr>
                </a:solidFill>
              </a:rPr>
              <a:t>T</a:t>
            </a:r>
            <a:r>
              <a:rPr lang="en-US" sz="1500" b="1" dirty="0" smtClean="0">
                <a:solidFill>
                  <a:schemeClr val="bg2">
                    <a:lumMod val="50000"/>
                  </a:schemeClr>
                </a:solidFill>
              </a:rPr>
              <a:t>uner </a:t>
            </a:r>
            <a:r>
              <a:rPr lang="en-US" sz="1500" b="1" dirty="0">
                <a:solidFill>
                  <a:schemeClr val="bg2">
                    <a:lumMod val="50000"/>
                  </a:schemeClr>
                </a:solidFill>
              </a:rPr>
              <a:t>D</a:t>
            </a:r>
            <a:r>
              <a:rPr lang="en-US" sz="1500" b="1" dirty="0" smtClean="0">
                <a:solidFill>
                  <a:schemeClr val="bg2">
                    <a:lumMod val="50000"/>
                  </a:schemeClr>
                </a:solidFill>
              </a:rPr>
              <a:t>rive Motor </a:t>
            </a:r>
            <a:r>
              <a:rPr lang="en-US" sz="1500" b="1" dirty="0" smtClean="0">
                <a:solidFill>
                  <a:srgbClr val="000000"/>
                </a:solidFill>
              </a:rPr>
              <a:t>&amp;</a:t>
            </a:r>
            <a:r>
              <a:rPr lang="en-US" sz="1500" b="1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1500" b="1" dirty="0" smtClean="0">
                <a:solidFill>
                  <a:schemeClr val="bg2">
                    <a:lumMod val="50000"/>
                  </a:schemeClr>
                </a:solidFill>
              </a:rPr>
              <a:t>Controller </a:t>
            </a:r>
            <a:r>
              <a:rPr lang="en-US" sz="1500" b="1" dirty="0" smtClean="0">
                <a:solidFill>
                  <a:schemeClr val="bg2">
                    <a:lumMod val="50000"/>
                  </a:schemeClr>
                </a:solidFill>
              </a:rPr>
              <a:t>upgrade (future AIP)</a:t>
            </a:r>
          </a:p>
          <a:p>
            <a:pPr lvl="1"/>
            <a:endParaRPr lang="en-US" sz="2200" dirty="0" smtClean="0"/>
          </a:p>
          <a:p>
            <a:pPr lvl="1"/>
            <a:endParaRPr lang="en-US" sz="1500" dirty="0" smtClean="0"/>
          </a:p>
        </p:txBody>
      </p:sp>
      <p:sp>
        <p:nvSpPr>
          <p:cNvPr id="14" name="TextBox 13"/>
          <p:cNvSpPr txBox="1"/>
          <p:nvPr/>
        </p:nvSpPr>
        <p:spPr>
          <a:xfrm>
            <a:off x="3670027" y="1219200"/>
            <a:ext cx="6445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  <a:latin typeface="Calibri"/>
                <a:cs typeface="Calibri"/>
              </a:rPr>
              <a:t>3HC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52400" y="2574607"/>
            <a:ext cx="6445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  <a:latin typeface="Calibri"/>
                <a:cs typeface="Calibri"/>
              </a:rPr>
              <a:t>SR Cav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04800" y="5029200"/>
            <a:ext cx="6445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>
                <a:solidFill>
                  <a:srgbClr val="000000"/>
                </a:solidFill>
                <a:latin typeface="Calibri"/>
                <a:cs typeface="Calibri"/>
              </a:rPr>
              <a:t>Kly</a:t>
            </a:r>
            <a:r>
              <a:rPr lang="en-US" sz="1200" dirty="0" smtClean="0">
                <a:solidFill>
                  <a:srgbClr val="000000"/>
                </a:solidFill>
                <a:latin typeface="Calibri"/>
                <a:cs typeface="Calibri"/>
              </a:rPr>
              <a:t> #1</a:t>
            </a:r>
            <a:endParaRPr lang="en-US" sz="1200" dirty="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133600" y="4495800"/>
            <a:ext cx="5683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>
                <a:solidFill>
                  <a:srgbClr val="000000"/>
                </a:solidFill>
                <a:latin typeface="Calibri"/>
                <a:cs typeface="Calibri"/>
              </a:rPr>
              <a:t>Kly</a:t>
            </a:r>
            <a:r>
              <a:rPr lang="en-US" sz="1200" dirty="0" smtClean="0">
                <a:solidFill>
                  <a:srgbClr val="000000"/>
                </a:solidFill>
                <a:latin typeface="Calibri"/>
                <a:cs typeface="Calibri"/>
              </a:rPr>
              <a:t> #2</a:t>
            </a:r>
            <a:endParaRPr lang="en-US" sz="1200" dirty="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77140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289186"/>
            <a:ext cx="7924800" cy="838200"/>
          </a:xfrm>
        </p:spPr>
        <p:txBody>
          <a:bodyPr>
            <a:noAutofit/>
          </a:bodyPr>
          <a:lstStyle/>
          <a:p>
            <a:pPr marL="0" indent="0">
              <a:lnSpc>
                <a:spcPct val="90000"/>
              </a:lnSpc>
              <a:spcBef>
                <a:spcPct val="0"/>
              </a:spcBef>
              <a:buNone/>
            </a:pPr>
            <a:r>
              <a:rPr lang="en-US" b="1" dirty="0"/>
              <a:t>SR RF </a:t>
            </a:r>
            <a:r>
              <a:rPr lang="en-US" b="1" dirty="0" smtClean="0"/>
              <a:t>System: </a:t>
            </a:r>
            <a:r>
              <a:rPr lang="en-US" b="1" dirty="0"/>
              <a:t>Requirements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3505200" y="6458855"/>
            <a:ext cx="2133600" cy="365125"/>
          </a:xfrm>
        </p:spPr>
        <p:txBody>
          <a:bodyPr/>
          <a:lstStyle/>
          <a:p>
            <a:fld id="{8E8EECC0-62E2-794C-BFF4-3606EC20E166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914400" y="6172200"/>
            <a:ext cx="7162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aseline="30000" dirty="0" smtClean="0">
                <a:solidFill>
                  <a:srgbClr val="FF0000"/>
                </a:solidFill>
                <a:latin typeface="Calibri"/>
                <a:cs typeface="Calibri"/>
              </a:rPr>
              <a:t>1</a:t>
            </a:r>
            <a:r>
              <a:rPr lang="en-US" sz="1000" dirty="0" smtClean="0">
                <a:solidFill>
                  <a:srgbClr val="FF0000"/>
                </a:solidFill>
                <a:latin typeface="Calibri"/>
                <a:cs typeface="Calibri"/>
              </a:rPr>
              <a:t> Coupling required exceeds coupler’s adj. range</a:t>
            </a:r>
          </a:p>
          <a:p>
            <a:r>
              <a:rPr lang="en-US" sz="1000" baseline="30000" dirty="0">
                <a:solidFill>
                  <a:srgbClr val="FF0000"/>
                </a:solidFill>
                <a:latin typeface="Calibri"/>
                <a:cs typeface="Calibri"/>
              </a:rPr>
              <a:t>2</a:t>
            </a:r>
            <a:r>
              <a:rPr lang="en-US" sz="1000" dirty="0" smtClean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en-US" sz="1000" dirty="0">
                <a:solidFill>
                  <a:srgbClr val="FF0000"/>
                </a:solidFill>
                <a:latin typeface="Calibri"/>
                <a:cs typeface="Calibri"/>
              </a:rPr>
              <a:t>Each cavity would have </a:t>
            </a:r>
            <a:r>
              <a:rPr lang="en-US" sz="1000" dirty="0" smtClean="0">
                <a:solidFill>
                  <a:srgbClr val="FF0000"/>
                </a:solidFill>
                <a:latin typeface="Calibri"/>
                <a:cs typeface="Calibri"/>
              </a:rPr>
              <a:t>~35 </a:t>
            </a:r>
            <a:r>
              <a:rPr lang="en-US" sz="1000" dirty="0">
                <a:solidFill>
                  <a:srgbClr val="FF0000"/>
                </a:solidFill>
                <a:latin typeface="Calibri"/>
                <a:cs typeface="Calibri"/>
              </a:rPr>
              <a:t>kW reflected power at 500 mA due to the lack of coupling range</a:t>
            </a:r>
            <a:r>
              <a:rPr lang="en-US" sz="1000" dirty="0" smtClean="0">
                <a:solidFill>
                  <a:srgbClr val="FF0000"/>
                </a:solidFill>
                <a:latin typeface="Calibri"/>
                <a:cs typeface="Calibri"/>
              </a:rPr>
              <a:t>.</a:t>
            </a:r>
            <a:endParaRPr lang="en-US" sz="1000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  <p:graphicFrame>
        <p:nvGraphicFramePr>
          <p:cNvPr id="8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66223727"/>
              </p:ext>
            </p:extLst>
          </p:nvPr>
        </p:nvGraphicFramePr>
        <p:xfrm>
          <a:off x="685801" y="851613"/>
          <a:ext cx="7696200" cy="5168187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38075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44303">
                  <a:extLst>
                    <a:ext uri="{9D8B030D-6E8A-4147-A177-3AD203B41FA5}">
                      <a16:colId xmlns:a16="http://schemas.microsoft.com/office/drawing/2014/main" val="518268124"/>
                    </a:ext>
                  </a:extLst>
                </a:gridCol>
                <a:gridCol w="194430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6054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 smtClean="0"/>
                        <a:t>ALS</a:t>
                      </a:r>
                      <a:r>
                        <a:rPr lang="en-US" sz="1600" kern="1200" baseline="0" dirty="0" smtClean="0"/>
                        <a:t> Cavity</a:t>
                      </a:r>
                      <a:endParaRPr lang="en-US" sz="1600" kern="1200" dirty="0" smtClean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600" kern="1200" dirty="0" smtClean="0"/>
                        <a:t>ALS - 1.9GeV</a:t>
                      </a:r>
                      <a:endParaRPr lang="en-US" sz="1600" kern="12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600" kern="1200" dirty="0" smtClean="0"/>
                        <a:t>ALS-U</a:t>
                      </a:r>
                      <a:r>
                        <a:rPr lang="en-US" sz="1600" kern="1200" baseline="0" dirty="0" smtClean="0"/>
                        <a:t> – 2.0GeV</a:t>
                      </a:r>
                      <a:endParaRPr lang="en-US" sz="1600" kern="12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sz="1500" dirty="0" smtClean="0">
                          <a:solidFill>
                            <a:srgbClr val="FF0000"/>
                          </a:solidFill>
                        </a:rPr>
                        <a:t>Frequency</a:t>
                      </a:r>
                      <a:endParaRPr lang="en-US" sz="1500" dirty="0">
                        <a:solidFill>
                          <a:srgbClr val="FF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98482" marR="98482" marT="49241" marB="4924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499.6 MHz</a:t>
                      </a:r>
                      <a:endParaRPr lang="en-US" sz="1500" dirty="0">
                        <a:latin typeface="Calibri" panose="020F0502020204030204" pitchFamily="34" charset="0"/>
                      </a:endParaRPr>
                    </a:p>
                  </a:txBody>
                  <a:tcPr marL="98482" marR="98482" marT="49241" marB="49241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 smtClean="0">
                          <a:solidFill>
                            <a:srgbClr val="FF0000"/>
                          </a:solidFill>
                        </a:rPr>
                        <a:t>500.35 MHz</a:t>
                      </a:r>
                      <a:endParaRPr lang="en-US" sz="1500" dirty="0" smtClean="0">
                        <a:solidFill>
                          <a:srgbClr val="FF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98482" marR="98482" marT="49241" marB="49241" anchor="ctr"/>
                </a:tc>
                <a:extLst>
                  <a:ext uri="{0D108BD9-81ED-4DB2-BD59-A6C34878D82A}">
                    <a16:rowId xmlns:a16="http://schemas.microsoft.com/office/drawing/2014/main" val="32502263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500" kern="1200" dirty="0" smtClean="0"/>
                        <a:t># of Cavities</a:t>
                      </a:r>
                      <a:endParaRPr lang="en-US" sz="1500" kern="1200" dirty="0">
                        <a:solidFill>
                          <a:schemeClr val="dk1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500" kern="1200" dirty="0" smtClean="0"/>
                        <a:t>2</a:t>
                      </a:r>
                      <a:endParaRPr lang="en-US" sz="1500" kern="1200" dirty="0">
                        <a:solidFill>
                          <a:schemeClr val="dk1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500" kern="1200" dirty="0" smtClean="0"/>
                        <a:t>2</a:t>
                      </a:r>
                      <a:endParaRPr lang="en-US" sz="1500" kern="1200" dirty="0">
                        <a:solidFill>
                          <a:schemeClr val="dk1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500" kern="1200" dirty="0" err="1" smtClean="0"/>
                        <a:t>R</a:t>
                      </a:r>
                      <a:r>
                        <a:rPr lang="en-US" sz="1500" kern="1200" baseline="-25000" dirty="0" err="1" smtClean="0"/>
                        <a:t>s</a:t>
                      </a:r>
                      <a:r>
                        <a:rPr lang="en-US" sz="1500" kern="1200" dirty="0" smtClean="0"/>
                        <a:t> (</a:t>
                      </a:r>
                      <a:r>
                        <a:rPr lang="en-US" sz="1500" kern="1200" dirty="0" err="1" smtClean="0"/>
                        <a:t>ea</a:t>
                      </a:r>
                      <a:r>
                        <a:rPr lang="en-US" sz="1500" kern="1200" dirty="0" smtClean="0"/>
                        <a:t>)</a:t>
                      </a:r>
                      <a:endParaRPr lang="en-US" sz="1500" kern="1200" dirty="0">
                        <a:solidFill>
                          <a:schemeClr val="dk1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500" kern="1200" dirty="0" smtClean="0"/>
                        <a:t>4.9 M</a:t>
                      </a:r>
                      <a:r>
                        <a:rPr lang="el-GR" altLang="el-GR" sz="1500" kern="1200" dirty="0" smtClean="0"/>
                        <a:t>Ω</a:t>
                      </a:r>
                      <a:endParaRPr lang="en-US" sz="1500" kern="1200" dirty="0">
                        <a:solidFill>
                          <a:schemeClr val="dk1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kern="1200" dirty="0" smtClean="0"/>
                        <a:t>4.9 M</a:t>
                      </a:r>
                      <a:r>
                        <a:rPr lang="el-GR" altLang="el-GR" sz="1500" kern="1200" dirty="0" smtClean="0"/>
                        <a:t>Ω</a:t>
                      </a:r>
                      <a:endParaRPr lang="en-US" sz="1500" kern="1200" dirty="0" smtClean="0">
                        <a:solidFill>
                          <a:schemeClr val="dk1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500" kern="1200" dirty="0" smtClean="0">
                          <a:solidFill>
                            <a:srgbClr val="FF0000"/>
                          </a:solidFill>
                        </a:rPr>
                        <a:t>Cav Voltage (kV) (each)</a:t>
                      </a:r>
                      <a:endParaRPr lang="en-US" sz="1500" kern="1200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500" kern="1200" dirty="0" smtClean="0"/>
                        <a:t>649</a:t>
                      </a:r>
                      <a:endParaRPr lang="en-US" sz="1500" kern="1200" dirty="0">
                        <a:solidFill>
                          <a:schemeClr val="dk1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500" kern="1200" dirty="0" smtClean="0">
                          <a:solidFill>
                            <a:srgbClr val="FF0000"/>
                          </a:solidFill>
                        </a:rPr>
                        <a:t>300</a:t>
                      </a:r>
                      <a:endParaRPr lang="en-US" sz="1500" kern="1200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l-GR" altLang="el-GR" sz="1500" kern="1200" dirty="0" smtClean="0"/>
                        <a:t>β</a:t>
                      </a:r>
                      <a:r>
                        <a:rPr lang="en-US" altLang="el-GR" sz="1500" kern="1200" baseline="-25000" dirty="0" smtClean="0"/>
                        <a:t>opt</a:t>
                      </a:r>
                      <a:r>
                        <a:rPr lang="en-US" sz="1500" kern="1200" dirty="0" smtClean="0"/>
                        <a:t> (ALS SR</a:t>
                      </a:r>
                      <a:r>
                        <a:rPr lang="en-US" sz="1500" kern="1200" baseline="0" dirty="0" smtClean="0"/>
                        <a:t> </a:t>
                      </a:r>
                      <a:r>
                        <a:rPr lang="en-US" sz="1500" kern="1200" baseline="0" dirty="0" err="1" smtClean="0"/>
                        <a:t>cav</a:t>
                      </a:r>
                      <a:r>
                        <a:rPr lang="en-US" sz="1500" kern="1200" baseline="0" dirty="0" smtClean="0"/>
                        <a:t> </a:t>
                      </a:r>
                      <a:r>
                        <a:rPr lang="el-GR" altLang="el-GR" sz="1500" kern="1200" dirty="0" smtClean="0"/>
                        <a:t>β</a:t>
                      </a:r>
                      <a:r>
                        <a:rPr lang="en-US" altLang="el-GR" sz="1500" kern="1200" dirty="0" smtClean="0"/>
                        <a:t> </a:t>
                      </a:r>
                      <a:r>
                        <a:rPr lang="en-US" sz="1500" kern="1200" dirty="0" smtClean="0"/>
                        <a:t>max = 3.15)</a:t>
                      </a:r>
                      <a:endParaRPr lang="en-US" sz="1500" kern="1200" dirty="0">
                        <a:solidFill>
                          <a:schemeClr val="dk1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500" kern="1200" dirty="0" smtClean="0"/>
                        <a:t>2.93</a:t>
                      </a:r>
                      <a:endParaRPr lang="en-US" sz="1500" kern="1200" dirty="0">
                        <a:solidFill>
                          <a:schemeClr val="dk1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500" kern="1200" dirty="0" smtClean="0">
                          <a:solidFill>
                            <a:srgbClr val="FF0000"/>
                          </a:solidFill>
                        </a:rPr>
                        <a:t>10.07 </a:t>
                      </a:r>
                      <a:r>
                        <a:rPr lang="en-US" sz="1500" kern="1200" baseline="30000" dirty="0" smtClean="0">
                          <a:solidFill>
                            <a:srgbClr val="FF0000"/>
                          </a:solidFill>
                        </a:rPr>
                        <a:t>1</a:t>
                      </a:r>
                      <a:endParaRPr lang="en-US" sz="1500" kern="1200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500" kern="1200" dirty="0" smtClean="0">
                          <a:solidFill>
                            <a:srgbClr val="FF0000"/>
                          </a:solidFill>
                        </a:rPr>
                        <a:t>Energy loss per turn (</a:t>
                      </a:r>
                      <a:r>
                        <a:rPr lang="en-US" sz="1500" kern="1200" dirty="0" err="1" smtClean="0">
                          <a:solidFill>
                            <a:srgbClr val="FF0000"/>
                          </a:solidFill>
                        </a:rPr>
                        <a:t>keV</a:t>
                      </a:r>
                      <a:r>
                        <a:rPr lang="en-US" sz="1500" kern="1200" dirty="0" smtClean="0">
                          <a:solidFill>
                            <a:srgbClr val="FF0000"/>
                          </a:solidFill>
                        </a:rPr>
                        <a:t>)</a:t>
                      </a:r>
                      <a:endParaRPr lang="en-US" sz="1500" kern="1200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500" kern="1200" dirty="0" smtClean="0"/>
                        <a:t>326.5</a:t>
                      </a:r>
                      <a:endParaRPr lang="en-US" sz="1500" kern="1200" dirty="0">
                        <a:solidFill>
                          <a:schemeClr val="dk1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500" kern="1200" dirty="0" smtClean="0">
                          <a:solidFill>
                            <a:srgbClr val="FF0000"/>
                          </a:solidFill>
                        </a:rPr>
                        <a:t>329</a:t>
                      </a:r>
                      <a:endParaRPr lang="en-US" sz="1500" kern="1200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500" kern="1200" dirty="0" smtClean="0"/>
                        <a:t>Bend Mag Beam </a:t>
                      </a:r>
                      <a:r>
                        <a:rPr lang="en-US" sz="1500" kern="1200" dirty="0" err="1" smtClean="0"/>
                        <a:t>Pwr</a:t>
                      </a:r>
                      <a:r>
                        <a:rPr lang="en-US" sz="1500" kern="1200" dirty="0" smtClean="0"/>
                        <a:t> (kW) (500mA)</a:t>
                      </a:r>
                      <a:endParaRPr lang="en-US" sz="1500" kern="1200" dirty="0">
                        <a:solidFill>
                          <a:schemeClr val="dk1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500" kern="1200" dirty="0" smtClean="0"/>
                        <a:t>112.6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500" kern="1200" dirty="0" smtClean="0"/>
                        <a:t>125</a:t>
                      </a:r>
                      <a:endParaRPr lang="en-US" sz="1500" kern="1200" dirty="0">
                        <a:solidFill>
                          <a:schemeClr val="dk1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500" kern="1200" dirty="0" smtClean="0"/>
                        <a:t>ID Beam </a:t>
                      </a:r>
                      <a:r>
                        <a:rPr lang="en-US" sz="1500" kern="1200" dirty="0" err="1" smtClean="0"/>
                        <a:t>Pwr</a:t>
                      </a:r>
                      <a:r>
                        <a:rPr lang="en-US" sz="1500" kern="1200" dirty="0" smtClean="0"/>
                        <a:t> (min gap) (kW)</a:t>
                      </a:r>
                      <a:endParaRPr lang="en-US" sz="1500" kern="1200" dirty="0">
                        <a:solidFill>
                          <a:schemeClr val="dk1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500" kern="1200" dirty="0" smtClean="0"/>
                        <a:t>44</a:t>
                      </a:r>
                      <a:endParaRPr lang="en-US" sz="1500" kern="1200" dirty="0">
                        <a:solidFill>
                          <a:schemeClr val="dk1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500" kern="1200" dirty="0" smtClean="0"/>
                        <a:t>35</a:t>
                      </a:r>
                      <a:endParaRPr lang="en-US" sz="1500" kern="1200" dirty="0">
                        <a:solidFill>
                          <a:schemeClr val="dk1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500" kern="1200" dirty="0" smtClean="0"/>
                        <a:t>3HC Beam </a:t>
                      </a:r>
                      <a:r>
                        <a:rPr lang="en-US" sz="1500" kern="1200" dirty="0" err="1" smtClean="0"/>
                        <a:t>Pwr</a:t>
                      </a:r>
                      <a:r>
                        <a:rPr lang="en-US" sz="1500" kern="1200" dirty="0" smtClean="0"/>
                        <a:t> (kW)</a:t>
                      </a:r>
                      <a:endParaRPr lang="en-US" sz="1500" kern="1200" dirty="0">
                        <a:solidFill>
                          <a:schemeClr val="dk1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500" kern="1200" dirty="0" smtClean="0"/>
                        <a:t>6.6</a:t>
                      </a:r>
                      <a:endParaRPr lang="en-US" sz="1500" kern="1200" dirty="0">
                        <a:solidFill>
                          <a:schemeClr val="dk1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500" kern="1200" dirty="0" smtClean="0"/>
                        <a:t>4.4</a:t>
                      </a:r>
                      <a:endParaRPr lang="en-US" sz="1500" kern="1200" dirty="0">
                        <a:solidFill>
                          <a:schemeClr val="dk1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500" kern="1200" dirty="0" smtClean="0"/>
                        <a:t>Parasitic Beam </a:t>
                      </a:r>
                      <a:r>
                        <a:rPr lang="en-US" sz="1500" kern="1200" dirty="0" err="1" smtClean="0"/>
                        <a:t>Pwr</a:t>
                      </a:r>
                      <a:r>
                        <a:rPr lang="en-US" sz="1500" kern="1200" dirty="0" smtClean="0"/>
                        <a:t> (kW)</a:t>
                      </a:r>
                      <a:endParaRPr lang="en-US" sz="1500" kern="1200" dirty="0" smtClean="0">
                        <a:solidFill>
                          <a:schemeClr val="dk1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500" kern="1200" dirty="0" smtClean="0"/>
                        <a:t>2.5</a:t>
                      </a:r>
                      <a:endParaRPr lang="en-US" sz="1500" kern="1200" dirty="0">
                        <a:solidFill>
                          <a:schemeClr val="dk1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500" kern="1200" dirty="0" smtClean="0"/>
                        <a:t>2.2</a:t>
                      </a:r>
                      <a:endParaRPr lang="en-US" sz="1500" kern="1200" dirty="0">
                        <a:solidFill>
                          <a:schemeClr val="dk1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500" kern="1200" dirty="0" smtClean="0">
                          <a:solidFill>
                            <a:srgbClr val="FF0000"/>
                          </a:solidFill>
                        </a:rPr>
                        <a:t>Total Beam </a:t>
                      </a:r>
                      <a:r>
                        <a:rPr lang="en-US" sz="1500" kern="1200" dirty="0" err="1" smtClean="0">
                          <a:solidFill>
                            <a:srgbClr val="FF0000"/>
                          </a:solidFill>
                        </a:rPr>
                        <a:t>Pwr</a:t>
                      </a:r>
                      <a:r>
                        <a:rPr lang="en-US" sz="1500" kern="1200" dirty="0" smtClean="0">
                          <a:solidFill>
                            <a:srgbClr val="FF0000"/>
                          </a:solidFill>
                        </a:rPr>
                        <a:t> (kW)</a:t>
                      </a:r>
                      <a:endParaRPr lang="en-US" sz="1500" kern="1200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500" kern="1200" dirty="0" smtClean="0"/>
                        <a:t>165.7</a:t>
                      </a:r>
                      <a:endParaRPr lang="en-US" sz="1500" kern="1200" dirty="0">
                        <a:solidFill>
                          <a:schemeClr val="dk1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500" kern="1200" dirty="0" smtClean="0">
                          <a:solidFill>
                            <a:srgbClr val="FF0000"/>
                          </a:solidFill>
                        </a:rPr>
                        <a:t>166.9</a:t>
                      </a:r>
                      <a:endParaRPr lang="en-US" sz="1500" kern="1200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500" kern="1200" dirty="0" smtClean="0"/>
                        <a:t>Cavity </a:t>
                      </a:r>
                      <a:r>
                        <a:rPr lang="en-US" sz="1500" kern="1200" dirty="0" err="1" smtClean="0"/>
                        <a:t>Pwr</a:t>
                      </a:r>
                      <a:r>
                        <a:rPr lang="en-US" sz="1500" kern="1200" dirty="0" smtClean="0"/>
                        <a:t> (no beam) (kW)</a:t>
                      </a:r>
                      <a:endParaRPr lang="en-US" sz="1500" kern="1200" dirty="0">
                        <a:solidFill>
                          <a:schemeClr val="dk1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500" kern="1200" dirty="0" smtClean="0"/>
                        <a:t>43</a:t>
                      </a:r>
                      <a:endParaRPr lang="en-US" sz="1500" kern="1200" dirty="0">
                        <a:solidFill>
                          <a:schemeClr val="dk1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500" kern="1200" dirty="0" smtClean="0"/>
                        <a:t>9.2</a:t>
                      </a:r>
                      <a:endParaRPr lang="en-US" sz="1500" kern="1200" dirty="0" smtClean="0">
                        <a:solidFill>
                          <a:schemeClr val="dk1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500" kern="1200" dirty="0" smtClean="0"/>
                        <a:t>Cavity Trans. </a:t>
                      </a:r>
                      <a:r>
                        <a:rPr lang="en-US" sz="1500" kern="1200" dirty="0" err="1" smtClean="0"/>
                        <a:t>Pwr</a:t>
                      </a:r>
                      <a:r>
                        <a:rPr lang="en-US" sz="1500" kern="1200" dirty="0" smtClean="0"/>
                        <a:t> (w/beam) (kW)</a:t>
                      </a:r>
                      <a:endParaRPr lang="en-US" sz="1500" kern="1200" dirty="0">
                        <a:solidFill>
                          <a:schemeClr val="dk1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500" kern="1200" dirty="0" smtClean="0"/>
                        <a:t>125.8</a:t>
                      </a:r>
                      <a:endParaRPr lang="en-US" sz="1500" kern="1200" dirty="0">
                        <a:solidFill>
                          <a:schemeClr val="dk1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500" kern="1200" dirty="0" smtClean="0"/>
                        <a:t>127.6</a:t>
                      </a:r>
                      <a:endParaRPr lang="en-US" sz="1500" kern="1200" dirty="0">
                        <a:solidFill>
                          <a:schemeClr val="dk1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500" kern="1200" dirty="0" smtClean="0"/>
                        <a:t>Waveguide Losses (kW)</a:t>
                      </a:r>
                      <a:endParaRPr lang="en-US" sz="1500" kern="1200" dirty="0">
                        <a:solidFill>
                          <a:schemeClr val="dk1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500" kern="1200" dirty="0" smtClean="0"/>
                        <a:t>3.5</a:t>
                      </a:r>
                      <a:endParaRPr lang="en-US" sz="1500" kern="1200" dirty="0">
                        <a:solidFill>
                          <a:schemeClr val="dk1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500" kern="1200" dirty="0" smtClean="0"/>
                        <a:t>2.6</a:t>
                      </a:r>
                      <a:endParaRPr lang="en-US" sz="1500" kern="1200" dirty="0">
                        <a:solidFill>
                          <a:schemeClr val="dk1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500" kern="1200" dirty="0" smtClean="0"/>
                        <a:t>Klystron </a:t>
                      </a:r>
                      <a:r>
                        <a:rPr lang="en-US" sz="1500" kern="1200" dirty="0" err="1" smtClean="0"/>
                        <a:t>Pwr</a:t>
                      </a:r>
                      <a:r>
                        <a:rPr lang="en-US" sz="1500" kern="1200" dirty="0" smtClean="0"/>
                        <a:t> (kW)</a:t>
                      </a:r>
                      <a:endParaRPr lang="en-US" sz="1500" kern="1200" dirty="0">
                        <a:solidFill>
                          <a:schemeClr val="dk1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500" kern="1200" dirty="0" smtClean="0"/>
                        <a:t>255.2</a:t>
                      </a:r>
                      <a:endParaRPr lang="en-US" sz="1500" kern="1200" dirty="0">
                        <a:solidFill>
                          <a:schemeClr val="dk1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500" kern="1200" dirty="0" smtClean="0"/>
                        <a:t>257.8</a:t>
                      </a:r>
                      <a:r>
                        <a:rPr lang="en-US" sz="1500" kern="1200" baseline="30000" dirty="0" smtClean="0"/>
                        <a:t> </a:t>
                      </a:r>
                      <a:r>
                        <a:rPr lang="en-US" sz="1500" kern="1200" baseline="30000" dirty="0" smtClean="0">
                          <a:solidFill>
                            <a:srgbClr val="FF0000"/>
                          </a:solidFill>
                        </a:rPr>
                        <a:t>2</a:t>
                      </a:r>
                      <a:endParaRPr lang="en-US" sz="1500" kern="1200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  <p:sp>
        <p:nvSpPr>
          <p:cNvPr id="10" name="Oval 9"/>
          <p:cNvSpPr/>
          <p:nvPr/>
        </p:nvSpPr>
        <p:spPr>
          <a:xfrm>
            <a:off x="6629400" y="2468680"/>
            <a:ext cx="1600200" cy="381000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585376" y="6059664"/>
            <a:ext cx="5791200" cy="609600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 rot="20644813">
            <a:off x="2383163" y="3207153"/>
            <a:ext cx="46447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Calibri"/>
                <a:cs typeface="Calibri"/>
              </a:rPr>
              <a:t>May be a good enough reason to replace cavities</a:t>
            </a:r>
            <a:endParaRPr lang="en-US" sz="3200" b="1" dirty="0" smtClean="0">
              <a:solidFill>
                <a:srgbClr val="FF0000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74363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152400"/>
            <a:ext cx="8610600" cy="66294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b="1" dirty="0"/>
              <a:t>S</a:t>
            </a:r>
            <a:r>
              <a:rPr lang="en-US" b="1" dirty="0" smtClean="0"/>
              <a:t>R RF System: Approach for New Cavities</a:t>
            </a:r>
            <a:endParaRPr lang="en-US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sz="2000" dirty="0" smtClean="0">
                <a:solidFill>
                  <a:srgbClr val="0058A6"/>
                </a:solidFill>
              </a:rPr>
              <a:t>ALS-U should replace cavities if CBI, caused by HOMs, are greater than be reliably managed by passive dampers, </a:t>
            </a:r>
            <a:r>
              <a:rPr lang="en-US" sz="2000" dirty="0" smtClean="0">
                <a:solidFill>
                  <a:srgbClr val="0058A6"/>
                </a:solidFill>
              </a:rPr>
              <a:t>cavity temperature control and </a:t>
            </a:r>
            <a:r>
              <a:rPr lang="en-US" sz="2000" dirty="0" smtClean="0">
                <a:solidFill>
                  <a:srgbClr val="0058A6"/>
                </a:solidFill>
              </a:rPr>
              <a:t>longitudinal FB.</a:t>
            </a:r>
          </a:p>
          <a:p>
            <a:pPr marL="0" indent="0">
              <a:buNone/>
            </a:pPr>
            <a:endParaRPr lang="en-US" sz="1400" dirty="0">
              <a:solidFill>
                <a:srgbClr val="0058A6"/>
              </a:solidFill>
            </a:endParaRPr>
          </a:p>
          <a:p>
            <a:pPr marL="0" indent="0">
              <a:buNone/>
            </a:pPr>
            <a:r>
              <a:rPr lang="en-US" sz="2000" dirty="0" smtClean="0">
                <a:solidFill>
                  <a:srgbClr val="0058A6"/>
                </a:solidFill>
              </a:rPr>
              <a:t>ALS should replace cavities, if ALS-U does not, in order to improve operating efficiency by reducing excess reverse power caused by insufficient coupling factor, improve vacuum in SR03S and to </a:t>
            </a:r>
            <a:r>
              <a:rPr lang="en-US" sz="2000" dirty="0" smtClean="0">
                <a:solidFill>
                  <a:srgbClr val="0058A6"/>
                </a:solidFill>
              </a:rPr>
              <a:t>simplify maintenance with </a:t>
            </a:r>
            <a:r>
              <a:rPr lang="en-US" sz="2000" dirty="0" smtClean="0">
                <a:solidFill>
                  <a:srgbClr val="0058A6"/>
                </a:solidFill>
              </a:rPr>
              <a:t>common spare cavities, couplers, tuners, dampers, etc.</a:t>
            </a:r>
          </a:p>
          <a:p>
            <a:pPr marL="0" indent="0">
              <a:buNone/>
            </a:pPr>
            <a:endParaRPr lang="en-US" sz="1200" b="1" u="sng" dirty="0">
              <a:solidFill>
                <a:srgbClr val="0058A6"/>
              </a:solidFill>
            </a:endParaRPr>
          </a:p>
          <a:p>
            <a:pPr marL="0" indent="0">
              <a:buNone/>
            </a:pPr>
            <a:r>
              <a:rPr lang="en-US" sz="2000" b="1" u="sng" dirty="0" smtClean="0">
                <a:solidFill>
                  <a:srgbClr val="0058A6"/>
                </a:solidFill>
              </a:rPr>
              <a:t>Options</a:t>
            </a:r>
            <a:endParaRPr lang="en-US" sz="2000" b="1" u="sng" dirty="0" smtClean="0">
              <a:solidFill>
                <a:srgbClr val="0058A6"/>
              </a:solidFill>
            </a:endParaRPr>
          </a:p>
          <a:p>
            <a:pPr>
              <a:spcBef>
                <a:spcPts val="1200"/>
              </a:spcBef>
            </a:pPr>
            <a:r>
              <a:rPr lang="en-US" sz="2000" dirty="0" smtClean="0">
                <a:solidFill>
                  <a:srgbClr val="000000"/>
                </a:solidFill>
              </a:rPr>
              <a:t>Purchase Commercial Cavity</a:t>
            </a:r>
          </a:p>
          <a:p>
            <a:pPr marL="914400" lvl="2" indent="-230188">
              <a:spcBef>
                <a:spcPts val="0"/>
              </a:spcBef>
            </a:pPr>
            <a:r>
              <a:rPr lang="en-US" sz="2000" dirty="0" smtClean="0"/>
              <a:t>Research </a:t>
            </a:r>
            <a:r>
              <a:rPr lang="en-US" sz="2000" dirty="0"/>
              <a:t>Instruments – EC 500 </a:t>
            </a:r>
            <a:r>
              <a:rPr lang="en-US" sz="2000" dirty="0" smtClean="0"/>
              <a:t>MHz HOM Damped, </a:t>
            </a:r>
            <a:r>
              <a:rPr lang="en-US" sz="2000" dirty="0"/>
              <a:t>coaxial loop </a:t>
            </a:r>
            <a:r>
              <a:rPr lang="en-US" sz="2000" dirty="0" smtClean="0"/>
              <a:t>coupler</a:t>
            </a:r>
          </a:p>
          <a:p>
            <a:pPr marL="914400" lvl="2" indent="-230188">
              <a:spcBef>
                <a:spcPts val="0"/>
              </a:spcBef>
            </a:pPr>
            <a:r>
              <a:rPr lang="en-US" sz="2000" dirty="0" smtClean="0"/>
              <a:t>Toshiba </a:t>
            </a:r>
            <a:r>
              <a:rPr lang="en-US" sz="2000" dirty="0"/>
              <a:t>– ASP 500 MHz </a:t>
            </a:r>
            <a:r>
              <a:rPr lang="en-US" sz="2000" dirty="0" smtClean="0"/>
              <a:t>HOM Damped, </a:t>
            </a:r>
            <a:r>
              <a:rPr lang="en-US" sz="2000" dirty="0"/>
              <a:t>coaxial loop coupler</a:t>
            </a:r>
          </a:p>
          <a:p>
            <a:pPr>
              <a:spcBef>
                <a:spcPts val="1200"/>
              </a:spcBef>
            </a:pPr>
            <a:r>
              <a:rPr lang="en-US" sz="2000" dirty="0" smtClean="0">
                <a:solidFill>
                  <a:srgbClr val="000000"/>
                </a:solidFill>
              </a:rPr>
              <a:t>Design new cavity by leveraging legacy </a:t>
            </a:r>
            <a:r>
              <a:rPr lang="en-US" sz="2000" dirty="0" smtClean="0">
                <a:solidFill>
                  <a:srgbClr val="000000"/>
                </a:solidFill>
              </a:rPr>
              <a:t>ALS </a:t>
            </a:r>
            <a:r>
              <a:rPr lang="en-US" sz="2000" dirty="0" smtClean="0">
                <a:solidFill>
                  <a:srgbClr val="000000"/>
                </a:solidFill>
              </a:rPr>
              <a:t>SR cavity</a:t>
            </a:r>
            <a:endParaRPr lang="en-US" sz="2000" dirty="0" smtClean="0">
              <a:solidFill>
                <a:srgbClr val="000000"/>
              </a:solidFill>
            </a:endParaRPr>
          </a:p>
          <a:p>
            <a:pPr>
              <a:spcBef>
                <a:spcPts val="1200"/>
              </a:spcBef>
            </a:pPr>
            <a:r>
              <a:rPr lang="en-US" sz="2000" dirty="0">
                <a:solidFill>
                  <a:srgbClr val="000000"/>
                </a:solidFill>
              </a:rPr>
              <a:t>D</a:t>
            </a:r>
            <a:r>
              <a:rPr lang="en-US" sz="2000" dirty="0" smtClean="0">
                <a:solidFill>
                  <a:srgbClr val="000000"/>
                </a:solidFill>
              </a:rPr>
              <a:t>esign new cavity by scaling NLC </a:t>
            </a:r>
            <a:r>
              <a:rPr lang="en-US" sz="2000" dirty="0">
                <a:solidFill>
                  <a:srgbClr val="000000"/>
                </a:solidFill>
              </a:rPr>
              <a:t>714MHz HOM </a:t>
            </a:r>
            <a:r>
              <a:rPr lang="en-US" sz="2000" dirty="0" smtClean="0">
                <a:solidFill>
                  <a:srgbClr val="000000"/>
                </a:solidFill>
              </a:rPr>
              <a:t>Damped, aperture coupled</a:t>
            </a:r>
            <a:r>
              <a:rPr lang="en-US" sz="2000" dirty="0" smtClean="0">
                <a:solidFill>
                  <a:srgbClr val="000000"/>
                </a:solidFill>
              </a:rPr>
              <a:t>.</a:t>
            </a:r>
            <a:endParaRPr lang="en-US" sz="2000" dirty="0" smtClean="0">
              <a:solidFill>
                <a:srgbClr val="000000"/>
              </a:solidFill>
            </a:endParaRPr>
          </a:p>
          <a:p>
            <a:pPr marL="0" indent="0">
              <a:spcBef>
                <a:spcPts val="1200"/>
              </a:spcBef>
              <a:buNone/>
            </a:pPr>
            <a:r>
              <a:rPr lang="en-US" sz="2000" b="1" u="sng" dirty="0" smtClean="0">
                <a:solidFill>
                  <a:srgbClr val="0058A6"/>
                </a:solidFill>
              </a:rPr>
              <a:t>Down-Select</a:t>
            </a:r>
            <a:endParaRPr lang="en-US" sz="2000" b="1" dirty="0" smtClean="0">
              <a:solidFill>
                <a:schemeClr val="bg2">
                  <a:lumMod val="50000"/>
                </a:schemeClr>
              </a:solidFill>
            </a:endParaRPr>
          </a:p>
          <a:p>
            <a:pPr>
              <a:spcBef>
                <a:spcPts val="1200"/>
              </a:spcBef>
            </a:pPr>
            <a:r>
              <a:rPr lang="en-US" sz="2000" dirty="0" smtClean="0">
                <a:solidFill>
                  <a:schemeClr val="bg2">
                    <a:lumMod val="50000"/>
                  </a:schemeClr>
                </a:solidFill>
              </a:rPr>
              <a:t>Order/Manufacture </a:t>
            </a:r>
            <a:r>
              <a:rPr lang="en-US" sz="2000" dirty="0" smtClean="0">
                <a:solidFill>
                  <a:schemeClr val="bg2">
                    <a:lumMod val="50000"/>
                  </a:schemeClr>
                </a:solidFill>
              </a:rPr>
              <a:t>2 or 3 </a:t>
            </a:r>
            <a:r>
              <a:rPr lang="en-US" sz="2000" dirty="0" smtClean="0">
                <a:solidFill>
                  <a:schemeClr val="bg2">
                    <a:lumMod val="50000"/>
                  </a:schemeClr>
                </a:solidFill>
              </a:rPr>
              <a:t>cavities, </a:t>
            </a:r>
            <a:r>
              <a:rPr lang="en-US" sz="2000" dirty="0">
                <a:solidFill>
                  <a:schemeClr val="bg2">
                    <a:lumMod val="50000"/>
                  </a:schemeClr>
                </a:solidFill>
              </a:rPr>
              <a:t>install </a:t>
            </a:r>
            <a:r>
              <a:rPr lang="en-US" sz="2000" dirty="0" smtClean="0">
                <a:solidFill>
                  <a:schemeClr val="bg2">
                    <a:lumMod val="50000"/>
                  </a:schemeClr>
                </a:solidFill>
              </a:rPr>
              <a:t>2 </a:t>
            </a:r>
            <a:r>
              <a:rPr lang="en-US" sz="2000" dirty="0">
                <a:solidFill>
                  <a:schemeClr val="bg2">
                    <a:lumMod val="50000"/>
                  </a:schemeClr>
                </a:solidFill>
              </a:rPr>
              <a:t>to satisfy the </a:t>
            </a:r>
            <a:r>
              <a:rPr lang="en-US" sz="2000" dirty="0" smtClean="0">
                <a:solidFill>
                  <a:schemeClr val="bg2">
                    <a:lumMod val="50000"/>
                  </a:schemeClr>
                </a:solidFill>
              </a:rPr>
              <a:t>SR </a:t>
            </a:r>
            <a:r>
              <a:rPr lang="en-US" sz="2000" dirty="0">
                <a:solidFill>
                  <a:schemeClr val="bg2">
                    <a:lumMod val="50000"/>
                  </a:schemeClr>
                </a:solidFill>
              </a:rPr>
              <a:t>installation </a:t>
            </a:r>
            <a:r>
              <a:rPr lang="en-US" sz="2000" dirty="0" smtClean="0">
                <a:solidFill>
                  <a:schemeClr val="bg2">
                    <a:lumMod val="50000"/>
                  </a:schemeClr>
                </a:solidFill>
              </a:rPr>
              <a:t>schedule.</a:t>
            </a:r>
          </a:p>
          <a:p>
            <a:pPr lvl="1">
              <a:spcBef>
                <a:spcPts val="1200"/>
              </a:spcBef>
            </a:pPr>
            <a:endParaRPr lang="en-US" sz="2000" dirty="0" smtClean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3505200" y="6458855"/>
            <a:ext cx="2133600" cy="365125"/>
          </a:xfrm>
        </p:spPr>
        <p:txBody>
          <a:bodyPr/>
          <a:lstStyle/>
          <a:p>
            <a:fld id="{8E8EECC0-62E2-794C-BFF4-3606EC20E166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6112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152400"/>
            <a:ext cx="8229600" cy="685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S</a:t>
            </a:r>
            <a:r>
              <a:rPr lang="en-US" b="1" dirty="0" smtClean="0"/>
              <a:t>R </a:t>
            </a:r>
            <a:r>
              <a:rPr lang="en-US" b="1" dirty="0" smtClean="0"/>
              <a:t>RF </a:t>
            </a:r>
            <a:r>
              <a:rPr lang="en-US" b="1" dirty="0" smtClean="0"/>
              <a:t>System: </a:t>
            </a:r>
            <a:r>
              <a:rPr lang="en-US" b="1" dirty="0" smtClean="0"/>
              <a:t>Candidate Cavities</a:t>
            </a:r>
            <a:endParaRPr lang="en-US" b="1" dirty="0" smtClean="0"/>
          </a:p>
          <a:p>
            <a:pPr marL="0" indent="0">
              <a:buNone/>
            </a:pPr>
            <a:endParaRPr lang="en-US" sz="2000" dirty="0">
              <a:solidFill>
                <a:schemeClr val="bg2">
                  <a:lumMod val="50000"/>
                </a:schemeClr>
              </a:solidFill>
            </a:endParaRPr>
          </a:p>
          <a:p>
            <a:pPr lvl="2"/>
            <a:endParaRPr lang="en-US" sz="2000" dirty="0" smtClean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3505200" y="6458855"/>
            <a:ext cx="2133600" cy="365125"/>
          </a:xfrm>
        </p:spPr>
        <p:txBody>
          <a:bodyPr/>
          <a:lstStyle/>
          <a:p>
            <a:fld id="{8E8EECC0-62E2-794C-BFF4-3606EC20E166}" type="slidenum">
              <a:rPr lang="en-US" smtClean="0"/>
              <a:pPr/>
              <a:t>25</a:t>
            </a:fld>
            <a:endParaRPr lang="en-US" dirty="0"/>
          </a:p>
        </p:txBody>
      </p:sp>
      <p:graphicFrame>
        <p:nvGraphicFramePr>
          <p:cNvPr id="4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21384964"/>
              </p:ext>
            </p:extLst>
          </p:nvPr>
        </p:nvGraphicFramePr>
        <p:xfrm>
          <a:off x="259080" y="746760"/>
          <a:ext cx="8686800" cy="5386762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89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val="1702027563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3577279826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val="3531192676"/>
                    </a:ext>
                  </a:extLst>
                </a:gridCol>
              </a:tblGrid>
              <a:tr h="57912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ALS-U </a:t>
                      </a:r>
                      <a:r>
                        <a:rPr lang="en-US" sz="1600" dirty="0" smtClean="0"/>
                        <a:t>SR </a:t>
                      </a:r>
                      <a:r>
                        <a:rPr lang="en-US" sz="1600" dirty="0" smtClean="0"/>
                        <a:t>– 2.0 GeV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ALS</a:t>
                      </a:r>
                      <a:br>
                        <a:rPr lang="en-US" sz="1600" dirty="0" smtClean="0"/>
                      </a:br>
                      <a:r>
                        <a:rPr lang="en-US" sz="1600" baseline="0" dirty="0" smtClean="0"/>
                        <a:t>Cavity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Toshiba</a:t>
                      </a:r>
                      <a:r>
                        <a:rPr lang="en-US" sz="1600" baseline="0" dirty="0" smtClean="0"/>
                        <a:t/>
                      </a:r>
                      <a:br>
                        <a:rPr lang="en-US" sz="1600" baseline="0" dirty="0" smtClean="0"/>
                      </a:br>
                      <a:r>
                        <a:rPr lang="en-US" sz="1600" baseline="0" dirty="0" smtClean="0"/>
                        <a:t>ASP </a:t>
                      </a:r>
                      <a:r>
                        <a:rPr lang="en-US" sz="1600" baseline="0" dirty="0" smtClean="0"/>
                        <a:t>Cavity</a:t>
                      </a:r>
                      <a:endParaRPr lang="en-US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 smtClean="0"/>
                        <a:t>RI</a:t>
                      </a:r>
                      <a:br>
                        <a:rPr lang="en-US" sz="1600" baseline="0" dirty="0" smtClean="0"/>
                      </a:br>
                      <a:r>
                        <a:rPr lang="en-US" sz="1600" baseline="0" dirty="0" smtClean="0"/>
                        <a:t>EC </a:t>
                      </a:r>
                      <a:r>
                        <a:rPr lang="en-US" sz="1600" baseline="0" dirty="0" smtClean="0"/>
                        <a:t>Cavity</a:t>
                      </a:r>
                      <a:endParaRPr lang="en-US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Other HOM</a:t>
                      </a:r>
                      <a:br>
                        <a:rPr lang="en-US" sz="1600" dirty="0" smtClean="0"/>
                      </a:br>
                      <a:r>
                        <a:rPr lang="en-US" sz="1600" dirty="0" smtClean="0"/>
                        <a:t>Damped</a:t>
                      </a:r>
                      <a:r>
                        <a:rPr lang="en-US" sz="1600" baseline="0" dirty="0" smtClean="0"/>
                        <a:t> </a:t>
                      </a:r>
                      <a:r>
                        <a:rPr lang="en-US" sz="1600" dirty="0" smtClean="0"/>
                        <a:t>Cavity</a:t>
                      </a:r>
                      <a:endParaRPr lang="en-US" sz="1600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/>
                      <a:r>
                        <a:rPr lang="en-US" sz="1500" dirty="0" smtClean="0"/>
                        <a:t>Frequency</a:t>
                      </a:r>
                      <a:endParaRPr lang="en-US" sz="1500" dirty="0">
                        <a:latin typeface="Calibri" panose="020F0502020204030204" pitchFamily="34" charset="0"/>
                      </a:endParaRPr>
                    </a:p>
                  </a:txBody>
                  <a:tcPr marL="98482" marR="98482" marT="49241" marB="4924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500.35 </a:t>
                      </a:r>
                      <a:r>
                        <a:rPr lang="en-US" sz="1500" dirty="0" smtClean="0"/>
                        <a:t>MHz</a:t>
                      </a:r>
                      <a:endParaRPr lang="en-US" sz="1500" dirty="0">
                        <a:latin typeface="Calibri" panose="020F0502020204030204" pitchFamily="34" charset="0"/>
                      </a:endParaRPr>
                    </a:p>
                  </a:txBody>
                  <a:tcPr marL="98482" marR="98482" marT="49241" marB="4924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500.35 MHz</a:t>
                      </a:r>
                      <a:endParaRPr lang="en-US" sz="1500" dirty="0">
                        <a:latin typeface="Calibri" panose="020F0502020204030204" pitchFamily="34" charset="0"/>
                      </a:endParaRPr>
                    </a:p>
                  </a:txBody>
                  <a:tcPr marL="98482" marR="98482" marT="49241" marB="4924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500.35 MHz</a:t>
                      </a:r>
                      <a:endParaRPr lang="en-US" sz="1500" dirty="0">
                        <a:latin typeface="Calibri" panose="020F0502020204030204" pitchFamily="34" charset="0"/>
                      </a:endParaRPr>
                    </a:p>
                  </a:txBody>
                  <a:tcPr marL="98482" marR="98482" marT="49241" marB="4924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500.35 MHz</a:t>
                      </a:r>
                      <a:endParaRPr lang="en-US" sz="1500" dirty="0">
                        <a:latin typeface="Calibri" panose="020F0502020204030204" pitchFamily="34" charset="0"/>
                      </a:endParaRPr>
                    </a:p>
                  </a:txBody>
                  <a:tcPr marL="98482" marR="98482" marT="49241" marB="49241" anchor="ctr"/>
                </a:tc>
                <a:extLst>
                  <a:ext uri="{0D108BD9-81ED-4DB2-BD59-A6C34878D82A}">
                    <a16:rowId xmlns:a16="http://schemas.microsoft.com/office/drawing/2014/main" val="4105562346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500" dirty="0" smtClean="0"/>
                        <a:t># of Cavities</a:t>
                      </a:r>
                      <a:endParaRPr lang="en-US" sz="15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500" kern="1200" dirty="0" smtClean="0"/>
                        <a:t>2</a:t>
                      </a:r>
                      <a:endParaRPr lang="en-US" sz="1500" kern="1200" dirty="0">
                        <a:solidFill>
                          <a:schemeClr val="dk1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2</a:t>
                      </a:r>
                      <a:endParaRPr lang="en-US" sz="15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2</a:t>
                      </a:r>
                      <a:endParaRPr lang="en-US" sz="15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2</a:t>
                      </a:r>
                      <a:endParaRPr lang="en-US" sz="15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500" dirty="0" err="1" smtClean="0"/>
                        <a:t>R</a:t>
                      </a:r>
                      <a:r>
                        <a:rPr lang="en-US" sz="1500" baseline="-25000" dirty="0" err="1" smtClean="0"/>
                        <a:t>s</a:t>
                      </a:r>
                      <a:r>
                        <a:rPr lang="en-US" sz="1500" dirty="0" smtClean="0"/>
                        <a:t> (</a:t>
                      </a:r>
                      <a:r>
                        <a:rPr lang="en-US" sz="1500" dirty="0" err="1" smtClean="0"/>
                        <a:t>ea</a:t>
                      </a:r>
                      <a:r>
                        <a:rPr lang="en-US" sz="1500" dirty="0" smtClean="0"/>
                        <a:t>)</a:t>
                      </a:r>
                      <a:endParaRPr lang="en-US" sz="15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kern="1200" dirty="0" smtClean="0"/>
                        <a:t>4.9 M</a:t>
                      </a:r>
                      <a:r>
                        <a:rPr lang="el-GR" altLang="el-GR" sz="1500" kern="1200" dirty="0" smtClean="0"/>
                        <a:t>Ω</a:t>
                      </a:r>
                      <a:endParaRPr lang="en-US" sz="1500" kern="1200" dirty="0" smtClean="0">
                        <a:solidFill>
                          <a:schemeClr val="dk1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 smtClean="0"/>
                        <a:t>3.79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 smtClean="0"/>
                        <a:t>3.1 </a:t>
                      </a:r>
                      <a:r>
                        <a:rPr lang="en-US" sz="1500" dirty="0" smtClean="0">
                          <a:solidFill>
                            <a:srgbClr val="094769"/>
                          </a:solidFill>
                        </a:rPr>
                        <a:t>M</a:t>
                      </a:r>
                      <a:r>
                        <a:rPr lang="el-GR" altLang="el-GR" sz="1500" dirty="0" smtClean="0">
                          <a:solidFill>
                            <a:srgbClr val="094769"/>
                          </a:solidFill>
                        </a:rPr>
                        <a:t>Ω</a:t>
                      </a:r>
                      <a:endParaRPr lang="en-US" sz="1500" dirty="0" smtClean="0">
                        <a:solidFill>
                          <a:srgbClr val="094769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 smtClean="0">
                          <a:solidFill>
                            <a:srgbClr val="094769"/>
                          </a:solidFill>
                        </a:rPr>
                        <a:t>X.X </a:t>
                      </a:r>
                      <a:r>
                        <a:rPr lang="en-US" sz="1500" dirty="0" smtClean="0">
                          <a:solidFill>
                            <a:srgbClr val="094769"/>
                          </a:solidFill>
                        </a:rPr>
                        <a:t>M</a:t>
                      </a:r>
                      <a:r>
                        <a:rPr lang="el-GR" altLang="el-GR" sz="1500" dirty="0" smtClean="0">
                          <a:solidFill>
                            <a:srgbClr val="094769"/>
                          </a:solidFill>
                        </a:rPr>
                        <a:t>Ω</a:t>
                      </a:r>
                      <a:endParaRPr lang="en-US" sz="1500" dirty="0" smtClean="0">
                        <a:solidFill>
                          <a:srgbClr val="094769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500" dirty="0" smtClean="0"/>
                        <a:t>Cav Voltage (kV)</a:t>
                      </a:r>
                      <a:endParaRPr lang="en-US" sz="15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5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300</a:t>
                      </a:r>
                      <a:endParaRPr lang="en-US" sz="1500" kern="1200" dirty="0">
                        <a:solidFill>
                          <a:schemeClr val="dk1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300</a:t>
                      </a:r>
                      <a:endParaRPr lang="en-US" sz="15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300</a:t>
                      </a:r>
                      <a:endParaRPr lang="en-US" sz="15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300</a:t>
                      </a:r>
                      <a:endParaRPr lang="en-US" sz="15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l-GR" sz="1500" dirty="0" smtClean="0"/>
                        <a:t>Coupling </a:t>
                      </a:r>
                      <a:r>
                        <a:rPr lang="el-GR" altLang="el-GR" sz="1500" dirty="0" smtClean="0"/>
                        <a:t>β</a:t>
                      </a:r>
                      <a:r>
                        <a:rPr lang="en-US" altLang="el-GR" sz="1500" dirty="0" smtClean="0"/>
                        <a:t> (</a:t>
                      </a:r>
                      <a:r>
                        <a:rPr lang="en-US" altLang="el-GR" sz="1500" dirty="0" err="1" smtClean="0"/>
                        <a:t>reqr’d</a:t>
                      </a:r>
                      <a:r>
                        <a:rPr lang="en-US" altLang="el-GR" sz="1500" dirty="0" smtClean="0"/>
                        <a:t>/avail)</a:t>
                      </a:r>
                      <a:endParaRPr lang="en-US" sz="15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500" kern="1200" dirty="0" smtClean="0">
                          <a:solidFill>
                            <a:srgbClr val="FF0000"/>
                          </a:solidFill>
                        </a:rPr>
                        <a:t>10.07/3.15 </a:t>
                      </a:r>
                      <a:r>
                        <a:rPr lang="en-US" sz="1500" kern="1200" baseline="30000" dirty="0" smtClean="0">
                          <a:solidFill>
                            <a:srgbClr val="FF0000"/>
                          </a:solidFill>
                        </a:rPr>
                        <a:t>1</a:t>
                      </a:r>
                      <a:endParaRPr lang="en-US" sz="1500" kern="1200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>
                          <a:solidFill>
                            <a:srgbClr val="FF0000"/>
                          </a:solidFill>
                        </a:rPr>
                        <a:t>8.01/3.0 </a:t>
                      </a:r>
                      <a:r>
                        <a:rPr lang="en-US" sz="1500" baseline="30000" dirty="0" smtClean="0">
                          <a:solidFill>
                            <a:srgbClr val="FF0000"/>
                          </a:solidFill>
                        </a:rPr>
                        <a:t>1</a:t>
                      </a:r>
                      <a:endParaRPr lang="en-US" sz="1500" baseline="30000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6.75/8.0</a:t>
                      </a:r>
                      <a:endParaRPr lang="en-US" sz="15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 smtClean="0"/>
                        <a:t>X.XX</a:t>
                      </a:r>
                      <a:endParaRPr lang="en-US" sz="1500" dirty="0" smtClean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500" dirty="0" smtClean="0"/>
                        <a:t>Energy loss per turn (</a:t>
                      </a:r>
                      <a:r>
                        <a:rPr lang="en-US" sz="1500" dirty="0" err="1" smtClean="0"/>
                        <a:t>keV</a:t>
                      </a:r>
                      <a:r>
                        <a:rPr lang="en-US" sz="1500" dirty="0" smtClean="0"/>
                        <a:t>)</a:t>
                      </a:r>
                      <a:endParaRPr lang="en-US" sz="15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5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329</a:t>
                      </a:r>
                      <a:endParaRPr lang="en-US" sz="1500" kern="1200" dirty="0">
                        <a:solidFill>
                          <a:schemeClr val="dk1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329</a:t>
                      </a:r>
                      <a:endParaRPr lang="en-US" sz="15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329</a:t>
                      </a:r>
                      <a:endParaRPr lang="en-US" sz="15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329</a:t>
                      </a:r>
                      <a:endParaRPr lang="en-US" sz="15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500" dirty="0" smtClean="0"/>
                        <a:t>B</a:t>
                      </a:r>
                      <a:r>
                        <a:rPr lang="en-US" sz="1500" baseline="0" dirty="0" smtClean="0"/>
                        <a:t>M Beam </a:t>
                      </a:r>
                      <a:r>
                        <a:rPr lang="en-US" sz="1500" baseline="0" dirty="0" err="1" smtClean="0"/>
                        <a:t>Pwr</a:t>
                      </a:r>
                      <a:r>
                        <a:rPr lang="en-US" sz="1500" baseline="0" dirty="0" smtClean="0"/>
                        <a:t> (kW)</a:t>
                      </a:r>
                      <a:endParaRPr lang="en-US" sz="15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5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125</a:t>
                      </a:r>
                      <a:endParaRPr lang="en-US" sz="1500" kern="1200" dirty="0">
                        <a:solidFill>
                          <a:schemeClr val="dk1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aseline="0" dirty="0" smtClean="0"/>
                        <a:t>125</a:t>
                      </a:r>
                      <a:endParaRPr lang="en-US" sz="1500" baseline="30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aseline="0" dirty="0" smtClean="0"/>
                        <a:t>125</a:t>
                      </a:r>
                      <a:endParaRPr lang="en-US" sz="1500" baseline="30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125</a:t>
                      </a:r>
                      <a:endParaRPr lang="en-US" sz="1500" baseline="30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500" strike="noStrike" baseline="0" dirty="0" smtClean="0"/>
                        <a:t>ID Beam </a:t>
                      </a:r>
                      <a:r>
                        <a:rPr lang="en-US" sz="1500" strike="noStrike" baseline="0" dirty="0" err="1" smtClean="0"/>
                        <a:t>Pwr</a:t>
                      </a:r>
                      <a:r>
                        <a:rPr lang="en-US" sz="1500" strike="noStrike" baseline="0" dirty="0" smtClean="0"/>
                        <a:t> (min gap) (kW)</a:t>
                      </a:r>
                      <a:endParaRPr lang="en-US" sz="1500" strike="noStrike" baseline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5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35</a:t>
                      </a:r>
                      <a:endParaRPr lang="en-US" sz="1500" kern="1200" dirty="0">
                        <a:solidFill>
                          <a:schemeClr val="dk1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aseline="0" dirty="0" smtClean="0"/>
                        <a:t>35</a:t>
                      </a:r>
                      <a:endParaRPr lang="en-US" sz="1500" baseline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aseline="0" dirty="0" smtClean="0"/>
                        <a:t>35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strike="noStrike" baseline="0" dirty="0" smtClean="0"/>
                        <a:t>35</a:t>
                      </a:r>
                      <a:endParaRPr lang="en-US" sz="1500" strike="noStrike" baseline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500" strike="noStrike" baseline="0" dirty="0" smtClean="0"/>
                        <a:t>3HC Beam </a:t>
                      </a:r>
                      <a:r>
                        <a:rPr lang="en-US" sz="1500" strike="noStrike" baseline="0" dirty="0" err="1" smtClean="0"/>
                        <a:t>Pwr</a:t>
                      </a:r>
                      <a:r>
                        <a:rPr lang="en-US" sz="1500" strike="noStrike" baseline="0" dirty="0" smtClean="0"/>
                        <a:t> (kW)</a:t>
                      </a:r>
                      <a:endParaRPr lang="en-US" sz="1500" strike="noStrike" baseline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5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4.4</a:t>
                      </a:r>
                      <a:endParaRPr lang="en-US" sz="1500" kern="1200" dirty="0">
                        <a:solidFill>
                          <a:schemeClr val="dk1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aseline="0" dirty="0" smtClean="0"/>
                        <a:t>4.4</a:t>
                      </a:r>
                      <a:endParaRPr lang="en-US" sz="1500" baseline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aseline="0" dirty="0" smtClean="0"/>
                        <a:t>4.4</a:t>
                      </a:r>
                      <a:endParaRPr lang="en-US" sz="1500" baseline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strike="noStrike" baseline="0" dirty="0" smtClean="0"/>
                        <a:t>4.4</a:t>
                      </a:r>
                      <a:endParaRPr lang="en-US" sz="1500" strike="noStrike" baseline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500" dirty="0" smtClean="0"/>
                        <a:t>Parasitic Beam </a:t>
                      </a:r>
                      <a:r>
                        <a:rPr lang="en-US" sz="1500" dirty="0" err="1" smtClean="0"/>
                        <a:t>Pwr</a:t>
                      </a:r>
                      <a:r>
                        <a:rPr lang="en-US" sz="1500" dirty="0" smtClean="0"/>
                        <a:t> (kW)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500" kern="1200" dirty="0" smtClean="0"/>
                        <a:t>2.2</a:t>
                      </a:r>
                      <a:endParaRPr lang="en-US" sz="1500" kern="1200" dirty="0">
                        <a:solidFill>
                          <a:schemeClr val="dk1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2.5</a:t>
                      </a:r>
                      <a:endParaRPr lang="en-US" sz="15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2.5</a:t>
                      </a:r>
                      <a:endParaRPr lang="en-US" sz="15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2.5</a:t>
                      </a:r>
                      <a:endParaRPr lang="en-US" sz="15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500" dirty="0" smtClean="0"/>
                        <a:t>Total</a:t>
                      </a:r>
                      <a:r>
                        <a:rPr lang="en-US" sz="1500" baseline="0" dirty="0" smtClean="0"/>
                        <a:t> Beam </a:t>
                      </a:r>
                      <a:r>
                        <a:rPr lang="en-US" sz="1500" baseline="0" dirty="0" err="1" smtClean="0"/>
                        <a:t>Pwr</a:t>
                      </a:r>
                      <a:r>
                        <a:rPr lang="en-US" sz="1500" baseline="0" dirty="0" smtClean="0"/>
                        <a:t> (kW)</a:t>
                      </a:r>
                      <a:endParaRPr lang="en-US" sz="15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500" kern="1200" dirty="0" smtClean="0"/>
                        <a:t>166.6</a:t>
                      </a:r>
                      <a:endParaRPr lang="en-US" sz="1500" kern="1200" dirty="0">
                        <a:solidFill>
                          <a:schemeClr val="dk1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166.9</a:t>
                      </a:r>
                      <a:endParaRPr lang="en-US" sz="15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166.9</a:t>
                      </a:r>
                      <a:endParaRPr lang="en-US" sz="15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166.9</a:t>
                      </a:r>
                      <a:endParaRPr lang="en-US" sz="15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500" dirty="0" smtClean="0"/>
                        <a:t>Cavity </a:t>
                      </a:r>
                      <a:r>
                        <a:rPr lang="en-US" sz="1500" dirty="0" err="1" smtClean="0"/>
                        <a:t>Pwr</a:t>
                      </a:r>
                      <a:r>
                        <a:rPr lang="en-US" sz="1500" dirty="0" smtClean="0"/>
                        <a:t> (no beam)</a:t>
                      </a:r>
                      <a:r>
                        <a:rPr lang="en-US" sz="1500" baseline="0" dirty="0" smtClean="0"/>
                        <a:t> (kW)</a:t>
                      </a:r>
                      <a:endParaRPr lang="en-US" sz="15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5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9.2</a:t>
                      </a:r>
                      <a:endParaRPr lang="en-US" sz="1500" kern="1200" dirty="0" smtClean="0">
                        <a:solidFill>
                          <a:schemeClr val="dk1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11.9</a:t>
                      </a:r>
                      <a:endParaRPr lang="en-US" sz="15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14.5</a:t>
                      </a:r>
                      <a:endParaRPr lang="en-US" sz="15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 smtClean="0"/>
                        <a:t>XX.X</a:t>
                      </a:r>
                      <a:endParaRPr lang="en-US" sz="1500" dirty="0" smtClean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500" dirty="0" smtClean="0"/>
                        <a:t>Cavity </a:t>
                      </a:r>
                      <a:r>
                        <a:rPr lang="en-US" sz="1500" dirty="0" err="1" smtClean="0"/>
                        <a:t>Pwr</a:t>
                      </a:r>
                      <a:r>
                        <a:rPr lang="en-US" sz="1500" dirty="0" smtClean="0"/>
                        <a:t> (w/beam) (kW)</a:t>
                      </a:r>
                      <a:endParaRPr lang="en-US" sz="15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5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127.6</a:t>
                      </a:r>
                      <a:endParaRPr lang="en-US" sz="1500" kern="1200" dirty="0">
                        <a:solidFill>
                          <a:schemeClr val="dk1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95.3</a:t>
                      </a:r>
                      <a:endParaRPr lang="en-US" sz="1500" baseline="30000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98.0</a:t>
                      </a:r>
                      <a:endParaRPr lang="en-US" sz="15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 smtClean="0"/>
                        <a:t>XX.X</a:t>
                      </a:r>
                      <a:endParaRPr lang="en-US" sz="1500" dirty="0" smtClean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500" dirty="0" smtClean="0"/>
                        <a:t>Waveguide</a:t>
                      </a:r>
                      <a:r>
                        <a:rPr lang="en-US" sz="1500" baseline="0" dirty="0" smtClean="0"/>
                        <a:t> Losses</a:t>
                      </a:r>
                      <a:r>
                        <a:rPr lang="en-US" sz="1500" dirty="0" smtClean="0"/>
                        <a:t> (kW)</a:t>
                      </a:r>
                      <a:endParaRPr lang="en-US" sz="15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500" kern="1200" dirty="0" smtClean="0"/>
                        <a:t>2.6</a:t>
                      </a:r>
                      <a:endParaRPr lang="en-US" sz="1500" kern="1200" dirty="0">
                        <a:solidFill>
                          <a:schemeClr val="dk1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2.7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2.7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 smtClean="0"/>
                        <a:t>X.X</a:t>
                      </a:r>
                      <a:endParaRPr lang="en-US" sz="1500" dirty="0" smtClean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500" baseline="0" dirty="0" smtClean="0"/>
                        <a:t>Power Amplifier</a:t>
                      </a:r>
                      <a:r>
                        <a:rPr lang="en-US" sz="1500" dirty="0" smtClean="0"/>
                        <a:t> (kW) total</a:t>
                      </a:r>
                      <a:endParaRPr lang="en-US" sz="15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500" kern="1200" dirty="0" smtClean="0">
                          <a:solidFill>
                            <a:srgbClr val="FF0000"/>
                          </a:solidFill>
                        </a:rPr>
                        <a:t>257.8</a:t>
                      </a:r>
                      <a:r>
                        <a:rPr lang="en-US" sz="1500" kern="1200" baseline="30000" dirty="0" smtClean="0"/>
                        <a:t> </a:t>
                      </a:r>
                      <a:r>
                        <a:rPr lang="en-US" sz="1500" kern="1200" baseline="30000" dirty="0" smtClean="0">
                          <a:solidFill>
                            <a:srgbClr val="FF0000"/>
                          </a:solidFill>
                        </a:rPr>
                        <a:t>2</a:t>
                      </a:r>
                      <a:endParaRPr lang="en-US" sz="1500" kern="1200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aseline="0" dirty="0" smtClean="0">
                          <a:solidFill>
                            <a:srgbClr val="FF0000"/>
                          </a:solidFill>
                        </a:rPr>
                        <a:t>243.3</a:t>
                      </a:r>
                      <a:r>
                        <a:rPr lang="en-US" sz="1500" baseline="0" dirty="0" smtClean="0"/>
                        <a:t> </a:t>
                      </a:r>
                      <a:r>
                        <a:rPr lang="en-US" sz="1500" baseline="30000" dirty="0" smtClean="0">
                          <a:solidFill>
                            <a:srgbClr val="FF0000"/>
                          </a:solidFill>
                        </a:rPr>
                        <a:t>3</a:t>
                      </a:r>
                      <a:endParaRPr lang="en-US" sz="1500" baseline="300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 smtClean="0"/>
                        <a:t>198.7</a:t>
                      </a:r>
                      <a:endParaRPr lang="en-US" sz="15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 smtClean="0"/>
                        <a:t>XXX.X</a:t>
                      </a:r>
                      <a:endParaRPr lang="en-US" sz="1500" dirty="0" smtClean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838200" y="6248400"/>
            <a:ext cx="7162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aseline="30000" dirty="0" smtClean="0">
                <a:solidFill>
                  <a:srgbClr val="FF0000"/>
                </a:solidFill>
                <a:latin typeface="Calibri"/>
                <a:cs typeface="Calibri"/>
              </a:rPr>
              <a:t>1</a:t>
            </a:r>
            <a:r>
              <a:rPr lang="en-US" sz="1000" dirty="0" smtClean="0">
                <a:solidFill>
                  <a:srgbClr val="FF0000"/>
                </a:solidFill>
                <a:latin typeface="Calibri"/>
                <a:cs typeface="Calibri"/>
              </a:rPr>
              <a:t> Coupling required exceeds coupler’s adj. range</a:t>
            </a:r>
          </a:p>
          <a:p>
            <a:r>
              <a:rPr lang="en-US" sz="1000" baseline="30000" dirty="0">
                <a:solidFill>
                  <a:srgbClr val="FF0000"/>
                </a:solidFill>
                <a:latin typeface="Calibri"/>
                <a:cs typeface="Calibri"/>
              </a:rPr>
              <a:t>2</a:t>
            </a:r>
            <a:r>
              <a:rPr lang="en-US" sz="1000" dirty="0" smtClean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en-US" sz="1000" dirty="0">
                <a:solidFill>
                  <a:srgbClr val="FF0000"/>
                </a:solidFill>
                <a:latin typeface="Calibri"/>
                <a:cs typeface="Calibri"/>
              </a:rPr>
              <a:t>Each cavity would have </a:t>
            </a:r>
            <a:r>
              <a:rPr lang="en-US" sz="1000" dirty="0" smtClean="0">
                <a:solidFill>
                  <a:srgbClr val="FF0000"/>
                </a:solidFill>
                <a:latin typeface="Calibri"/>
                <a:cs typeface="Calibri"/>
              </a:rPr>
              <a:t>~35 </a:t>
            </a:r>
            <a:r>
              <a:rPr lang="en-US" sz="1000" dirty="0">
                <a:solidFill>
                  <a:srgbClr val="FF0000"/>
                </a:solidFill>
                <a:latin typeface="Calibri"/>
                <a:cs typeface="Calibri"/>
              </a:rPr>
              <a:t>kW reflected power at 500 mA due to the lack of coupling range</a:t>
            </a:r>
            <a:r>
              <a:rPr lang="en-US" sz="1000" dirty="0" smtClean="0">
                <a:solidFill>
                  <a:srgbClr val="FF0000"/>
                </a:solidFill>
                <a:latin typeface="Calibri"/>
                <a:cs typeface="Calibri"/>
              </a:rPr>
              <a:t>.</a:t>
            </a:r>
          </a:p>
          <a:p>
            <a:r>
              <a:rPr lang="en-US" sz="1000" baseline="30000" dirty="0" smtClean="0">
                <a:solidFill>
                  <a:srgbClr val="FF0000"/>
                </a:solidFill>
                <a:latin typeface="Calibri"/>
                <a:cs typeface="Calibri"/>
              </a:rPr>
              <a:t>3</a:t>
            </a:r>
            <a:r>
              <a:rPr lang="en-US" sz="1000" dirty="0" smtClean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en-US" sz="1000" dirty="0">
                <a:solidFill>
                  <a:srgbClr val="FF0000"/>
                </a:solidFill>
                <a:latin typeface="Calibri"/>
                <a:cs typeface="Calibri"/>
              </a:rPr>
              <a:t>Each cavity would have </a:t>
            </a:r>
            <a:r>
              <a:rPr lang="en-US" sz="1000" dirty="0" smtClean="0">
                <a:solidFill>
                  <a:srgbClr val="FF0000"/>
                </a:solidFill>
                <a:latin typeface="Calibri"/>
                <a:cs typeface="Calibri"/>
              </a:rPr>
              <a:t>~25 </a:t>
            </a:r>
            <a:r>
              <a:rPr lang="en-US" sz="1000" dirty="0">
                <a:solidFill>
                  <a:srgbClr val="FF0000"/>
                </a:solidFill>
                <a:latin typeface="Calibri"/>
                <a:cs typeface="Calibri"/>
              </a:rPr>
              <a:t>kW reflected power at 500 mA due to the lack of coupling range</a:t>
            </a:r>
            <a:r>
              <a:rPr lang="en-US" sz="1000" dirty="0" smtClean="0">
                <a:solidFill>
                  <a:srgbClr val="FF0000"/>
                </a:solidFill>
                <a:latin typeface="Calibri"/>
                <a:cs typeface="Calibri"/>
              </a:rPr>
              <a:t>.</a:t>
            </a:r>
            <a:endParaRPr lang="en-US" sz="1000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20706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D44951-9E23-4684-9837-A5F284D269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22" y="302340"/>
            <a:ext cx="8229600" cy="685800"/>
          </a:xfrm>
        </p:spPr>
        <p:txBody>
          <a:bodyPr/>
          <a:lstStyle/>
          <a:p>
            <a:pPr>
              <a:spcBef>
                <a:spcPct val="20000"/>
              </a:spcBef>
            </a:pPr>
            <a:r>
              <a:rPr lang="en-US" sz="3200" dirty="0">
                <a:solidFill>
                  <a:schemeClr val="tx2"/>
                </a:solidFill>
                <a:ea typeface="+mn-ea"/>
              </a:rPr>
              <a:t>S</a:t>
            </a:r>
            <a:r>
              <a:rPr lang="en-US" sz="3200" dirty="0" smtClean="0">
                <a:solidFill>
                  <a:schemeClr val="tx2"/>
                </a:solidFill>
                <a:ea typeface="+mn-ea"/>
              </a:rPr>
              <a:t>R RF System: What ALS Cavity needs upgraded</a:t>
            </a:r>
            <a:endParaRPr lang="en-US" sz="3200" dirty="0">
              <a:solidFill>
                <a:schemeClr val="tx2"/>
              </a:solidFill>
              <a:ea typeface="+mn-ea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FA320F-8603-4404-AB12-056586E829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" y="838200"/>
            <a:ext cx="8991600" cy="2133600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rgbClr val="000000"/>
                </a:solidFill>
              </a:rPr>
              <a:t>Redesign the RF coupling iris to accommodate ALS-U </a:t>
            </a:r>
            <a:r>
              <a:rPr lang="en-US" sz="2000" dirty="0" smtClean="0">
                <a:solidFill>
                  <a:srgbClr val="000000"/>
                </a:solidFill>
              </a:rPr>
              <a:t>SR </a:t>
            </a:r>
            <a:r>
              <a:rPr lang="en-US" sz="2000" dirty="0">
                <a:solidFill>
                  <a:srgbClr val="000000"/>
                </a:solidFill>
              </a:rPr>
              <a:t>RF coupling requirement.</a:t>
            </a:r>
          </a:p>
          <a:p>
            <a:r>
              <a:rPr lang="en-US" sz="2000" dirty="0" smtClean="0">
                <a:solidFill>
                  <a:srgbClr val="000000"/>
                </a:solidFill>
              </a:rPr>
              <a:t>Evaluate/Modify </a:t>
            </a:r>
            <a:r>
              <a:rPr lang="en-US" sz="2000" dirty="0">
                <a:solidFill>
                  <a:srgbClr val="000000"/>
                </a:solidFill>
              </a:rPr>
              <a:t>both HOM dampers to improve the HOM damping.</a:t>
            </a:r>
          </a:p>
          <a:p>
            <a:r>
              <a:rPr lang="en-US" sz="2000" dirty="0" smtClean="0">
                <a:solidFill>
                  <a:srgbClr val="000000"/>
                </a:solidFill>
              </a:rPr>
              <a:t>Evaluate/Modify </a:t>
            </a:r>
            <a:r>
              <a:rPr lang="en-US" sz="2000" dirty="0">
                <a:solidFill>
                  <a:srgbClr val="000000"/>
                </a:solidFill>
              </a:rPr>
              <a:t>cavity body geometry to improve the shunt impedance, reduce the power density and suppress the </a:t>
            </a:r>
            <a:r>
              <a:rPr lang="en-US" sz="2000" dirty="0" err="1">
                <a:solidFill>
                  <a:srgbClr val="000000"/>
                </a:solidFill>
              </a:rPr>
              <a:t>multipacting</a:t>
            </a:r>
            <a:r>
              <a:rPr lang="en-US" sz="2000" dirty="0">
                <a:solidFill>
                  <a:srgbClr val="000000"/>
                </a:solidFill>
              </a:rPr>
              <a:t>.</a:t>
            </a:r>
          </a:p>
          <a:p>
            <a:r>
              <a:rPr lang="en-US" sz="2000" dirty="0">
                <a:solidFill>
                  <a:srgbClr val="000000"/>
                </a:solidFill>
              </a:rPr>
              <a:t>The modification </a:t>
            </a:r>
            <a:r>
              <a:rPr lang="en-US" sz="2000" dirty="0" smtClean="0">
                <a:solidFill>
                  <a:srgbClr val="000000"/>
                </a:solidFill>
              </a:rPr>
              <a:t>to the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>
                <a:solidFill>
                  <a:srgbClr val="000000"/>
                </a:solidFill>
              </a:rPr>
              <a:t>ALS cavity is moderate, thus the thermal/mechanical design and the production method can be similar to ALS cavity.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B0C3B3-03DD-436C-B070-44306A39F56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8EECC0-62E2-794C-BFF4-3606EC20E166}" type="slidenum">
              <a:rPr lang="en-US" smtClean="0"/>
              <a:pPr/>
              <a:t>26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9880F53-A84C-4B3B-BADF-A7545AA88F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6704" y="4191001"/>
            <a:ext cx="4756283" cy="22859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2C16F57-5937-4E36-8123-BBAA663ACB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0175" y="4305578"/>
            <a:ext cx="2469025" cy="1914072"/>
          </a:xfrm>
          <a:prstGeom prst="rect">
            <a:avLst/>
          </a:prstGeom>
        </p:spPr>
      </p:pic>
      <p:pic>
        <p:nvPicPr>
          <p:cNvPr id="8" name="Picture 1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96" t="18242" r="25496" b="18242"/>
          <a:stretch>
            <a:fillRect/>
          </a:stretch>
        </p:blipFill>
        <p:spPr bwMode="auto">
          <a:xfrm>
            <a:off x="4765929" y="3200400"/>
            <a:ext cx="873199" cy="8844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 Box 22"/>
          <p:cNvSpPr txBox="1">
            <a:spLocks noChangeArrowheads="1"/>
          </p:cNvSpPr>
          <p:nvPr/>
        </p:nvSpPr>
        <p:spPr bwMode="auto">
          <a:xfrm>
            <a:off x="5680329" y="3276600"/>
            <a:ext cx="1447800" cy="8956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  <a:t>Iris Flange Profile</a:t>
            </a:r>
          </a:p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l-GR" alt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lang="en-US" alt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  <a:t>1 to 3.2</a:t>
            </a:r>
          </a:p>
        </p:txBody>
      </p:sp>
      <p:pic>
        <p:nvPicPr>
          <p:cNvPr id="11" name="Picture 2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529" y="3048000"/>
            <a:ext cx="2015076" cy="12619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 Box 28"/>
          <p:cNvSpPr txBox="1">
            <a:spLocks noChangeArrowheads="1"/>
          </p:cNvSpPr>
          <p:nvPr/>
        </p:nvSpPr>
        <p:spPr bwMode="auto">
          <a:xfrm>
            <a:off x="76200" y="3096161"/>
            <a:ext cx="16764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  <a:t>Split WR1800 Waveguide to Cavity Transition</a:t>
            </a:r>
          </a:p>
        </p:txBody>
      </p:sp>
      <p:graphicFrame>
        <p:nvGraphicFramePr>
          <p:cNvPr id="13" name="Object 3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14631611"/>
              </p:ext>
            </p:extLst>
          </p:nvPr>
        </p:nvGraphicFramePr>
        <p:xfrm>
          <a:off x="3775329" y="3124200"/>
          <a:ext cx="814352" cy="1185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96" name="AutoCAD Drawing" r:id="rId7" imgW="11382480" imgH="7362720" progId="AutoCAD.Drawing.16">
                  <p:embed/>
                </p:oleObj>
              </mc:Choice>
              <mc:Fallback>
                <p:oleObj name="AutoCAD Drawing" r:id="rId7" imgW="11382480" imgH="7362720" progId="AutoCAD.Drawing.16">
                  <p:embed/>
                  <p:pic>
                    <p:nvPicPr>
                      <p:cNvPr id="13" name="Object 3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30527" t="8693" r="30527" b="3726"/>
                      <a:stretch>
                        <a:fillRect/>
                      </a:stretch>
                    </p:blipFill>
                    <p:spPr bwMode="auto">
                      <a:xfrm>
                        <a:off x="3775329" y="3124200"/>
                        <a:ext cx="814352" cy="1185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59207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304799"/>
            <a:ext cx="8610600" cy="106680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/>
              <a:t>SR RF: Shielding Block Mods       </a:t>
            </a:r>
            <a:r>
              <a:rPr lang="en-US" b="1" dirty="0" smtClean="0">
                <a:solidFill>
                  <a:srgbClr val="FF0000"/>
                </a:solidFill>
              </a:rPr>
              <a:t>None</a:t>
            </a:r>
          </a:p>
          <a:p>
            <a:pPr marL="0" indent="0">
              <a:buNone/>
            </a:pPr>
            <a:r>
              <a:rPr lang="en-US" sz="2400" dirty="0" smtClean="0">
                <a:solidFill>
                  <a:srgbClr val="000000"/>
                </a:solidFill>
              </a:rPr>
              <a:t>ALS SR Cavities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3505200" y="6458855"/>
            <a:ext cx="2133600" cy="365125"/>
          </a:xfrm>
        </p:spPr>
        <p:txBody>
          <a:bodyPr/>
          <a:lstStyle/>
          <a:p>
            <a:fld id="{8E8EECC0-62E2-794C-BFF4-3606EC20E166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1828800" y="4163107"/>
            <a:ext cx="1447800" cy="381000"/>
          </a:xfrm>
          <a:prstGeom prst="rect">
            <a:avLst/>
          </a:prstGeom>
          <a:noFill/>
          <a:ln w="381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" name="Right Arrow 4"/>
          <p:cNvSpPr/>
          <p:nvPr/>
        </p:nvSpPr>
        <p:spPr>
          <a:xfrm>
            <a:off x="5334000" y="507460"/>
            <a:ext cx="533400" cy="228600"/>
          </a:xfrm>
          <a:prstGeom prst="rightArrow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987" y="3733800"/>
            <a:ext cx="4686813" cy="2743200"/>
          </a:xfrm>
          <a:prstGeom prst="rect">
            <a:avLst/>
          </a:prstGeom>
          <a:noFill/>
          <a:ln>
            <a:solidFill>
              <a:srgbClr val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877236"/>
            <a:ext cx="4114800" cy="2704164"/>
          </a:xfrm>
          <a:prstGeom prst="rect">
            <a:avLst/>
          </a:prstGeom>
          <a:noFill/>
          <a:ln>
            <a:solidFill>
              <a:srgbClr val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" name="Picture 3" descr="H:\lbnl\ALS\images\SRRF System\RF Cavities\IMG_070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43600" y="3733800"/>
            <a:ext cx="2057401" cy="2743200"/>
          </a:xfrm>
          <a:prstGeom prst="rect">
            <a:avLst/>
          </a:prstGeom>
          <a:noFill/>
          <a:ln>
            <a:solidFill>
              <a:srgbClr val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302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81000" y="304799"/>
            <a:ext cx="8763000" cy="1066801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b="1" dirty="0" smtClean="0"/>
              <a:t>Storage Ring RF: Shielding Block Mods        </a:t>
            </a:r>
            <a:r>
              <a:rPr lang="en-US" b="1" dirty="0" smtClean="0">
                <a:solidFill>
                  <a:srgbClr val="FF0000"/>
                </a:solidFill>
              </a:rPr>
              <a:t>None</a:t>
            </a:r>
          </a:p>
          <a:p>
            <a:pPr marL="0" indent="0">
              <a:buNone/>
            </a:pPr>
            <a:r>
              <a:rPr lang="en-US" sz="2400" dirty="0" smtClean="0">
                <a:solidFill>
                  <a:srgbClr val="000000"/>
                </a:solidFill>
              </a:rPr>
              <a:t>Toshiba - ASP Cavity – no shielding mods but longitudinally cavities won’t fit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3505200" y="6458855"/>
            <a:ext cx="2133600" cy="365125"/>
          </a:xfrm>
        </p:spPr>
        <p:txBody>
          <a:bodyPr/>
          <a:lstStyle/>
          <a:p>
            <a:fld id="{8E8EECC0-62E2-794C-BFF4-3606EC20E166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999306" y="4056706"/>
            <a:ext cx="304800" cy="381000"/>
          </a:xfrm>
          <a:prstGeom prst="rect">
            <a:avLst/>
          </a:prstGeom>
          <a:noFill/>
          <a:ln w="381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3733800"/>
            <a:ext cx="2821762" cy="27432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295400"/>
            <a:ext cx="4252407" cy="2286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295400"/>
            <a:ext cx="3250038" cy="2286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8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610" y="3733800"/>
            <a:ext cx="5141790" cy="27432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9" name="Right Arrow 8"/>
          <p:cNvSpPr/>
          <p:nvPr/>
        </p:nvSpPr>
        <p:spPr>
          <a:xfrm>
            <a:off x="6553200" y="457200"/>
            <a:ext cx="533400" cy="228600"/>
          </a:xfrm>
          <a:prstGeom prst="rightArrow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204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6187" y="1295400"/>
            <a:ext cx="3549613" cy="2286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290" y="3754120"/>
            <a:ext cx="4418310" cy="27432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304799"/>
            <a:ext cx="8610600" cy="1066801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b="1" dirty="0" smtClean="0"/>
              <a:t>SR RF: Shielding Block Mods       </a:t>
            </a:r>
            <a:r>
              <a:rPr lang="en-US" b="1" dirty="0" smtClean="0"/>
              <a:t>  </a:t>
            </a:r>
            <a:r>
              <a:rPr lang="en-US" b="1" dirty="0" smtClean="0">
                <a:solidFill>
                  <a:srgbClr val="FF0000"/>
                </a:solidFill>
              </a:rPr>
              <a:t>Moderate</a:t>
            </a:r>
            <a:endParaRPr lang="en-US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sz="2400" dirty="0" smtClean="0">
                <a:solidFill>
                  <a:srgbClr val="000000"/>
                </a:solidFill>
              </a:rPr>
              <a:t>Research Instruments EC Cavity – moderate shielding mods </a:t>
            </a:r>
            <a:r>
              <a:rPr lang="en-US" sz="2400" dirty="0" smtClean="0">
                <a:solidFill>
                  <a:srgbClr val="000000"/>
                </a:solidFill>
              </a:rPr>
              <a:t>needed or modify HOM Damper to eliminate shielding mods.</a:t>
            </a:r>
            <a:endParaRPr lang="en-US" sz="2400" dirty="0" smtClean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3505200" y="6458855"/>
            <a:ext cx="2133600" cy="365125"/>
          </a:xfrm>
        </p:spPr>
        <p:txBody>
          <a:bodyPr/>
          <a:lstStyle/>
          <a:p>
            <a:fld id="{8E8EECC0-62E2-794C-BFF4-3606EC20E166}" type="slidenum">
              <a:rPr lang="en-US" smtClean="0"/>
              <a:pPr/>
              <a:t>29</a:t>
            </a:fld>
            <a:endParaRPr lang="en-US" dirty="0"/>
          </a:p>
        </p:txBody>
      </p:sp>
      <p:pic>
        <p:nvPicPr>
          <p:cNvPr id="3074" name="Picture 2" descr="C:\Users\kmbaptiste\Desktop\EC SR Cavity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3762829"/>
            <a:ext cx="1828800" cy="27432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20"/>
          <p:cNvSpPr/>
          <p:nvPr/>
        </p:nvSpPr>
        <p:spPr>
          <a:xfrm>
            <a:off x="2819400" y="4267200"/>
            <a:ext cx="228600" cy="228600"/>
          </a:xfrm>
          <a:prstGeom prst="rect">
            <a:avLst/>
          </a:prstGeom>
          <a:noFill/>
          <a:ln w="381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072" name="Rectangle 3071"/>
          <p:cNvSpPr/>
          <p:nvPr/>
        </p:nvSpPr>
        <p:spPr>
          <a:xfrm>
            <a:off x="2362200" y="4038600"/>
            <a:ext cx="381000" cy="228600"/>
          </a:xfrm>
          <a:prstGeom prst="rect">
            <a:avLst/>
          </a:prstGeom>
          <a:pattFill prst="ltDnDiag">
            <a:fgClr>
              <a:srgbClr val="0058A6"/>
            </a:fgClr>
            <a:bgClr>
              <a:schemeClr val="bg1"/>
            </a:bgClr>
          </a:pattFill>
          <a:ln w="254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3124200" y="4038600"/>
            <a:ext cx="381000" cy="228600"/>
          </a:xfrm>
          <a:prstGeom prst="rect">
            <a:avLst/>
          </a:prstGeom>
          <a:pattFill prst="ltDnDiag">
            <a:fgClr>
              <a:srgbClr val="0058A6"/>
            </a:fgClr>
            <a:bgClr>
              <a:schemeClr val="bg1"/>
            </a:bgClr>
          </a:pattFill>
          <a:ln w="254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2362200" y="3810000"/>
            <a:ext cx="1143000" cy="228600"/>
          </a:xfrm>
          <a:prstGeom prst="rect">
            <a:avLst/>
          </a:prstGeom>
          <a:pattFill prst="ltDnDiag">
            <a:fgClr>
              <a:srgbClr val="0058A6"/>
            </a:fgClr>
            <a:bgClr>
              <a:schemeClr val="bg1"/>
            </a:bgClr>
          </a:pattFill>
          <a:ln w="254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5334000" y="5334000"/>
            <a:ext cx="533400" cy="91440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8305800" y="4038600"/>
            <a:ext cx="76200" cy="7620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7675056" y="2779883"/>
            <a:ext cx="304800" cy="68580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 flipV="1">
            <a:off x="8001000" y="4724400"/>
            <a:ext cx="76200" cy="7620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7924800" y="4724400"/>
            <a:ext cx="76200" cy="15240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7924800" y="4876800"/>
            <a:ext cx="228600" cy="68580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187" y="1295400"/>
            <a:ext cx="3230213" cy="2286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12" name="Group 11"/>
          <p:cNvGrpSpPr/>
          <p:nvPr/>
        </p:nvGrpSpPr>
        <p:grpSpPr>
          <a:xfrm>
            <a:off x="5373691" y="1911257"/>
            <a:ext cx="789125" cy="846653"/>
            <a:chOff x="5373691" y="1911257"/>
            <a:chExt cx="789125" cy="846653"/>
          </a:xfrm>
        </p:grpSpPr>
        <p:sp>
          <p:nvSpPr>
            <p:cNvPr id="36" name="Rectangle 35"/>
            <p:cNvSpPr/>
            <p:nvPr/>
          </p:nvSpPr>
          <p:spPr>
            <a:xfrm rot="1101503">
              <a:off x="5918163" y="2107335"/>
              <a:ext cx="244653" cy="650575"/>
            </a:xfrm>
            <a:prstGeom prst="rect">
              <a:avLst/>
            </a:prstGeom>
            <a:noFill/>
            <a:ln w="38100">
              <a:solidFill>
                <a:schemeClr val="tx2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7" name="Rectangle 36"/>
            <p:cNvSpPr/>
            <p:nvPr/>
          </p:nvSpPr>
          <p:spPr>
            <a:xfrm rot="1101503">
              <a:off x="5373691" y="1911257"/>
              <a:ext cx="244653" cy="650575"/>
            </a:xfrm>
            <a:prstGeom prst="rect">
              <a:avLst/>
            </a:prstGeom>
            <a:noFill/>
            <a:ln w="38100">
              <a:solidFill>
                <a:schemeClr val="tx2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8" name="Rectangle 37"/>
            <p:cNvSpPr/>
            <p:nvPr/>
          </p:nvSpPr>
          <p:spPr>
            <a:xfrm rot="1101503">
              <a:off x="5688379" y="2024209"/>
              <a:ext cx="304048" cy="191479"/>
            </a:xfrm>
            <a:prstGeom prst="rect">
              <a:avLst/>
            </a:prstGeom>
            <a:noFill/>
            <a:ln w="38100">
              <a:solidFill>
                <a:schemeClr val="tx2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9" name="Rectangle 38"/>
            <p:cNvSpPr/>
            <p:nvPr/>
          </p:nvSpPr>
          <p:spPr>
            <a:xfrm rot="1101503">
              <a:off x="5558952" y="2387823"/>
              <a:ext cx="304649" cy="269754"/>
            </a:xfrm>
            <a:prstGeom prst="rect">
              <a:avLst/>
            </a:prstGeom>
            <a:noFill/>
            <a:ln w="38100">
              <a:solidFill>
                <a:schemeClr val="tx2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 rot="1128952">
              <a:off x="5391659" y="2034788"/>
              <a:ext cx="722882" cy="578625"/>
            </a:xfrm>
            <a:prstGeom prst="rect">
              <a:avLst/>
            </a:prstGeom>
            <a:noFill/>
            <a:ln w="38100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6646786" y="2151708"/>
            <a:ext cx="789125" cy="846653"/>
            <a:chOff x="5373691" y="1911257"/>
            <a:chExt cx="789125" cy="846653"/>
          </a:xfrm>
        </p:grpSpPr>
        <p:sp>
          <p:nvSpPr>
            <p:cNvPr id="42" name="Rectangle 41"/>
            <p:cNvSpPr/>
            <p:nvPr/>
          </p:nvSpPr>
          <p:spPr>
            <a:xfrm rot="1101503">
              <a:off x="5918163" y="2107335"/>
              <a:ext cx="244653" cy="650575"/>
            </a:xfrm>
            <a:prstGeom prst="rect">
              <a:avLst/>
            </a:prstGeom>
            <a:noFill/>
            <a:ln w="38100">
              <a:solidFill>
                <a:schemeClr val="tx2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3" name="Rectangle 42"/>
            <p:cNvSpPr/>
            <p:nvPr/>
          </p:nvSpPr>
          <p:spPr>
            <a:xfrm rot="1101503">
              <a:off x="5373691" y="1911257"/>
              <a:ext cx="244653" cy="650575"/>
            </a:xfrm>
            <a:prstGeom prst="rect">
              <a:avLst/>
            </a:prstGeom>
            <a:noFill/>
            <a:ln w="38100">
              <a:solidFill>
                <a:schemeClr val="tx2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4" name="Rectangle 43"/>
            <p:cNvSpPr/>
            <p:nvPr/>
          </p:nvSpPr>
          <p:spPr>
            <a:xfrm rot="1101503">
              <a:off x="5688379" y="2024209"/>
              <a:ext cx="304048" cy="191479"/>
            </a:xfrm>
            <a:prstGeom prst="rect">
              <a:avLst/>
            </a:prstGeom>
            <a:noFill/>
            <a:ln w="38100">
              <a:solidFill>
                <a:schemeClr val="tx2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5" name="Rectangle 44"/>
            <p:cNvSpPr/>
            <p:nvPr/>
          </p:nvSpPr>
          <p:spPr>
            <a:xfrm rot="1101503">
              <a:off x="5558952" y="2387823"/>
              <a:ext cx="304649" cy="269754"/>
            </a:xfrm>
            <a:prstGeom prst="rect">
              <a:avLst/>
            </a:prstGeom>
            <a:noFill/>
            <a:ln w="38100">
              <a:solidFill>
                <a:schemeClr val="tx2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6" name="Rectangle 45"/>
            <p:cNvSpPr/>
            <p:nvPr/>
          </p:nvSpPr>
          <p:spPr>
            <a:xfrm rot="1128952">
              <a:off x="5391659" y="2034788"/>
              <a:ext cx="722882" cy="578625"/>
            </a:xfrm>
            <a:prstGeom prst="rect">
              <a:avLst/>
            </a:prstGeom>
            <a:noFill/>
            <a:ln w="38100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61" name="TextBox 60"/>
          <p:cNvSpPr txBox="1"/>
          <p:nvPr/>
        </p:nvSpPr>
        <p:spPr>
          <a:xfrm>
            <a:off x="3733800" y="5029200"/>
            <a:ext cx="1447800" cy="646331"/>
          </a:xfrm>
          <a:prstGeom prst="rect">
            <a:avLst/>
          </a:prstGeom>
          <a:solidFill>
            <a:schemeClr val="bg1">
              <a:alpha val="53000"/>
            </a:schemeClr>
          </a:solidFill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Calibri"/>
                <a:cs typeface="Calibri"/>
              </a:rPr>
              <a:t>New dog-house blocks</a:t>
            </a:r>
          </a:p>
        </p:txBody>
      </p:sp>
      <p:cxnSp>
        <p:nvCxnSpPr>
          <p:cNvPr id="62" name="Straight Arrow Connector 61"/>
          <p:cNvCxnSpPr/>
          <p:nvPr/>
        </p:nvCxnSpPr>
        <p:spPr>
          <a:xfrm flipH="1" flipV="1">
            <a:off x="2667000" y="3962400"/>
            <a:ext cx="1295400" cy="9906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/>
          <p:nvPr/>
        </p:nvCxnSpPr>
        <p:spPr>
          <a:xfrm flipH="1" flipV="1">
            <a:off x="3429000" y="4114800"/>
            <a:ext cx="533400" cy="7620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4" name="TextBox 63"/>
          <p:cNvSpPr txBox="1"/>
          <p:nvPr/>
        </p:nvSpPr>
        <p:spPr>
          <a:xfrm>
            <a:off x="4953000" y="2895600"/>
            <a:ext cx="1447800" cy="646331"/>
          </a:xfrm>
          <a:prstGeom prst="rect">
            <a:avLst/>
          </a:prstGeom>
          <a:solidFill>
            <a:schemeClr val="bg1">
              <a:alpha val="53000"/>
            </a:schemeClr>
          </a:solidFill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Calibri"/>
                <a:cs typeface="Calibri"/>
              </a:rPr>
              <a:t>New dog-house blocks</a:t>
            </a:r>
          </a:p>
        </p:txBody>
      </p:sp>
      <p:cxnSp>
        <p:nvCxnSpPr>
          <p:cNvPr id="65" name="Straight Arrow Connector 64"/>
          <p:cNvCxnSpPr/>
          <p:nvPr/>
        </p:nvCxnSpPr>
        <p:spPr>
          <a:xfrm flipV="1">
            <a:off x="5181600" y="2514600"/>
            <a:ext cx="152400" cy="30480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/>
          <p:nvPr/>
        </p:nvCxnSpPr>
        <p:spPr>
          <a:xfrm flipV="1">
            <a:off x="6477000" y="2743200"/>
            <a:ext cx="152400" cy="30480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Right Arrow 46"/>
          <p:cNvSpPr/>
          <p:nvPr/>
        </p:nvSpPr>
        <p:spPr>
          <a:xfrm>
            <a:off x="5181600" y="395748"/>
            <a:ext cx="457200" cy="228600"/>
          </a:xfrm>
          <a:prstGeom prst="rightArrow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8" name="TextBox 47"/>
          <p:cNvSpPr txBox="1"/>
          <p:nvPr/>
        </p:nvSpPr>
        <p:spPr>
          <a:xfrm>
            <a:off x="7391400" y="3968670"/>
            <a:ext cx="1447800" cy="2308324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Calibri"/>
                <a:cs typeface="Calibri"/>
              </a:rPr>
              <a:t>Coupler WG transition could be rotated 90° to minimize the size of the hole in roof.</a:t>
            </a:r>
          </a:p>
        </p:txBody>
      </p:sp>
    </p:spTree>
    <p:extLst>
      <p:ext uri="{BB962C8B-B14F-4D97-AF65-F5344CB8AC3E}">
        <p14:creationId xmlns:p14="http://schemas.microsoft.com/office/powerpoint/2010/main" val="462616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304800"/>
            <a:ext cx="8534400" cy="762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/>
              <a:t>ALS-U: Overview</a:t>
            </a:r>
          </a:p>
          <a:p>
            <a:endParaRPr lang="en-US" sz="2800" b="1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3505200" y="6458855"/>
            <a:ext cx="2133600" cy="365125"/>
          </a:xfrm>
        </p:spPr>
        <p:txBody>
          <a:bodyPr/>
          <a:lstStyle/>
          <a:p>
            <a:fld id="{8E8EECC0-62E2-794C-BFF4-3606EC20E166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5" name="Google Shape;448;p30" descr="beamspot_alsu.pd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33651" y="4573670"/>
            <a:ext cx="1622651" cy="1216981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449;p30" descr="beamspot_als.pdf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15849" y="4573675"/>
            <a:ext cx="1622651" cy="1216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452;p30" descr="Fig 3.2.1.C_20160307.png"/>
          <p:cNvPicPr preferRelativeResize="0"/>
          <p:nvPr/>
        </p:nvPicPr>
        <p:blipFill rotWithShape="1">
          <a:blip r:embed="rId5">
            <a:alphaModFix/>
          </a:blip>
          <a:srcRect r="12226" b="24913"/>
          <a:stretch/>
        </p:blipFill>
        <p:spPr>
          <a:xfrm>
            <a:off x="6243400" y="1524000"/>
            <a:ext cx="2668949" cy="1991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453;p3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059950" y="1524000"/>
            <a:ext cx="1817304" cy="1991057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454;p30"/>
          <p:cNvSpPr txBox="1"/>
          <p:nvPr/>
        </p:nvSpPr>
        <p:spPr>
          <a:xfrm rot="-5400000">
            <a:off x="3495275" y="2310888"/>
            <a:ext cx="654300" cy="41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ALS</a:t>
            </a:r>
            <a:endParaRPr b="1"/>
          </a:p>
        </p:txBody>
      </p:sp>
      <p:sp>
        <p:nvSpPr>
          <p:cNvPr id="12" name="Google Shape;455;p30"/>
          <p:cNvSpPr txBox="1">
            <a:spLocks/>
          </p:cNvSpPr>
          <p:nvPr/>
        </p:nvSpPr>
        <p:spPr>
          <a:xfrm>
            <a:off x="89000" y="1524000"/>
            <a:ext cx="3191100" cy="33501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2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bg2">
                    <a:lumMod val="50000"/>
                  </a:schemeClr>
                </a:solidFill>
                <a:latin typeface="Calibri"/>
                <a:ea typeface="+mn-ea"/>
                <a:cs typeface="Calibri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bg2">
                    <a:lumMod val="50000"/>
                  </a:schemeClr>
                </a:solidFill>
                <a:latin typeface="Calibri"/>
                <a:ea typeface="+mn-ea"/>
                <a:cs typeface="Calibri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bg2">
                    <a:lumMod val="50000"/>
                  </a:schemeClr>
                </a:solidFill>
                <a:latin typeface="Calibri"/>
                <a:ea typeface="+mn-ea"/>
                <a:cs typeface="Calibri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bg2">
                    <a:lumMod val="50000"/>
                  </a:schemeClr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304800">
              <a:spcBef>
                <a:spcPts val="1200"/>
              </a:spcBef>
              <a:buSzPts val="1200"/>
              <a:buFont typeface="Arial" pitchFamily="34" charset="0"/>
              <a:buChar char="●"/>
            </a:pPr>
            <a:r>
              <a:rPr lang="en-US" sz="1200" b="1" dirty="0" smtClean="0"/>
              <a:t>&gt; 100 fold</a:t>
            </a:r>
            <a:r>
              <a:rPr lang="en-US" sz="1200" dirty="0" smtClean="0"/>
              <a:t> increase in </a:t>
            </a:r>
            <a:r>
              <a:rPr lang="en-US" sz="1200" dirty="0" smtClean="0">
                <a:solidFill>
                  <a:schemeClr val="dk1"/>
                </a:solidFill>
              </a:rPr>
              <a:t>soft x-ray </a:t>
            </a:r>
            <a:r>
              <a:rPr lang="en-US" sz="1200" b="1" dirty="0" smtClean="0"/>
              <a:t>brightness</a:t>
            </a:r>
            <a:br>
              <a:rPr lang="en-US" sz="1200" b="1" dirty="0" smtClean="0"/>
            </a:br>
            <a:endParaRPr lang="en-US" sz="1200" dirty="0" smtClean="0"/>
          </a:p>
          <a:p>
            <a:pPr marL="457200" indent="-304800">
              <a:spcBef>
                <a:spcPts val="0"/>
              </a:spcBef>
              <a:buSzPts val="1200"/>
              <a:buFont typeface="Arial" pitchFamily="34" charset="0"/>
              <a:buChar char="●"/>
            </a:pPr>
            <a:r>
              <a:rPr lang="en-US" sz="1200" dirty="0" smtClean="0"/>
              <a:t>Requires </a:t>
            </a:r>
            <a:r>
              <a:rPr lang="en-US" sz="1200" b="1" dirty="0" smtClean="0"/>
              <a:t>new lattice</a:t>
            </a:r>
            <a:r>
              <a:rPr lang="en-US" sz="1200" dirty="0" smtClean="0"/>
              <a:t> in the storage ring, diffraction limited emittance</a:t>
            </a:r>
            <a:br>
              <a:rPr lang="en-US" sz="1200" dirty="0" smtClean="0"/>
            </a:br>
            <a:endParaRPr lang="en-US" sz="1200" dirty="0" smtClean="0"/>
          </a:p>
          <a:p>
            <a:pPr marL="457200" indent="-304800">
              <a:spcBef>
                <a:spcPts val="0"/>
              </a:spcBef>
              <a:buSzPts val="1200"/>
              <a:buFont typeface="Arial" pitchFamily="34" charset="0"/>
              <a:buChar char="●"/>
            </a:pPr>
            <a:r>
              <a:rPr lang="en-US" sz="1200" dirty="0" smtClean="0"/>
              <a:t>Unique: </a:t>
            </a:r>
            <a:r>
              <a:rPr lang="en-US" sz="1200" b="1" dirty="0" smtClean="0"/>
              <a:t>on axis swap out injection</a:t>
            </a:r>
            <a:r>
              <a:rPr lang="en-US" sz="1200" dirty="0" smtClean="0"/>
              <a:t> </a:t>
            </a:r>
            <a:br>
              <a:rPr lang="en-US" sz="1200" dirty="0" smtClean="0"/>
            </a:br>
            <a:r>
              <a:rPr lang="en-US" sz="1200" dirty="0" smtClean="0"/>
              <a:t>to satisfy the smaller dynamic apertures of the new lattice</a:t>
            </a:r>
            <a:br>
              <a:rPr lang="en-US" sz="1200" dirty="0" smtClean="0"/>
            </a:br>
            <a:endParaRPr lang="en-US" sz="1200" dirty="0" smtClean="0"/>
          </a:p>
          <a:p>
            <a:pPr marL="457200" indent="-304800">
              <a:spcBef>
                <a:spcPts val="0"/>
              </a:spcBef>
              <a:buSzPts val="1200"/>
              <a:buFont typeface="Arial" pitchFamily="34" charset="0"/>
              <a:buChar char="●"/>
            </a:pPr>
            <a:r>
              <a:rPr lang="en-US" sz="1200" dirty="0" smtClean="0"/>
              <a:t>New </a:t>
            </a:r>
            <a:r>
              <a:rPr lang="en-US" sz="1200" b="1" dirty="0" smtClean="0"/>
              <a:t>accumulator </a:t>
            </a:r>
            <a:r>
              <a:rPr lang="en-US" sz="1200" dirty="0" smtClean="0"/>
              <a:t>ring for topping-up the swapped-out bunch train</a:t>
            </a:r>
            <a:endParaRPr lang="en-US" sz="1200" dirty="0"/>
          </a:p>
        </p:txBody>
      </p:sp>
      <p:sp>
        <p:nvSpPr>
          <p:cNvPr id="13" name="Google Shape;456;p30"/>
          <p:cNvSpPr txBox="1"/>
          <p:nvPr/>
        </p:nvSpPr>
        <p:spPr>
          <a:xfrm>
            <a:off x="6509350" y="3238925"/>
            <a:ext cx="854400" cy="198900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txBody>
          <a:bodyPr spcFirstLastPara="1" wrap="square" lIns="27425" tIns="27425" rIns="27425" bIns="27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/>
              <a:t>Storage ring</a:t>
            </a:r>
            <a:endParaRPr sz="1000"/>
          </a:p>
        </p:txBody>
      </p:sp>
      <p:pic>
        <p:nvPicPr>
          <p:cNvPr id="14" name="Google Shape;459;p30" descr="Fig 3.2.1.D_20160307.png"/>
          <p:cNvPicPr preferRelativeResize="0"/>
          <p:nvPr/>
        </p:nvPicPr>
        <p:blipFill rotWithShape="1">
          <a:blip r:embed="rId7">
            <a:alphaModFix/>
          </a:blip>
          <a:srcRect r="12226" b="24913"/>
          <a:stretch/>
        </p:blipFill>
        <p:spPr>
          <a:xfrm>
            <a:off x="6243401" y="3716000"/>
            <a:ext cx="2668949" cy="1991076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460;p30"/>
          <p:cNvSpPr txBox="1"/>
          <p:nvPr/>
        </p:nvSpPr>
        <p:spPr>
          <a:xfrm rot="-5400000">
            <a:off x="3362975" y="4581500"/>
            <a:ext cx="918900" cy="41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rgbClr val="FF0000"/>
                </a:solidFill>
              </a:rPr>
              <a:t>ALS - U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16" name="Google Shape;461;p3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059950" y="3716002"/>
            <a:ext cx="1817308" cy="1991075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463;p30"/>
          <p:cNvSpPr txBox="1"/>
          <p:nvPr/>
        </p:nvSpPr>
        <p:spPr>
          <a:xfrm>
            <a:off x="6509350" y="5438900"/>
            <a:ext cx="854400" cy="198900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txBody>
          <a:bodyPr spcFirstLastPara="1" wrap="square" lIns="27425" tIns="27425" rIns="27425" bIns="27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/>
              <a:t>Storage ring</a:t>
            </a:r>
            <a:endParaRPr sz="1000"/>
          </a:p>
        </p:txBody>
      </p:sp>
      <p:sp>
        <p:nvSpPr>
          <p:cNvPr id="18" name="Google Shape;464;p30"/>
          <p:cNvSpPr txBox="1"/>
          <p:nvPr/>
        </p:nvSpPr>
        <p:spPr>
          <a:xfrm>
            <a:off x="6243400" y="4612088"/>
            <a:ext cx="854400" cy="198900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txBody>
          <a:bodyPr spcFirstLastPara="1" wrap="square" lIns="27425" tIns="27425" rIns="27425" bIns="27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/>
              <a:t>Accumulator</a:t>
            </a:r>
            <a:endParaRPr sz="1000"/>
          </a:p>
        </p:txBody>
      </p:sp>
      <p:sp>
        <p:nvSpPr>
          <p:cNvPr id="19" name="Google Shape;465;p30"/>
          <p:cNvSpPr txBox="1"/>
          <p:nvPr/>
        </p:nvSpPr>
        <p:spPr>
          <a:xfrm>
            <a:off x="394350" y="4182500"/>
            <a:ext cx="1622700" cy="35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/>
              <a:t>Beam profile</a:t>
            </a:r>
            <a:endParaRPr sz="1200" b="1"/>
          </a:p>
        </p:txBody>
      </p:sp>
    </p:spTree>
    <p:extLst>
      <p:ext uri="{BB962C8B-B14F-4D97-AF65-F5344CB8AC3E}">
        <p14:creationId xmlns:p14="http://schemas.microsoft.com/office/powerpoint/2010/main" val="3218110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3048000"/>
            <a:ext cx="8229600" cy="7620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800" b="1" dirty="0" smtClean="0"/>
              <a:t>3</a:t>
            </a:r>
            <a:r>
              <a:rPr lang="en-US" sz="3800" b="1" baseline="30000" dirty="0" smtClean="0"/>
              <a:t>rd</a:t>
            </a:r>
            <a:r>
              <a:rPr lang="en-US" sz="3800" b="1" dirty="0" smtClean="0"/>
              <a:t> Harmonic </a:t>
            </a:r>
            <a:r>
              <a:rPr lang="en-US" sz="3800" b="1" dirty="0" smtClean="0"/>
              <a:t>System</a:t>
            </a:r>
            <a:endParaRPr lang="en-US" sz="3800" b="1" dirty="0" smtClean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3505200" y="6458855"/>
            <a:ext cx="2133600" cy="365125"/>
          </a:xfrm>
        </p:spPr>
        <p:txBody>
          <a:bodyPr/>
          <a:lstStyle/>
          <a:p>
            <a:fld id="{8E8EECC0-62E2-794C-BFF4-3606EC20E166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9158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4"/>
          <p:cNvSpPr>
            <a:spLocks noChangeArrowheads="1"/>
          </p:cNvSpPr>
          <p:nvPr/>
        </p:nvSpPr>
        <p:spPr>
          <a:xfrm>
            <a:off x="5638532" y="762000"/>
            <a:ext cx="2472112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tx2"/>
                </a:solidFill>
                <a:latin typeface="Calibri"/>
                <a:cs typeface="Calibri"/>
              </a:rPr>
              <a:t>6 cavities built at LLNL &amp; LBNL.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tx2"/>
                </a:solidFill>
                <a:latin typeface="Calibri"/>
                <a:cs typeface="Calibri"/>
              </a:rPr>
              <a:t>5 Installed in SR then reduced to 3.</a:t>
            </a:r>
          </a:p>
          <a:p>
            <a:endParaRPr lang="en-US" sz="1600" dirty="0">
              <a:solidFill>
                <a:schemeClr val="tx2"/>
              </a:solidFill>
              <a:latin typeface="Calibri"/>
              <a:cs typeface="Calibri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3505200" y="6458855"/>
            <a:ext cx="2133600" cy="365125"/>
          </a:xfrm>
        </p:spPr>
        <p:txBody>
          <a:bodyPr numCol="1"/>
          <a:lstStyle/>
          <a:p>
            <a:fld id="{8E8EECC0-62E2-794C-BFF4-3606EC20E166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304800" y="338677"/>
            <a:ext cx="8686800" cy="535531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Calibri"/>
                <a:ea typeface="+mj-ea"/>
                <a:cs typeface="Calibri"/>
              </a:defRPr>
            </a:lvl1pPr>
          </a:lstStyle>
          <a:p>
            <a:r>
              <a:rPr lang="en-US" sz="3200" dirty="0">
                <a:solidFill>
                  <a:schemeClr val="tx2"/>
                </a:solidFill>
                <a:ea typeface="+mn-ea"/>
              </a:rPr>
              <a:t>3HC RF </a:t>
            </a:r>
            <a:r>
              <a:rPr lang="en-US" sz="3200" dirty="0" smtClean="0">
                <a:solidFill>
                  <a:schemeClr val="tx2"/>
                </a:solidFill>
                <a:ea typeface="+mn-ea"/>
              </a:rPr>
              <a:t>System: Overview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7" name="Rectangle 14"/>
          <p:cNvSpPr>
            <a:spLocks noChangeArrowheads="1"/>
          </p:cNvSpPr>
          <p:nvPr/>
        </p:nvSpPr>
        <p:spPr>
          <a:xfrm>
            <a:off x="394905" y="4419600"/>
            <a:ext cx="26670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>
            <a:spAutoFit/>
          </a:bodyPr>
          <a:lstStyle/>
          <a:p>
            <a:pPr algn="ctr"/>
            <a:r>
              <a:rPr lang="en-US" sz="1600" dirty="0" smtClean="0">
                <a:solidFill>
                  <a:schemeClr val="tx2"/>
                </a:solidFill>
                <a:latin typeface="Calibri"/>
                <a:cs typeface="Calibri"/>
              </a:rPr>
              <a:t>E-Type HOM Damper</a:t>
            </a:r>
            <a:endParaRPr lang="en-US" sz="1600" dirty="0">
              <a:solidFill>
                <a:schemeClr val="tx2"/>
              </a:solidFill>
              <a:latin typeface="Calibri"/>
              <a:cs typeface="Calibri"/>
            </a:endParaRP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>
          <a:xfrm>
            <a:off x="3246648" y="4495800"/>
            <a:ext cx="22098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>
            <a:spAutoFit/>
          </a:bodyPr>
          <a:lstStyle/>
          <a:p>
            <a:pPr algn="ctr"/>
            <a:r>
              <a:rPr lang="en-US" sz="1600" dirty="0" smtClean="0">
                <a:solidFill>
                  <a:schemeClr val="tx2"/>
                </a:solidFill>
                <a:latin typeface="Calibri"/>
                <a:cs typeface="Calibri"/>
              </a:rPr>
              <a:t>Cavity with 2 E-Type HOM Antenna Damper installed</a:t>
            </a:r>
            <a:endParaRPr lang="en-US" sz="1600" dirty="0">
              <a:solidFill>
                <a:schemeClr val="tx2"/>
              </a:solidFill>
              <a:latin typeface="Calibri"/>
              <a:cs typeface="Calibri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8000" y="1012341"/>
            <a:ext cx="2607097" cy="3509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91200" y="1901456"/>
            <a:ext cx="3267075" cy="3280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5655097" y="4911298"/>
            <a:ext cx="1660103" cy="415499"/>
          </a:xfrm>
          <a:prstGeom prst="rect">
            <a:avLst/>
          </a:prstGeom>
          <a:solidFill>
            <a:schemeClr val="bg1"/>
          </a:solidFill>
          <a:ln w="254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1361" y="1981200"/>
            <a:ext cx="2287039" cy="2366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7962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9429249"/>
              </p:ext>
            </p:extLst>
          </p:nvPr>
        </p:nvGraphicFramePr>
        <p:xfrm>
          <a:off x="152401" y="990600"/>
          <a:ext cx="8915398" cy="55849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049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81200">
                  <a:extLst>
                    <a:ext uri="{9D8B030D-6E8A-4147-A177-3AD203B41FA5}">
                      <a16:colId xmlns:a16="http://schemas.microsoft.com/office/drawing/2014/main" val="2908184602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1114650921"/>
                    </a:ext>
                  </a:extLst>
                </a:gridCol>
                <a:gridCol w="1828799">
                  <a:extLst>
                    <a:ext uri="{9D8B030D-6E8A-4147-A177-3AD203B41FA5}">
                      <a16:colId xmlns:a16="http://schemas.microsoft.com/office/drawing/2014/main" val="1024944076"/>
                    </a:ext>
                  </a:extLst>
                </a:gridCol>
              </a:tblGrid>
              <a:tr h="525863">
                <a:tc>
                  <a:txBody>
                    <a:bodyPr/>
                    <a:lstStyle/>
                    <a:p>
                      <a:pPr algn="l"/>
                      <a:endParaRPr lang="en-US" sz="1800" dirty="0">
                        <a:latin typeface="Calibri" panose="020F0502020204030204" pitchFamily="34" charset="0"/>
                      </a:endParaRPr>
                    </a:p>
                  </a:txBody>
                  <a:tcPr marL="98482" marR="98482" marT="49241" marB="49241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Cavity</a:t>
                      </a:r>
                      <a:r>
                        <a:rPr lang="en-US" sz="1800" baseline="0" dirty="0" smtClean="0"/>
                        <a:t> Design</a:t>
                      </a:r>
                      <a:endParaRPr lang="en-US" sz="1800" dirty="0" smtClean="0"/>
                    </a:p>
                  </a:txBody>
                  <a:tcPr marL="98482" marR="98482" marT="49241" marB="49241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ALS </a:t>
                      </a:r>
                      <a:r>
                        <a:rPr lang="en-US" sz="1800" dirty="0" smtClean="0"/>
                        <a:t>SR</a:t>
                      </a:r>
                      <a:br>
                        <a:rPr lang="en-US" sz="1800" dirty="0" smtClean="0"/>
                      </a:br>
                      <a:r>
                        <a:rPr lang="en-US" sz="1800" dirty="0" smtClean="0"/>
                        <a:t>1.9 </a:t>
                      </a:r>
                      <a:r>
                        <a:rPr lang="en-US" sz="1800" dirty="0" smtClean="0"/>
                        <a:t>GeV</a:t>
                      </a:r>
                    </a:p>
                  </a:txBody>
                  <a:tcPr marL="98482" marR="98482" marT="49241" marB="49241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ALS-U </a:t>
                      </a:r>
                      <a:r>
                        <a:rPr lang="en-US" sz="1800" dirty="0" smtClean="0"/>
                        <a:t>SR</a:t>
                      </a:r>
                      <a:br>
                        <a:rPr lang="en-US" sz="1800" dirty="0" smtClean="0"/>
                      </a:br>
                      <a:r>
                        <a:rPr lang="en-US" sz="1800" dirty="0" smtClean="0"/>
                        <a:t>2.0 </a:t>
                      </a:r>
                      <a:r>
                        <a:rPr lang="en-US" sz="1800" dirty="0" smtClean="0"/>
                        <a:t>GeV</a:t>
                      </a:r>
                    </a:p>
                  </a:txBody>
                  <a:tcPr marL="98482" marR="98482" marT="49241" marB="49241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ALS-U SR</a:t>
                      </a:r>
                      <a:br>
                        <a:rPr lang="en-US" sz="1800" dirty="0" smtClean="0"/>
                      </a:br>
                      <a:r>
                        <a:rPr lang="en-US" sz="1800" dirty="0" smtClean="0"/>
                        <a:t>2.0 GeV</a:t>
                      </a:r>
                    </a:p>
                  </a:txBody>
                  <a:tcPr marL="98482" marR="98482" marT="49241" marB="49241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/>
                        <a:t>Frequency</a:t>
                      </a:r>
                      <a:endParaRPr lang="en-US" sz="1600" dirty="0">
                        <a:latin typeface="Calibri" panose="020F0502020204030204" pitchFamily="34" charset="0"/>
                      </a:endParaRPr>
                    </a:p>
                  </a:txBody>
                  <a:tcPr marL="98482" marR="98482" marT="49241" marB="4924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1.499 GHz</a:t>
                      </a:r>
                      <a:endParaRPr lang="en-US" sz="1600" dirty="0">
                        <a:latin typeface="Calibri" panose="020F0502020204030204" pitchFamily="34" charset="0"/>
                      </a:endParaRPr>
                    </a:p>
                  </a:txBody>
                  <a:tcPr marL="98482" marR="98482" marT="49241" marB="49241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1.499 GHz</a:t>
                      </a:r>
                      <a:endParaRPr lang="en-US" sz="1600" dirty="0" smtClean="0">
                        <a:latin typeface="Calibri" panose="020F0502020204030204" pitchFamily="34" charset="0"/>
                      </a:endParaRPr>
                    </a:p>
                  </a:txBody>
                  <a:tcPr marL="98482" marR="98482" marT="49241" marB="49241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rgbClr val="FF0000"/>
                          </a:solidFill>
                        </a:rPr>
                        <a:t>1.501 </a:t>
                      </a:r>
                      <a:r>
                        <a:rPr lang="en-US" sz="1600" dirty="0" smtClean="0">
                          <a:solidFill>
                            <a:srgbClr val="FF0000"/>
                          </a:solidFill>
                        </a:rPr>
                        <a:t>GHz</a:t>
                      </a:r>
                      <a:endParaRPr lang="en-US" sz="1600" dirty="0" smtClean="0">
                        <a:solidFill>
                          <a:srgbClr val="FF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98482" marR="98482" marT="49241" marB="49241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rgbClr val="FF0000"/>
                          </a:solidFill>
                        </a:rPr>
                        <a:t>1.501 GHz</a:t>
                      </a:r>
                      <a:endParaRPr lang="en-US" sz="1600" dirty="0" smtClean="0">
                        <a:solidFill>
                          <a:srgbClr val="FF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98482" marR="98482" marT="49241" marB="49241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/>
                        <a:t>Bore Dia.</a:t>
                      </a:r>
                      <a:endParaRPr lang="en-US" sz="1600" dirty="0">
                        <a:latin typeface="Calibri" panose="020F0502020204030204" pitchFamily="34" charset="0"/>
                      </a:endParaRPr>
                    </a:p>
                  </a:txBody>
                  <a:tcPr marL="98482" marR="98482" marT="49241" marB="4924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5 cm</a:t>
                      </a:r>
                      <a:endParaRPr lang="en-US" sz="1600" dirty="0">
                        <a:latin typeface="Calibri" panose="020F0502020204030204" pitchFamily="34" charset="0"/>
                      </a:endParaRPr>
                    </a:p>
                  </a:txBody>
                  <a:tcPr marL="98482" marR="98482" marT="49241" marB="4924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5 cm</a:t>
                      </a:r>
                      <a:endParaRPr lang="en-US" sz="1600" dirty="0">
                        <a:latin typeface="Calibri" panose="020F0502020204030204" pitchFamily="34" charset="0"/>
                      </a:endParaRPr>
                    </a:p>
                  </a:txBody>
                  <a:tcPr marL="98482" marR="98482" marT="49241" marB="4924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5 cm</a:t>
                      </a:r>
                      <a:endParaRPr lang="en-US" sz="1600" dirty="0">
                        <a:latin typeface="Calibri" panose="020F0502020204030204" pitchFamily="34" charset="0"/>
                      </a:endParaRPr>
                    </a:p>
                  </a:txBody>
                  <a:tcPr marL="98482" marR="98482" marT="49241" marB="4924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5 cm</a:t>
                      </a:r>
                      <a:endParaRPr lang="en-US" sz="1600" dirty="0">
                        <a:latin typeface="Calibri" panose="020F0502020204030204" pitchFamily="34" charset="0"/>
                      </a:endParaRPr>
                    </a:p>
                  </a:txBody>
                  <a:tcPr marL="98482" marR="98482" marT="49241" marB="49241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/>
                        <a:t>R/Q</a:t>
                      </a:r>
                      <a:endParaRPr lang="en-US" sz="1600" dirty="0">
                        <a:latin typeface="Calibri" panose="020F0502020204030204" pitchFamily="34" charset="0"/>
                      </a:endParaRPr>
                    </a:p>
                  </a:txBody>
                  <a:tcPr marL="98482" marR="98482" marT="49241" marB="4924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80.4</a:t>
                      </a:r>
                      <a:endParaRPr lang="en-US" sz="1600" dirty="0">
                        <a:latin typeface="Calibri" panose="020F0502020204030204" pitchFamily="34" charset="0"/>
                      </a:endParaRPr>
                    </a:p>
                  </a:txBody>
                  <a:tcPr marL="98482" marR="98482" marT="49241" marB="4924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80.4</a:t>
                      </a:r>
                      <a:endParaRPr lang="en-US" sz="1600" dirty="0">
                        <a:latin typeface="Calibri" panose="020F0502020204030204" pitchFamily="34" charset="0"/>
                      </a:endParaRPr>
                    </a:p>
                  </a:txBody>
                  <a:tcPr marL="98482" marR="98482" marT="49241" marB="4924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80.4</a:t>
                      </a:r>
                      <a:endParaRPr lang="en-US" sz="1600" dirty="0">
                        <a:latin typeface="Calibri" panose="020F0502020204030204" pitchFamily="34" charset="0"/>
                      </a:endParaRPr>
                    </a:p>
                  </a:txBody>
                  <a:tcPr marL="98482" marR="98482" marT="49241" marB="4924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80.4</a:t>
                      </a:r>
                      <a:endParaRPr lang="en-US" sz="1600" dirty="0">
                        <a:latin typeface="Calibri" panose="020F0502020204030204" pitchFamily="34" charset="0"/>
                      </a:endParaRPr>
                    </a:p>
                  </a:txBody>
                  <a:tcPr marL="98482" marR="98482" marT="49241" marB="49241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sz="1600" dirty="0" err="1" smtClean="0"/>
                        <a:t>Calc</a:t>
                      </a:r>
                      <a:r>
                        <a:rPr lang="en-US" sz="1600" dirty="0" smtClean="0"/>
                        <a:t> Q</a:t>
                      </a:r>
                      <a:endParaRPr lang="en-US" sz="1600" dirty="0">
                        <a:latin typeface="Calibri" panose="020F0502020204030204" pitchFamily="34" charset="0"/>
                      </a:endParaRPr>
                    </a:p>
                  </a:txBody>
                  <a:tcPr marL="98482" marR="98482" marT="49241" marB="4924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27677</a:t>
                      </a:r>
                      <a:endParaRPr lang="en-US" sz="1600" dirty="0">
                        <a:latin typeface="Calibri" panose="020F0502020204030204" pitchFamily="34" charset="0"/>
                      </a:endParaRPr>
                    </a:p>
                  </a:txBody>
                  <a:tcPr marL="98482" marR="98482" marT="49241" marB="4924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27677</a:t>
                      </a:r>
                      <a:endParaRPr lang="en-US" sz="1600" dirty="0">
                        <a:latin typeface="Calibri" panose="020F0502020204030204" pitchFamily="34" charset="0"/>
                      </a:endParaRPr>
                    </a:p>
                  </a:txBody>
                  <a:tcPr marL="98482" marR="98482" marT="49241" marB="4924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27677</a:t>
                      </a:r>
                      <a:endParaRPr lang="en-US" sz="1600" dirty="0">
                        <a:latin typeface="Calibri" panose="020F0502020204030204" pitchFamily="34" charset="0"/>
                      </a:endParaRPr>
                    </a:p>
                  </a:txBody>
                  <a:tcPr marL="98482" marR="98482" marT="49241" marB="4924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27677</a:t>
                      </a:r>
                      <a:endParaRPr lang="en-US" sz="1600" dirty="0">
                        <a:latin typeface="Calibri" panose="020F0502020204030204" pitchFamily="34" charset="0"/>
                      </a:endParaRPr>
                    </a:p>
                  </a:txBody>
                  <a:tcPr marL="98482" marR="98482" marT="49241" marB="49241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sz="1600" dirty="0" err="1" smtClean="0"/>
                        <a:t>Calc</a:t>
                      </a:r>
                      <a:r>
                        <a:rPr lang="en-US" sz="1600" dirty="0" smtClean="0"/>
                        <a:t> </a:t>
                      </a:r>
                      <a:r>
                        <a:rPr lang="en-US" sz="1600" dirty="0" err="1" smtClean="0"/>
                        <a:t>R</a:t>
                      </a:r>
                      <a:r>
                        <a:rPr lang="en-US" sz="1600" baseline="-25000" dirty="0" err="1" smtClean="0"/>
                        <a:t>s</a:t>
                      </a:r>
                      <a:endParaRPr lang="en-US" sz="1600" baseline="-25000" dirty="0">
                        <a:latin typeface="Calibri" panose="020F0502020204030204" pitchFamily="34" charset="0"/>
                      </a:endParaRPr>
                    </a:p>
                  </a:txBody>
                  <a:tcPr marL="98482" marR="98482" marT="49241" marB="4924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2.23 M</a:t>
                      </a:r>
                      <a:r>
                        <a:rPr lang="el-GR" altLang="el-GR" sz="1600" dirty="0" smtClean="0"/>
                        <a:t>Ω</a:t>
                      </a:r>
                      <a:endParaRPr lang="en-US" sz="1600" dirty="0">
                        <a:latin typeface="Calibri" panose="020F0502020204030204" pitchFamily="34" charset="0"/>
                      </a:endParaRPr>
                    </a:p>
                  </a:txBody>
                  <a:tcPr marL="98482" marR="98482" marT="49241" marB="4924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2.23 M</a:t>
                      </a:r>
                      <a:r>
                        <a:rPr lang="el-GR" altLang="el-GR" sz="1600" dirty="0" smtClean="0"/>
                        <a:t>Ω</a:t>
                      </a:r>
                      <a:endParaRPr lang="en-US" sz="1600" dirty="0">
                        <a:latin typeface="Calibri" panose="020F0502020204030204" pitchFamily="34" charset="0"/>
                      </a:endParaRPr>
                    </a:p>
                  </a:txBody>
                  <a:tcPr marL="98482" marR="98482" marT="49241" marB="4924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2.23 M</a:t>
                      </a:r>
                      <a:r>
                        <a:rPr lang="el-GR" altLang="el-GR" sz="1600" dirty="0" smtClean="0"/>
                        <a:t>Ω</a:t>
                      </a:r>
                      <a:endParaRPr lang="en-US" sz="1600" dirty="0">
                        <a:latin typeface="Calibri" panose="020F0502020204030204" pitchFamily="34" charset="0"/>
                      </a:endParaRPr>
                    </a:p>
                  </a:txBody>
                  <a:tcPr marL="98482" marR="98482" marT="49241" marB="4924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2.23 M</a:t>
                      </a:r>
                      <a:r>
                        <a:rPr lang="el-GR" altLang="el-GR" sz="1600" dirty="0" smtClean="0"/>
                        <a:t>Ω</a:t>
                      </a:r>
                      <a:endParaRPr lang="en-US" sz="1600" dirty="0">
                        <a:latin typeface="Calibri" panose="020F0502020204030204" pitchFamily="34" charset="0"/>
                      </a:endParaRPr>
                    </a:p>
                  </a:txBody>
                  <a:tcPr marL="98482" marR="98482" marT="49241" marB="49241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sz="1600" dirty="0" err="1" smtClean="0"/>
                        <a:t>Meas</a:t>
                      </a:r>
                      <a:r>
                        <a:rPr lang="en-US" sz="1600" dirty="0" smtClean="0"/>
                        <a:t> Q</a:t>
                      </a:r>
                      <a:endParaRPr lang="en-US" sz="1600" dirty="0">
                        <a:latin typeface="Calibri" panose="020F0502020204030204" pitchFamily="34" charset="0"/>
                      </a:endParaRPr>
                    </a:p>
                  </a:txBody>
                  <a:tcPr marL="98482" marR="98482" marT="49241" marB="4924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21000</a:t>
                      </a:r>
                      <a:endParaRPr lang="en-US" sz="1600" dirty="0">
                        <a:latin typeface="Calibri" panose="020F0502020204030204" pitchFamily="34" charset="0"/>
                      </a:endParaRPr>
                    </a:p>
                  </a:txBody>
                  <a:tcPr marL="98482" marR="98482" marT="49241" marB="4924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21000</a:t>
                      </a:r>
                      <a:endParaRPr lang="en-US" sz="1600" dirty="0">
                        <a:latin typeface="Calibri" panose="020F0502020204030204" pitchFamily="34" charset="0"/>
                      </a:endParaRPr>
                    </a:p>
                  </a:txBody>
                  <a:tcPr marL="98482" marR="98482" marT="49241" marB="4924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21000</a:t>
                      </a:r>
                      <a:endParaRPr lang="en-US" sz="1600" dirty="0">
                        <a:latin typeface="Calibri" panose="020F0502020204030204" pitchFamily="34" charset="0"/>
                      </a:endParaRPr>
                    </a:p>
                  </a:txBody>
                  <a:tcPr marL="98482" marR="98482" marT="49241" marB="4924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21000</a:t>
                      </a:r>
                      <a:endParaRPr lang="en-US" sz="1600" dirty="0">
                        <a:latin typeface="Calibri" panose="020F0502020204030204" pitchFamily="34" charset="0"/>
                      </a:endParaRPr>
                    </a:p>
                  </a:txBody>
                  <a:tcPr marL="98482" marR="98482" marT="49241" marB="49241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sz="1600" dirty="0" err="1" smtClean="0"/>
                        <a:t>Meas</a:t>
                      </a:r>
                      <a:r>
                        <a:rPr lang="en-US" sz="1600" dirty="0" smtClean="0"/>
                        <a:t> </a:t>
                      </a:r>
                      <a:r>
                        <a:rPr lang="en-US" sz="1600" dirty="0" err="1" smtClean="0"/>
                        <a:t>R</a:t>
                      </a:r>
                      <a:r>
                        <a:rPr lang="en-US" sz="1600" baseline="-25000" dirty="0" err="1" smtClean="0"/>
                        <a:t>s</a:t>
                      </a:r>
                      <a:endParaRPr lang="en-US" sz="1600" baseline="-25000" dirty="0">
                        <a:latin typeface="Calibri" panose="020F0502020204030204" pitchFamily="34" charset="0"/>
                      </a:endParaRPr>
                    </a:p>
                  </a:txBody>
                  <a:tcPr marL="98482" marR="98482" marT="49241" marB="4924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1.69 M</a:t>
                      </a:r>
                      <a:r>
                        <a:rPr lang="el-GR" altLang="el-GR" sz="1600" dirty="0" smtClean="0"/>
                        <a:t>Ω</a:t>
                      </a:r>
                      <a:endParaRPr lang="en-US" sz="1600" dirty="0">
                        <a:latin typeface="Calibri" panose="020F0502020204030204" pitchFamily="34" charset="0"/>
                      </a:endParaRPr>
                    </a:p>
                  </a:txBody>
                  <a:tcPr marL="98482" marR="98482" marT="49241" marB="4924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1.69 M</a:t>
                      </a:r>
                      <a:r>
                        <a:rPr lang="el-GR" altLang="el-GR" sz="1600" dirty="0" smtClean="0"/>
                        <a:t>Ω</a:t>
                      </a:r>
                      <a:endParaRPr lang="en-US" sz="1600" dirty="0">
                        <a:latin typeface="Calibri" panose="020F0502020204030204" pitchFamily="34" charset="0"/>
                      </a:endParaRPr>
                    </a:p>
                  </a:txBody>
                  <a:tcPr marL="98482" marR="98482" marT="49241" marB="4924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1.69 M</a:t>
                      </a:r>
                      <a:r>
                        <a:rPr lang="el-GR" altLang="el-GR" sz="1600" dirty="0" smtClean="0"/>
                        <a:t>Ω</a:t>
                      </a:r>
                      <a:endParaRPr lang="en-US" sz="1600" dirty="0">
                        <a:latin typeface="Calibri" panose="020F0502020204030204" pitchFamily="34" charset="0"/>
                      </a:endParaRPr>
                    </a:p>
                  </a:txBody>
                  <a:tcPr marL="98482" marR="98482" marT="49241" marB="4924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1.69 M</a:t>
                      </a:r>
                      <a:r>
                        <a:rPr lang="el-GR" altLang="el-GR" sz="1600" dirty="0" smtClean="0"/>
                        <a:t>Ω</a:t>
                      </a:r>
                      <a:endParaRPr lang="en-US" sz="1600" dirty="0">
                        <a:latin typeface="Calibri" panose="020F0502020204030204" pitchFamily="34" charset="0"/>
                      </a:endParaRPr>
                    </a:p>
                  </a:txBody>
                  <a:tcPr marL="98482" marR="98482" marT="49241" marB="49241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Opt. </a:t>
                      </a:r>
                      <a:r>
                        <a:rPr lang="en-US" sz="16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</a:t>
                      </a:r>
                      <a:r>
                        <a:rPr lang="en-US" sz="1600" kern="1200" baseline="-250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</a:t>
                      </a:r>
                      <a:endParaRPr lang="en-US" sz="1600" kern="1200" baseline="-250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8482" marR="98482" marT="49241" marB="49241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en-US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8482" marR="98482" marT="49241" marB="49241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en-US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8482" marR="98482" marT="49241" marB="49241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1.4</a:t>
                      </a:r>
                      <a:r>
                        <a:rPr lang="en-US" sz="16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600" dirty="0" smtClean="0"/>
                        <a:t>M</a:t>
                      </a:r>
                      <a:r>
                        <a:rPr lang="el-GR" altLang="el-GR" sz="1600" dirty="0" smtClean="0"/>
                        <a:t>Ω</a:t>
                      </a:r>
                      <a:endParaRPr lang="en-US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8482" marR="98482" marT="49241" marB="49241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1.4</a:t>
                      </a:r>
                      <a:r>
                        <a:rPr lang="en-US" sz="16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600" dirty="0" smtClean="0"/>
                        <a:t>M</a:t>
                      </a:r>
                      <a:r>
                        <a:rPr lang="el-GR" altLang="el-GR" sz="1600" dirty="0" smtClean="0"/>
                        <a:t>Ω</a:t>
                      </a:r>
                      <a:endParaRPr lang="en-US" sz="16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8482" marR="98482" marT="49241" marB="49241" anchor="ctr"/>
                </a:tc>
                <a:extLst>
                  <a:ext uri="{0D108BD9-81ED-4DB2-BD59-A6C34878D82A}">
                    <a16:rowId xmlns:a16="http://schemas.microsoft.com/office/drawing/2014/main" val="350170108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# of </a:t>
                      </a: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Cavities</a:t>
                      </a:r>
                      <a:endParaRPr lang="en-US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8482" marR="98482" marT="49241" marB="4924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 fabricated</a:t>
                      </a:r>
                      <a:br>
                        <a:rPr lang="en-US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 available</a:t>
                      </a:r>
                      <a:endParaRPr lang="en-US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8482" marR="98482" marT="49241" marB="4924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 installed</a:t>
                      </a:r>
                      <a:endParaRPr lang="en-US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8482" marR="98482" marT="49241" marB="4924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 installed</a:t>
                      </a:r>
                      <a:endParaRPr lang="en-US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8482" marR="98482" marT="49241" marB="49241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en-US" sz="16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lengthen</a:t>
                      </a:r>
                      <a:br>
                        <a:rPr lang="en-US" sz="16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16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 shorten</a:t>
                      </a:r>
                      <a:endParaRPr lang="en-US" sz="16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8482" marR="98482" marT="49241" marB="49241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Cell Voltage</a:t>
                      </a:r>
                      <a:endParaRPr lang="en-US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8482" marR="98482" marT="49241" marB="4924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125 kV (max)</a:t>
                      </a:r>
                      <a:endParaRPr lang="en-US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8482" marR="98482" marT="49241" marB="4924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86 kV</a:t>
                      </a:r>
                      <a:endParaRPr lang="en-US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8482" marR="98482" marT="49241" marB="4924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86 kV</a:t>
                      </a:r>
                      <a:endParaRPr lang="en-US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8482" marR="98482" marT="49241" marB="4924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253 kV, 69 kV</a:t>
                      </a:r>
                      <a:endParaRPr lang="en-US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8482" marR="98482" marT="49241" marB="49241" anchor="ctr"/>
                </a:tc>
                <a:extLst>
                  <a:ext uri="{0D108BD9-81ED-4DB2-BD59-A6C34878D82A}">
                    <a16:rowId xmlns:a16="http://schemas.microsoft.com/office/drawing/2014/main" val="279614095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Cell </a:t>
                      </a:r>
                      <a:r>
                        <a:rPr lang="en-US" sz="16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Pwr</a:t>
                      </a:r>
                      <a:endParaRPr lang="en-US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8482" marR="98482" marT="49241" marB="4924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5.0 kW (max)</a:t>
                      </a:r>
                      <a:endParaRPr lang="en-US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8482" marR="98482" marT="49241" marB="4924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2.2 kW (</a:t>
                      </a:r>
                      <a:r>
                        <a:rPr lang="en-US" sz="16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avg</a:t>
                      </a: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en-US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8482" marR="98482" marT="49241" marB="4924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2.2 kW (</a:t>
                      </a:r>
                      <a:r>
                        <a:rPr lang="en-US" sz="16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avg</a:t>
                      </a: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98482" marR="98482" marT="49241" marB="4924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(2) 4.7 kW</a:t>
                      </a:r>
                      <a:br>
                        <a:rPr lang="en-US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16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(1) 1.4 kW</a:t>
                      </a:r>
                      <a:endParaRPr lang="en-US" sz="16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8482" marR="98482" marT="49241" marB="49241" anchor="ctr"/>
                </a:tc>
                <a:extLst>
                  <a:ext uri="{0D108BD9-81ED-4DB2-BD59-A6C34878D82A}">
                    <a16:rowId xmlns:a16="http://schemas.microsoft.com/office/drawing/2014/main" val="190152827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Harmonic Voltage</a:t>
                      </a:r>
                      <a:endParaRPr lang="en-US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8482" marR="98482" marT="49241" marB="4924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en-US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8482" marR="98482" marT="49241" marB="4924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258 kV</a:t>
                      </a:r>
                      <a:endParaRPr lang="en-US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8482" marR="98482" marT="49241" marB="4924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172 kV</a:t>
                      </a:r>
                      <a:endParaRPr lang="en-US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8482" marR="98482" marT="49241" marB="4924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184 </a:t>
                      </a: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kV</a:t>
                      </a:r>
                      <a:endParaRPr lang="en-US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8482" marR="98482" marT="49241" marB="49241" anchor="ctr"/>
                </a:tc>
                <a:extLst>
                  <a:ext uri="{0D108BD9-81ED-4DB2-BD59-A6C34878D82A}">
                    <a16:rowId xmlns:a16="http://schemas.microsoft.com/office/drawing/2014/main" val="10199063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Stability</a:t>
                      </a:r>
                      <a:r>
                        <a:rPr lang="en-US" sz="16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Analysis</a:t>
                      </a:r>
                      <a:endParaRPr lang="en-US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8482" marR="98482" marT="49241" marB="49241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8482" marR="98482" marT="49241" marB="4924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Stable w/LFB</a:t>
                      </a:r>
                      <a:endParaRPr lang="en-US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8482" marR="98482" marT="49241" marB="4924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Not stable w/LFB</a:t>
                      </a:r>
                      <a:endParaRPr lang="en-US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8482" marR="98482" marT="49241" marB="4924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Potentially stable</a:t>
                      </a:r>
                      <a:endParaRPr lang="en-US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8482" marR="98482" marT="49241" marB="49241" anchor="ctr"/>
                </a:tc>
                <a:extLst>
                  <a:ext uri="{0D108BD9-81ED-4DB2-BD59-A6C34878D82A}">
                    <a16:rowId xmlns:a16="http://schemas.microsoft.com/office/drawing/2014/main" val="1315507220"/>
                  </a:ext>
                </a:extLst>
              </a:tr>
            </a:tbl>
          </a:graphicData>
        </a:graphic>
      </p:graphicFrame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76200" y="289186"/>
            <a:ext cx="9067800" cy="8382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100" b="1" dirty="0" smtClean="0"/>
              <a:t>3HC RF </a:t>
            </a:r>
            <a:r>
              <a:rPr lang="en-US" sz="3100" b="1" dirty="0" smtClean="0"/>
              <a:t>System: Requirements</a:t>
            </a:r>
            <a:endParaRPr lang="en-US" sz="3100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sz="2000" dirty="0">
              <a:solidFill>
                <a:schemeClr val="bg2">
                  <a:lumMod val="50000"/>
                </a:schemeClr>
              </a:solidFill>
            </a:endParaRPr>
          </a:p>
          <a:p>
            <a:pPr lvl="2"/>
            <a:endParaRPr lang="en-US" sz="2000" dirty="0" smtClean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3505200" y="6458855"/>
            <a:ext cx="2133600" cy="365125"/>
          </a:xfrm>
        </p:spPr>
        <p:txBody>
          <a:bodyPr/>
          <a:lstStyle/>
          <a:p>
            <a:fld id="{8E8EECC0-62E2-794C-BFF4-3606EC20E166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7315200" y="5257800"/>
            <a:ext cx="1600200" cy="381000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659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152400"/>
            <a:ext cx="8610600" cy="66294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b="1" dirty="0" smtClean="0"/>
              <a:t>3HC RF System: Approach for New Cavities</a:t>
            </a:r>
            <a:endParaRPr lang="en-US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sz="2000" dirty="0" smtClean="0">
                <a:solidFill>
                  <a:srgbClr val="0058A6"/>
                </a:solidFill>
              </a:rPr>
              <a:t>ALS-U should replace the cavities if CBI, caused by HOMs, cannot be </a:t>
            </a:r>
            <a:r>
              <a:rPr lang="en-US" sz="2000" dirty="0" smtClean="0">
                <a:solidFill>
                  <a:srgbClr val="0058A6"/>
                </a:solidFill>
              </a:rPr>
              <a:t>reliably </a:t>
            </a:r>
            <a:r>
              <a:rPr lang="en-US" sz="2000" dirty="0" smtClean="0">
                <a:solidFill>
                  <a:srgbClr val="0058A6"/>
                </a:solidFill>
              </a:rPr>
              <a:t>managed with 2 cavities lengthening and 1 cavity shortening with passive dampers, </a:t>
            </a:r>
            <a:r>
              <a:rPr lang="en-US" sz="2000" dirty="0" smtClean="0">
                <a:solidFill>
                  <a:srgbClr val="0058A6"/>
                </a:solidFill>
              </a:rPr>
              <a:t>cavity temperature control and </a:t>
            </a:r>
            <a:r>
              <a:rPr lang="en-US" sz="2000" dirty="0" smtClean="0">
                <a:solidFill>
                  <a:srgbClr val="0058A6"/>
                </a:solidFill>
              </a:rPr>
              <a:t>longitudinal FB.</a:t>
            </a:r>
          </a:p>
          <a:p>
            <a:pPr marL="0" indent="0">
              <a:buNone/>
            </a:pPr>
            <a:endParaRPr lang="en-US" sz="1400" dirty="0">
              <a:solidFill>
                <a:srgbClr val="0058A6"/>
              </a:solidFill>
            </a:endParaRPr>
          </a:p>
          <a:p>
            <a:pPr marL="0" indent="0">
              <a:buNone/>
            </a:pPr>
            <a:endParaRPr lang="en-US" sz="1200" b="1" u="sng" dirty="0">
              <a:solidFill>
                <a:srgbClr val="0058A6"/>
              </a:solidFill>
            </a:endParaRPr>
          </a:p>
          <a:p>
            <a:pPr marL="0" indent="0">
              <a:buNone/>
            </a:pPr>
            <a:r>
              <a:rPr lang="en-US" sz="2000" b="1" u="sng" dirty="0" smtClean="0">
                <a:solidFill>
                  <a:srgbClr val="0058A6"/>
                </a:solidFill>
              </a:rPr>
              <a:t>Options</a:t>
            </a:r>
            <a:endParaRPr lang="en-US" sz="2000" b="1" u="sng" dirty="0" smtClean="0">
              <a:solidFill>
                <a:srgbClr val="0058A6"/>
              </a:solidFill>
            </a:endParaRPr>
          </a:p>
          <a:p>
            <a:pPr>
              <a:spcBef>
                <a:spcPts val="1200"/>
              </a:spcBef>
            </a:pPr>
            <a:r>
              <a:rPr lang="en-US" sz="2000" dirty="0" smtClean="0">
                <a:solidFill>
                  <a:srgbClr val="000000"/>
                </a:solidFill>
              </a:rPr>
              <a:t>Design new cavity by leveraging legacy </a:t>
            </a:r>
            <a:r>
              <a:rPr lang="en-US" sz="2000" dirty="0" smtClean="0">
                <a:solidFill>
                  <a:srgbClr val="000000"/>
                </a:solidFill>
              </a:rPr>
              <a:t>ALS </a:t>
            </a:r>
            <a:r>
              <a:rPr lang="en-US" sz="2000" dirty="0" smtClean="0">
                <a:solidFill>
                  <a:srgbClr val="000000"/>
                </a:solidFill>
              </a:rPr>
              <a:t>3HC</a:t>
            </a:r>
            <a:r>
              <a:rPr lang="en-US" sz="2000" dirty="0" smtClean="0">
                <a:solidFill>
                  <a:srgbClr val="000000"/>
                </a:solidFill>
              </a:rPr>
              <a:t> cavity</a:t>
            </a:r>
            <a:endParaRPr lang="en-US" sz="2000" dirty="0" smtClean="0">
              <a:solidFill>
                <a:srgbClr val="000000"/>
              </a:solidFill>
            </a:endParaRPr>
          </a:p>
          <a:p>
            <a:pPr>
              <a:spcBef>
                <a:spcPts val="1200"/>
              </a:spcBef>
            </a:pPr>
            <a:r>
              <a:rPr lang="en-US" sz="2000" dirty="0" smtClean="0">
                <a:solidFill>
                  <a:schemeClr val="bg2">
                    <a:lumMod val="50000"/>
                  </a:schemeClr>
                </a:solidFill>
              </a:rPr>
              <a:t>Order/Manufacture 2 or 3 </a:t>
            </a:r>
            <a:r>
              <a:rPr lang="en-US" sz="2000" dirty="0" smtClean="0">
                <a:solidFill>
                  <a:schemeClr val="bg2">
                    <a:lumMod val="50000"/>
                  </a:schemeClr>
                </a:solidFill>
              </a:rPr>
              <a:t>cavities, </a:t>
            </a:r>
            <a:r>
              <a:rPr lang="en-US" sz="2000" dirty="0">
                <a:solidFill>
                  <a:schemeClr val="bg2">
                    <a:lumMod val="50000"/>
                  </a:schemeClr>
                </a:solidFill>
              </a:rPr>
              <a:t>install </a:t>
            </a:r>
            <a:r>
              <a:rPr lang="en-US" sz="2000" dirty="0" smtClean="0">
                <a:solidFill>
                  <a:schemeClr val="bg2">
                    <a:lumMod val="50000"/>
                  </a:schemeClr>
                </a:solidFill>
              </a:rPr>
              <a:t>1 or 2, depending on their shunt impedance and power handling capabilities, to </a:t>
            </a:r>
            <a:r>
              <a:rPr lang="en-US" sz="2000" dirty="0">
                <a:solidFill>
                  <a:schemeClr val="bg2">
                    <a:lumMod val="50000"/>
                  </a:schemeClr>
                </a:solidFill>
              </a:rPr>
              <a:t>satisfy the </a:t>
            </a:r>
            <a:r>
              <a:rPr lang="en-US" sz="2000" dirty="0" smtClean="0">
                <a:solidFill>
                  <a:schemeClr val="bg2">
                    <a:lumMod val="50000"/>
                  </a:schemeClr>
                </a:solidFill>
              </a:rPr>
              <a:t>SR </a:t>
            </a:r>
            <a:r>
              <a:rPr lang="en-US" sz="2000" dirty="0">
                <a:solidFill>
                  <a:schemeClr val="bg2">
                    <a:lumMod val="50000"/>
                  </a:schemeClr>
                </a:solidFill>
              </a:rPr>
              <a:t>installation </a:t>
            </a:r>
            <a:r>
              <a:rPr lang="en-US" sz="2000" dirty="0" smtClean="0">
                <a:solidFill>
                  <a:schemeClr val="bg2">
                    <a:lumMod val="50000"/>
                  </a:schemeClr>
                </a:solidFill>
              </a:rPr>
              <a:t>schedule.</a:t>
            </a:r>
          </a:p>
          <a:p>
            <a:pPr lvl="1">
              <a:spcBef>
                <a:spcPts val="1200"/>
              </a:spcBef>
            </a:pPr>
            <a:endParaRPr lang="en-US" sz="2000" dirty="0" smtClean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3505200" y="6458855"/>
            <a:ext cx="2133600" cy="365125"/>
          </a:xfrm>
        </p:spPr>
        <p:txBody>
          <a:bodyPr/>
          <a:lstStyle/>
          <a:p>
            <a:fld id="{8E8EECC0-62E2-794C-BFF4-3606EC20E166}" type="slidenum">
              <a:rPr lang="en-US" smtClean="0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4449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81000" y="304799"/>
            <a:ext cx="8686800" cy="5867401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b="1" dirty="0" smtClean="0"/>
              <a:t>Conclusion</a:t>
            </a:r>
          </a:p>
          <a:p>
            <a:r>
              <a:rPr lang="en-US" sz="2800" dirty="0" smtClean="0">
                <a:solidFill>
                  <a:schemeClr val="bg2">
                    <a:lumMod val="50000"/>
                  </a:schemeClr>
                </a:solidFill>
              </a:rPr>
              <a:t>The Scope and Requirements are understood and we have developed a conceptual plan that will meet these needs.</a:t>
            </a:r>
          </a:p>
          <a:p>
            <a:pPr marL="0" indent="0">
              <a:buNone/>
            </a:pPr>
            <a:endParaRPr lang="en-US" sz="1600" dirty="0" smtClean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en-US" sz="2800" dirty="0" smtClean="0">
                <a:solidFill>
                  <a:schemeClr val="bg2">
                    <a:lumMod val="50000"/>
                  </a:schemeClr>
                </a:solidFill>
              </a:rPr>
              <a:t>Currently in preliminary design, details are surfacing that will help both ALS-U project and ALS facility make strategic decisions on RF cavities.</a:t>
            </a:r>
            <a:endParaRPr lang="en-US" sz="2800" dirty="0">
              <a:solidFill>
                <a:schemeClr val="bg2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en-US" sz="1600" dirty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en-US" sz="2800" dirty="0" smtClean="0">
                <a:solidFill>
                  <a:schemeClr val="bg2">
                    <a:lumMod val="50000"/>
                  </a:schemeClr>
                </a:solidFill>
              </a:rPr>
              <a:t>The leading </a:t>
            </a:r>
            <a:r>
              <a:rPr lang="en-US" sz="2800" dirty="0" smtClean="0">
                <a:solidFill>
                  <a:schemeClr val="bg2">
                    <a:lumMod val="50000"/>
                  </a:schemeClr>
                </a:solidFill>
              </a:rPr>
              <a:t>cavity candidate for the AR is the RI EC cavity.</a:t>
            </a:r>
          </a:p>
          <a:p>
            <a:pPr marL="0" indent="0">
              <a:buNone/>
            </a:pPr>
            <a:endParaRPr lang="en-US" sz="1600" dirty="0" smtClean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en-US" sz="2800" dirty="0">
                <a:solidFill>
                  <a:schemeClr val="bg2">
                    <a:lumMod val="50000"/>
                  </a:schemeClr>
                </a:solidFill>
              </a:rPr>
              <a:t>The leading cavity candidate for the </a:t>
            </a:r>
            <a:r>
              <a:rPr lang="en-US" sz="2800" dirty="0" smtClean="0">
                <a:solidFill>
                  <a:schemeClr val="bg2">
                    <a:lumMod val="50000"/>
                  </a:schemeClr>
                </a:solidFill>
              </a:rPr>
              <a:t>SR </a:t>
            </a:r>
            <a:r>
              <a:rPr lang="en-US" sz="2800" dirty="0">
                <a:solidFill>
                  <a:schemeClr val="bg2">
                    <a:lumMod val="50000"/>
                  </a:schemeClr>
                </a:solidFill>
              </a:rPr>
              <a:t>is the RI EC cavity</a:t>
            </a:r>
            <a:r>
              <a:rPr lang="en-US" sz="2800" dirty="0" smtClean="0">
                <a:solidFill>
                  <a:schemeClr val="bg2">
                    <a:lumMod val="50000"/>
                  </a:schemeClr>
                </a:solidFill>
              </a:rPr>
              <a:t>.</a:t>
            </a:r>
            <a:endParaRPr lang="en-US" sz="2800" dirty="0">
              <a:solidFill>
                <a:schemeClr val="bg2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en-US" sz="1600" dirty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en-US" sz="2800" dirty="0">
                <a:solidFill>
                  <a:schemeClr val="bg2">
                    <a:lumMod val="50000"/>
                  </a:schemeClr>
                </a:solidFill>
              </a:rPr>
              <a:t>The leading cavity candidate for the </a:t>
            </a:r>
            <a:r>
              <a:rPr lang="en-US" sz="2800" dirty="0" smtClean="0">
                <a:solidFill>
                  <a:schemeClr val="bg2">
                    <a:lumMod val="50000"/>
                  </a:schemeClr>
                </a:solidFill>
              </a:rPr>
              <a:t>3HC is likely an in-house design to be built to specification.</a:t>
            </a:r>
            <a:endParaRPr lang="en-US" sz="2800" dirty="0">
              <a:solidFill>
                <a:schemeClr val="bg2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en-US" sz="1600" dirty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en-US" sz="2800" dirty="0" smtClean="0">
                <a:solidFill>
                  <a:schemeClr val="bg2">
                    <a:lumMod val="50000"/>
                  </a:schemeClr>
                </a:solidFill>
              </a:rPr>
              <a:t>Our preferred approach </a:t>
            </a:r>
            <a:r>
              <a:rPr lang="en-US" sz="2800" dirty="0" smtClean="0">
                <a:solidFill>
                  <a:schemeClr val="bg2">
                    <a:lumMod val="50000"/>
                  </a:schemeClr>
                </a:solidFill>
              </a:rPr>
              <a:t>would be</a:t>
            </a:r>
            <a:r>
              <a:rPr lang="en-US" sz="2800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2800" dirty="0" smtClean="0">
                <a:solidFill>
                  <a:schemeClr val="bg2">
                    <a:lumMod val="50000"/>
                  </a:schemeClr>
                </a:solidFill>
              </a:rPr>
              <a:t>to select the cavity solution that serves both ALS-U </a:t>
            </a:r>
            <a:r>
              <a:rPr lang="en-US" sz="2800" dirty="0" smtClean="0">
                <a:solidFill>
                  <a:schemeClr val="bg2">
                    <a:lumMod val="50000"/>
                  </a:schemeClr>
                </a:solidFill>
              </a:rPr>
              <a:t>AR and ALS SR, </a:t>
            </a:r>
            <a:r>
              <a:rPr lang="en-US" sz="2800" dirty="0" smtClean="0">
                <a:solidFill>
                  <a:schemeClr val="bg2">
                    <a:lumMod val="50000"/>
                  </a:schemeClr>
                </a:solidFill>
              </a:rPr>
              <a:t>to </a:t>
            </a:r>
            <a:r>
              <a:rPr lang="en-US" sz="2800" dirty="0" smtClean="0">
                <a:solidFill>
                  <a:schemeClr val="bg2">
                    <a:lumMod val="50000"/>
                  </a:schemeClr>
                </a:solidFill>
              </a:rPr>
              <a:t>use </a:t>
            </a:r>
            <a:r>
              <a:rPr lang="en-US" sz="2800" dirty="0" smtClean="0">
                <a:solidFill>
                  <a:schemeClr val="bg2">
                    <a:lumMod val="50000"/>
                  </a:schemeClr>
                </a:solidFill>
              </a:rPr>
              <a:t>existing SR </a:t>
            </a:r>
            <a:r>
              <a:rPr lang="en-US" sz="2800" dirty="0" smtClean="0">
                <a:solidFill>
                  <a:schemeClr val="bg2">
                    <a:lumMod val="50000"/>
                  </a:schemeClr>
                </a:solidFill>
              </a:rPr>
              <a:t>RF systems</a:t>
            </a:r>
            <a:r>
              <a:rPr lang="en-US" sz="28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2800" dirty="0" smtClean="0">
                <a:solidFill>
                  <a:schemeClr val="bg2">
                    <a:lumMod val="50000"/>
                  </a:schemeClr>
                </a:solidFill>
              </a:rPr>
              <a:t>and</a:t>
            </a:r>
            <a:r>
              <a:rPr lang="en-US" sz="2800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2800" dirty="0" smtClean="0">
                <a:solidFill>
                  <a:schemeClr val="bg2">
                    <a:lumMod val="50000"/>
                  </a:schemeClr>
                </a:solidFill>
              </a:rPr>
              <a:t>purchase COTS systems based on recent successes </a:t>
            </a:r>
            <a:r>
              <a:rPr lang="en-US" sz="2800" dirty="0" smtClean="0">
                <a:solidFill>
                  <a:schemeClr val="bg2">
                    <a:lumMod val="50000"/>
                  </a:schemeClr>
                </a:solidFill>
              </a:rPr>
              <a:t>for the AR.</a:t>
            </a:r>
            <a:endParaRPr lang="en-US" sz="2800" dirty="0" smtClean="0">
              <a:solidFill>
                <a:schemeClr val="bg2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en-US" sz="2800" dirty="0" smtClean="0">
              <a:solidFill>
                <a:schemeClr val="bg2">
                  <a:lumMod val="50000"/>
                </a:schemeClr>
              </a:solidFill>
            </a:endParaRPr>
          </a:p>
          <a:p>
            <a:pPr lvl="2"/>
            <a:endParaRPr lang="en-US" sz="2000" dirty="0" smtClean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3505200" y="6458855"/>
            <a:ext cx="2133600" cy="365125"/>
          </a:xfrm>
        </p:spPr>
        <p:txBody>
          <a:bodyPr/>
          <a:lstStyle/>
          <a:p>
            <a:fld id="{8E8EECC0-62E2-794C-BFF4-3606EC20E166}" type="slidenum">
              <a:rPr lang="en-US" smtClean="0"/>
              <a:pPr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8978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1752600" y="2362200"/>
            <a:ext cx="5638800" cy="9906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b="1" dirty="0" smtClean="0"/>
              <a:t>Thank you</a:t>
            </a:r>
            <a:endParaRPr lang="en-US" sz="2800" dirty="0">
              <a:solidFill>
                <a:schemeClr val="bg2">
                  <a:lumMod val="50000"/>
                </a:schemeClr>
              </a:solidFill>
            </a:endParaRPr>
          </a:p>
          <a:p>
            <a:pPr lvl="2" algn="ctr"/>
            <a:endParaRPr lang="en-US" sz="2000" dirty="0" smtClean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3505200" y="6458855"/>
            <a:ext cx="2133600" cy="365125"/>
          </a:xfrm>
        </p:spPr>
        <p:txBody>
          <a:bodyPr/>
          <a:lstStyle/>
          <a:p>
            <a:fld id="{8E8EECC0-62E2-794C-BFF4-3606EC20E166}" type="slidenum">
              <a:rPr lang="en-US" smtClean="0"/>
              <a:pPr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9282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81000" y="304800"/>
            <a:ext cx="8686800" cy="5791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/>
              <a:t>Backup Slides</a:t>
            </a:r>
            <a:endParaRPr lang="en-US" sz="2800" dirty="0">
              <a:solidFill>
                <a:schemeClr val="bg2">
                  <a:lumMod val="50000"/>
                </a:schemeClr>
              </a:solidFill>
            </a:endParaRPr>
          </a:p>
          <a:p>
            <a:pPr lvl="2"/>
            <a:endParaRPr lang="en-US" sz="2000" dirty="0" smtClean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3505200" y="6458855"/>
            <a:ext cx="2133600" cy="365125"/>
          </a:xfrm>
        </p:spPr>
        <p:txBody>
          <a:bodyPr/>
          <a:lstStyle/>
          <a:p>
            <a:fld id="{8E8EECC0-62E2-794C-BFF4-3606EC20E166}" type="slidenum">
              <a:rPr lang="en-US" smtClean="0"/>
              <a:pPr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8716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3505200" y="6458855"/>
            <a:ext cx="2133600" cy="365125"/>
          </a:xfrm>
        </p:spPr>
        <p:txBody>
          <a:bodyPr numCol="1"/>
          <a:lstStyle/>
          <a:p>
            <a:fld id="{8E8EECC0-62E2-794C-BFF4-3606EC20E166}" type="slidenum">
              <a:rPr lang="en-US" smtClean="0"/>
              <a:pPr/>
              <a:t>37</a:t>
            </a:fld>
            <a:endParaRPr lang="en-US" dirty="0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228600" y="228600"/>
            <a:ext cx="8763000" cy="535531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Calibri"/>
                <a:ea typeface="+mj-ea"/>
                <a:cs typeface="Calibri"/>
              </a:defRPr>
            </a:lvl1pPr>
          </a:lstStyle>
          <a:p>
            <a:r>
              <a:rPr lang="en-US" sz="3200" b="0" dirty="0" smtClean="0">
                <a:solidFill>
                  <a:schemeClr val="tx2"/>
                </a:solidFill>
                <a:ea typeface="+mn-ea"/>
              </a:rPr>
              <a:t>New AR RF Source (example)</a:t>
            </a:r>
            <a:endParaRPr lang="en-US" sz="3200" b="0" dirty="0">
              <a:solidFill>
                <a:schemeClr val="tx2"/>
              </a:solidFill>
              <a:ea typeface="+mn-ea"/>
            </a:endParaRPr>
          </a:p>
        </p:txBody>
      </p:sp>
      <p:sp>
        <p:nvSpPr>
          <p:cNvPr id="9" name="Rectangle 14"/>
          <p:cNvSpPr>
            <a:spLocks noChangeArrowheads="1"/>
          </p:cNvSpPr>
          <p:nvPr/>
        </p:nvSpPr>
        <p:spPr>
          <a:xfrm>
            <a:off x="4876799" y="5181600"/>
            <a:ext cx="320040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>
            <a:spAutoFit/>
          </a:bodyPr>
          <a:lstStyle/>
          <a:p>
            <a:pPr algn="ctr"/>
            <a:r>
              <a:rPr lang="en-US" sz="1600" dirty="0" smtClean="0">
                <a:solidFill>
                  <a:schemeClr val="tx2"/>
                </a:solidFill>
                <a:latin typeface="Calibri"/>
                <a:cs typeface="Calibri"/>
              </a:rPr>
              <a:t>Two 60 kW CW SSA at 186 MHz preparing for test at factory</a:t>
            </a:r>
            <a:endParaRPr lang="en-US" sz="1600" dirty="0">
              <a:solidFill>
                <a:schemeClr val="tx2"/>
              </a:solidFill>
              <a:latin typeface="Calibri"/>
              <a:cs typeface="Calibri"/>
            </a:endParaRPr>
          </a:p>
        </p:txBody>
      </p:sp>
      <p:sp>
        <p:nvSpPr>
          <p:cNvPr id="10" name="Rectangle 14"/>
          <p:cNvSpPr>
            <a:spLocks noChangeArrowheads="1"/>
          </p:cNvSpPr>
          <p:nvPr/>
        </p:nvSpPr>
        <p:spPr>
          <a:xfrm>
            <a:off x="457200" y="5181600"/>
            <a:ext cx="289559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>
            <a:spAutoFit/>
          </a:bodyPr>
          <a:lstStyle/>
          <a:p>
            <a:pPr algn="ctr"/>
            <a:r>
              <a:rPr lang="en-US" sz="1600" dirty="0" smtClean="0">
                <a:solidFill>
                  <a:schemeClr val="tx2"/>
                </a:solidFill>
                <a:latin typeface="Calibri"/>
                <a:cs typeface="Calibri"/>
              </a:rPr>
              <a:t>60 kW CW SSA at 186 MHz</a:t>
            </a:r>
          </a:p>
          <a:p>
            <a:pPr algn="ctr"/>
            <a:r>
              <a:rPr lang="en-US" sz="1600" dirty="0" smtClean="0">
                <a:solidFill>
                  <a:schemeClr val="tx2"/>
                </a:solidFill>
                <a:latin typeface="Calibri"/>
                <a:cs typeface="Calibri"/>
              </a:rPr>
              <a:t>87” L x 100” H x 36” W, 6000 lbs.</a:t>
            </a:r>
            <a:endParaRPr lang="en-US" sz="1600" dirty="0">
              <a:solidFill>
                <a:schemeClr val="tx2"/>
              </a:solidFill>
              <a:latin typeface="Calibri"/>
              <a:cs typeface="Calibri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326" y="1219200"/>
            <a:ext cx="4320467" cy="403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15080" y="1620722"/>
            <a:ext cx="5212080" cy="3353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402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3505200" y="6458855"/>
            <a:ext cx="2133600" cy="365125"/>
          </a:xfrm>
        </p:spPr>
        <p:txBody>
          <a:bodyPr numCol="1"/>
          <a:lstStyle/>
          <a:p>
            <a:fld id="{8E8EECC0-62E2-794C-BFF4-3606EC20E166}" type="slidenum">
              <a:rPr lang="en-US" smtClean="0"/>
              <a:pPr/>
              <a:t>38</a:t>
            </a:fld>
            <a:endParaRPr lang="en-US" dirty="0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304800" y="228600"/>
            <a:ext cx="6477000" cy="535531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Calibri"/>
                <a:ea typeface="+mj-ea"/>
                <a:cs typeface="Calibri"/>
              </a:defRPr>
            </a:lvl1pPr>
          </a:lstStyle>
          <a:p>
            <a:pPr>
              <a:spcBef>
                <a:spcPct val="20000"/>
              </a:spcBef>
            </a:pPr>
            <a:r>
              <a:rPr lang="en-US" sz="3200" dirty="0">
                <a:solidFill>
                  <a:schemeClr val="tx2"/>
                </a:solidFill>
                <a:ea typeface="+mn-ea"/>
              </a:rPr>
              <a:t>Existing SR Cavity – HOM Spectrum</a:t>
            </a:r>
          </a:p>
        </p:txBody>
      </p:sp>
      <p:pic>
        <p:nvPicPr>
          <p:cNvPr id="13" name="Picture 2" descr="https://lh5.googleusercontent.com/CE5QYbtQGUh-_6rHWkzkVDyf3xyeE6RN53qgzmiGHn6HUkMh5fZm0eqqBXzOpT58kSI_WU_vDJZN5GPk8fsmyuISyqOUrWQFIhtuy8cIp3Vj2eV0UG2ZrdbplzTpmGT5QLDRBJF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43000" y="914400"/>
            <a:ext cx="6781800" cy="5216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1440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304800"/>
            <a:ext cx="8534400" cy="762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/>
              <a:t>ALS-U: Overview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3505200" y="6458855"/>
            <a:ext cx="2133600" cy="365125"/>
          </a:xfrm>
        </p:spPr>
        <p:txBody>
          <a:bodyPr/>
          <a:lstStyle/>
          <a:p>
            <a:fld id="{8E8EECC0-62E2-794C-BFF4-3606EC20E166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23" y="1219200"/>
            <a:ext cx="9006226" cy="486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957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304800"/>
            <a:ext cx="8534400" cy="762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/>
              <a:t>ALS-U: Overview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3505200" y="6488163"/>
            <a:ext cx="2133600" cy="365125"/>
          </a:xfrm>
        </p:spPr>
        <p:txBody>
          <a:bodyPr/>
          <a:lstStyle/>
          <a:p>
            <a:fld id="{8E8EECC0-62E2-794C-BFF4-3606EC20E166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372" y="846514"/>
            <a:ext cx="8876805" cy="5249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087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3048000"/>
            <a:ext cx="8229600" cy="7620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800" b="1" dirty="0" smtClean="0"/>
              <a:t>Accumulator Ring </a:t>
            </a:r>
            <a:r>
              <a:rPr lang="en-US" sz="3800" b="1" dirty="0" smtClean="0"/>
              <a:t>RF </a:t>
            </a:r>
            <a:r>
              <a:rPr lang="en-US" sz="3800" b="1" dirty="0" smtClean="0"/>
              <a:t>System</a:t>
            </a:r>
            <a:endParaRPr lang="en-US" sz="3800" b="1" dirty="0" smtClean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3505200" y="6458855"/>
            <a:ext cx="2133600" cy="365125"/>
          </a:xfrm>
        </p:spPr>
        <p:txBody>
          <a:bodyPr/>
          <a:lstStyle/>
          <a:p>
            <a:fld id="{8E8EECC0-62E2-794C-BFF4-3606EC20E166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767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304800"/>
            <a:ext cx="8534400" cy="6248400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sz="3800" b="1" dirty="0" smtClean="0"/>
              <a:t>AR RF </a:t>
            </a:r>
            <a:r>
              <a:rPr lang="en-US" sz="3800" b="1" dirty="0" smtClean="0"/>
              <a:t>System: </a:t>
            </a:r>
            <a:r>
              <a:rPr lang="en-US" sz="3800" b="1" dirty="0" smtClean="0"/>
              <a:t>Scope</a:t>
            </a:r>
          </a:p>
          <a:p>
            <a:r>
              <a:rPr lang="en-US" sz="2800" b="1" dirty="0" smtClean="0"/>
              <a:t>New ring, therefore all new equipment</a:t>
            </a:r>
            <a:endParaRPr lang="en-US" sz="2800" b="1" dirty="0"/>
          </a:p>
          <a:p>
            <a:pPr lvl="1"/>
            <a:r>
              <a:rPr lang="en-US" sz="2400" dirty="0" smtClean="0">
                <a:solidFill>
                  <a:srgbClr val="000000"/>
                </a:solidFill>
              </a:rPr>
              <a:t>New Cavities (x2)</a:t>
            </a:r>
            <a:endParaRPr lang="en-US" sz="2400" dirty="0">
              <a:solidFill>
                <a:srgbClr val="000000"/>
              </a:solidFill>
            </a:endParaRPr>
          </a:p>
          <a:p>
            <a:pPr lvl="1"/>
            <a:r>
              <a:rPr lang="en-US" sz="2400" dirty="0" smtClean="0">
                <a:solidFill>
                  <a:srgbClr val="000000"/>
                </a:solidFill>
              </a:rPr>
              <a:t>New High </a:t>
            </a:r>
            <a:r>
              <a:rPr lang="en-US" sz="2400" dirty="0">
                <a:solidFill>
                  <a:srgbClr val="000000"/>
                </a:solidFill>
              </a:rPr>
              <a:t>Power </a:t>
            </a:r>
            <a:r>
              <a:rPr lang="en-US" sz="2400" dirty="0" smtClean="0">
                <a:solidFill>
                  <a:srgbClr val="000000"/>
                </a:solidFill>
              </a:rPr>
              <a:t>500 MHz CW RF </a:t>
            </a:r>
            <a:r>
              <a:rPr lang="en-US" sz="2400" dirty="0">
                <a:solidFill>
                  <a:srgbClr val="000000"/>
                </a:solidFill>
              </a:rPr>
              <a:t>Solid-State Amplifier </a:t>
            </a:r>
            <a:r>
              <a:rPr lang="en-US" sz="2400" dirty="0" smtClean="0">
                <a:solidFill>
                  <a:srgbClr val="000000"/>
                </a:solidFill>
              </a:rPr>
              <a:t>(SSA</a:t>
            </a:r>
            <a:r>
              <a:rPr lang="en-US" sz="2400" dirty="0" smtClean="0">
                <a:solidFill>
                  <a:srgbClr val="000000"/>
                </a:solidFill>
              </a:rPr>
              <a:t>) (x2)</a:t>
            </a:r>
            <a:endParaRPr lang="en-US" sz="2400" dirty="0" smtClean="0">
              <a:solidFill>
                <a:srgbClr val="000000"/>
              </a:solidFill>
            </a:endParaRPr>
          </a:p>
          <a:p>
            <a:pPr lvl="1"/>
            <a:r>
              <a:rPr lang="en-US" sz="2400" dirty="0" smtClean="0">
                <a:solidFill>
                  <a:srgbClr val="000000"/>
                </a:solidFill>
              </a:rPr>
              <a:t>RF Distribution</a:t>
            </a:r>
          </a:p>
          <a:p>
            <a:pPr lvl="1"/>
            <a:r>
              <a:rPr lang="en-US" sz="2400" dirty="0">
                <a:solidFill>
                  <a:srgbClr val="000000"/>
                </a:solidFill>
              </a:rPr>
              <a:t>Control </a:t>
            </a:r>
            <a:r>
              <a:rPr lang="en-US" sz="2400" dirty="0" smtClean="0">
                <a:solidFill>
                  <a:srgbClr val="000000"/>
                </a:solidFill>
              </a:rPr>
              <a:t>System Interface</a:t>
            </a:r>
            <a:endParaRPr lang="en-US" sz="2400" dirty="0">
              <a:solidFill>
                <a:srgbClr val="000000"/>
              </a:solidFill>
            </a:endParaRPr>
          </a:p>
          <a:p>
            <a:pPr lvl="1"/>
            <a:r>
              <a:rPr lang="en-US" sz="2400" dirty="0" smtClean="0">
                <a:solidFill>
                  <a:srgbClr val="000000"/>
                </a:solidFill>
              </a:rPr>
              <a:t>Timing System Interface</a:t>
            </a:r>
          </a:p>
          <a:p>
            <a:pPr lvl="1"/>
            <a:r>
              <a:rPr lang="en-US" sz="2400" dirty="0">
                <a:solidFill>
                  <a:srgbClr val="000000"/>
                </a:solidFill>
              </a:rPr>
              <a:t>Personnel Protection System Interface</a:t>
            </a:r>
          </a:p>
          <a:p>
            <a:pPr lvl="1"/>
            <a:r>
              <a:rPr lang="en-US" sz="2400" dirty="0">
                <a:solidFill>
                  <a:srgbClr val="000000"/>
                </a:solidFill>
              </a:rPr>
              <a:t>AR Equipment Protection System </a:t>
            </a:r>
            <a:r>
              <a:rPr lang="en-US" sz="2400" dirty="0" smtClean="0">
                <a:solidFill>
                  <a:srgbClr val="000000"/>
                </a:solidFill>
              </a:rPr>
              <a:t>Interface</a:t>
            </a:r>
            <a:endParaRPr lang="en-US" sz="2400" dirty="0">
              <a:solidFill>
                <a:srgbClr val="000000"/>
              </a:solidFill>
            </a:endParaRPr>
          </a:p>
          <a:p>
            <a:pPr lvl="1"/>
            <a:r>
              <a:rPr lang="en-US" sz="2400" dirty="0" smtClean="0">
                <a:solidFill>
                  <a:srgbClr val="000000"/>
                </a:solidFill>
              </a:rPr>
              <a:t>AR RF Sub-systems</a:t>
            </a:r>
          </a:p>
          <a:p>
            <a:pPr lvl="2"/>
            <a:r>
              <a:rPr lang="en-US" sz="2100" dirty="0" smtClean="0">
                <a:solidFill>
                  <a:srgbClr val="000000"/>
                </a:solidFill>
              </a:rPr>
              <a:t>Digital Low </a:t>
            </a:r>
            <a:r>
              <a:rPr lang="en-US" sz="2100" dirty="0">
                <a:solidFill>
                  <a:srgbClr val="000000"/>
                </a:solidFill>
              </a:rPr>
              <a:t>Level RF </a:t>
            </a:r>
            <a:r>
              <a:rPr lang="en-US" sz="2100" dirty="0" smtClean="0">
                <a:solidFill>
                  <a:srgbClr val="000000"/>
                </a:solidFill>
              </a:rPr>
              <a:t>Control</a:t>
            </a:r>
            <a:endParaRPr lang="en-US" dirty="0">
              <a:solidFill>
                <a:srgbClr val="000000"/>
              </a:solidFill>
            </a:endParaRPr>
          </a:p>
          <a:p>
            <a:pPr lvl="2"/>
            <a:r>
              <a:rPr lang="en-US" sz="2100" dirty="0" smtClean="0">
                <a:solidFill>
                  <a:srgbClr val="000000"/>
                </a:solidFill>
              </a:rPr>
              <a:t>Cavity </a:t>
            </a:r>
            <a:r>
              <a:rPr lang="en-US" sz="2100" dirty="0">
                <a:solidFill>
                  <a:srgbClr val="000000"/>
                </a:solidFill>
              </a:rPr>
              <a:t>Resonance </a:t>
            </a:r>
            <a:r>
              <a:rPr lang="en-US" sz="2100" dirty="0" smtClean="0">
                <a:solidFill>
                  <a:srgbClr val="000000"/>
                </a:solidFill>
              </a:rPr>
              <a:t>Control</a:t>
            </a:r>
            <a:endParaRPr lang="en-US" sz="2100" dirty="0">
              <a:solidFill>
                <a:srgbClr val="000000"/>
              </a:solidFill>
            </a:endParaRPr>
          </a:p>
          <a:p>
            <a:pPr lvl="2"/>
            <a:r>
              <a:rPr lang="en-US" sz="2100" dirty="0" smtClean="0">
                <a:solidFill>
                  <a:srgbClr val="000000"/>
                </a:solidFill>
              </a:rPr>
              <a:t>Cavity </a:t>
            </a:r>
            <a:r>
              <a:rPr lang="en-US" sz="2100" dirty="0">
                <a:solidFill>
                  <a:srgbClr val="000000"/>
                </a:solidFill>
              </a:rPr>
              <a:t>Temperature </a:t>
            </a:r>
            <a:r>
              <a:rPr lang="en-US" sz="2100" dirty="0" smtClean="0">
                <a:solidFill>
                  <a:srgbClr val="000000"/>
                </a:solidFill>
              </a:rPr>
              <a:t>Control</a:t>
            </a:r>
            <a:endParaRPr lang="en-US" sz="2100" dirty="0">
              <a:solidFill>
                <a:srgbClr val="000000"/>
              </a:solidFill>
            </a:endParaRPr>
          </a:p>
          <a:p>
            <a:pPr lvl="2"/>
            <a:r>
              <a:rPr lang="en-US" sz="2100" dirty="0" smtClean="0">
                <a:solidFill>
                  <a:srgbClr val="000000"/>
                </a:solidFill>
              </a:rPr>
              <a:t>AR RF Equipment Protection (Arc, RF, </a:t>
            </a:r>
            <a:r>
              <a:rPr lang="en-US" sz="2100" dirty="0" err="1" smtClean="0">
                <a:solidFill>
                  <a:srgbClr val="000000"/>
                </a:solidFill>
              </a:rPr>
              <a:t>Vac</a:t>
            </a:r>
            <a:r>
              <a:rPr lang="en-US" sz="2100" dirty="0" smtClean="0">
                <a:solidFill>
                  <a:srgbClr val="000000"/>
                </a:solidFill>
              </a:rPr>
              <a:t>, Temp, Flow, etc.)</a:t>
            </a:r>
            <a:endParaRPr lang="en-US" sz="2100" dirty="0">
              <a:solidFill>
                <a:srgbClr val="000000"/>
              </a:solidFill>
            </a:endParaRPr>
          </a:p>
          <a:p>
            <a:pPr lvl="2"/>
            <a:r>
              <a:rPr lang="en-US" sz="2100" dirty="0" smtClean="0">
                <a:solidFill>
                  <a:srgbClr val="000000"/>
                </a:solidFill>
              </a:rPr>
              <a:t>Vacuum System Interface </a:t>
            </a:r>
            <a:endParaRPr lang="en-US" sz="2100" dirty="0">
              <a:solidFill>
                <a:srgbClr val="000000"/>
              </a:solidFill>
            </a:endParaRPr>
          </a:p>
          <a:p>
            <a:pPr lvl="2"/>
            <a:r>
              <a:rPr lang="en-US" sz="2100" dirty="0" smtClean="0">
                <a:solidFill>
                  <a:srgbClr val="000000"/>
                </a:solidFill>
              </a:rPr>
              <a:t>Utilities</a:t>
            </a:r>
          </a:p>
          <a:p>
            <a:pPr lvl="1"/>
            <a:r>
              <a:rPr lang="en-US" sz="2400" dirty="0" smtClean="0">
                <a:solidFill>
                  <a:srgbClr val="000000"/>
                </a:solidFill>
              </a:rPr>
              <a:t>Location Shielding Modifications</a:t>
            </a:r>
          </a:p>
          <a:p>
            <a:pPr lvl="1"/>
            <a:r>
              <a:rPr lang="en-US" sz="2400" dirty="0" smtClean="0">
                <a:solidFill>
                  <a:srgbClr val="000000"/>
                </a:solidFill>
              </a:rPr>
              <a:t>Pre-test and RF Conditioning</a:t>
            </a:r>
          </a:p>
          <a:p>
            <a:pPr lvl="1"/>
            <a:r>
              <a:rPr lang="en-US" sz="2400" dirty="0" smtClean="0">
                <a:solidFill>
                  <a:srgbClr val="000000"/>
                </a:solidFill>
              </a:rPr>
              <a:t>Installation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3505200" y="6458855"/>
            <a:ext cx="2133600" cy="365125"/>
          </a:xfrm>
        </p:spPr>
        <p:txBody>
          <a:bodyPr/>
          <a:lstStyle/>
          <a:p>
            <a:fld id="{8E8EECC0-62E2-794C-BFF4-3606EC20E166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5148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304800"/>
            <a:ext cx="8229600" cy="838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/>
              <a:t>AR RF </a:t>
            </a:r>
            <a:r>
              <a:rPr lang="en-US" b="1" dirty="0" smtClean="0"/>
              <a:t>System: Cavity Requirements</a:t>
            </a:r>
            <a:endParaRPr lang="en-US" b="1" dirty="0" smtClean="0"/>
          </a:p>
          <a:p>
            <a:pPr marL="0" indent="0">
              <a:buNone/>
            </a:pPr>
            <a:endParaRPr lang="en-US" sz="2000" dirty="0">
              <a:solidFill>
                <a:schemeClr val="bg2">
                  <a:lumMod val="50000"/>
                </a:schemeClr>
              </a:solidFill>
            </a:endParaRPr>
          </a:p>
          <a:p>
            <a:pPr lvl="2"/>
            <a:endParaRPr lang="en-US" sz="2000" dirty="0" smtClean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3505200" y="6458855"/>
            <a:ext cx="2133600" cy="365125"/>
          </a:xfrm>
        </p:spPr>
        <p:txBody>
          <a:bodyPr/>
          <a:lstStyle/>
          <a:p>
            <a:fld id="{8E8EECC0-62E2-794C-BFF4-3606EC20E166}" type="slidenum">
              <a:rPr lang="en-US" smtClean="0"/>
              <a:pPr/>
              <a:t>8</a:t>
            </a:fld>
            <a:endParaRPr lang="en-US" dirty="0"/>
          </a:p>
        </p:txBody>
      </p:sp>
      <p:graphicFrame>
        <p:nvGraphicFramePr>
          <p:cNvPr id="4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50826073"/>
              </p:ext>
            </p:extLst>
          </p:nvPr>
        </p:nvGraphicFramePr>
        <p:xfrm>
          <a:off x="685799" y="914400"/>
          <a:ext cx="8229601" cy="506476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4991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3787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ALS-U AR – 2.0 GeV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New</a:t>
                      </a:r>
                      <a:r>
                        <a:rPr lang="en-US" sz="1600" baseline="0" dirty="0" smtClean="0"/>
                        <a:t> Cavity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# of Cavities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</a:t>
                      </a:r>
                      <a:endParaRPr lang="en-US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600" dirty="0" err="1" smtClean="0"/>
                        <a:t>R</a:t>
                      </a:r>
                      <a:r>
                        <a:rPr lang="en-US" sz="1600" baseline="-25000" dirty="0" err="1" smtClean="0"/>
                        <a:t>s</a:t>
                      </a:r>
                      <a:r>
                        <a:rPr lang="en-US" sz="1600" dirty="0" smtClean="0"/>
                        <a:t> (</a:t>
                      </a:r>
                      <a:r>
                        <a:rPr lang="en-US" sz="1600" dirty="0" err="1" smtClean="0"/>
                        <a:t>ea</a:t>
                      </a:r>
                      <a:r>
                        <a:rPr lang="en-US" sz="1600" dirty="0" smtClean="0"/>
                        <a:t>)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dirty="0" smtClean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Cav Voltage (kV)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649</a:t>
                      </a:r>
                      <a:endParaRPr lang="en-US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altLang="el-GR" sz="1600" dirty="0" smtClean="0"/>
                        <a:t>Coupling </a:t>
                      </a:r>
                      <a:r>
                        <a:rPr lang="el-GR" altLang="el-GR" sz="1600" dirty="0" smtClean="0"/>
                        <a:t>β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Energy loss per turn (</a:t>
                      </a:r>
                      <a:r>
                        <a:rPr lang="en-US" sz="1600" dirty="0" err="1" smtClean="0"/>
                        <a:t>keV</a:t>
                      </a:r>
                      <a:r>
                        <a:rPr lang="en-US" sz="1600" dirty="0" smtClean="0"/>
                        <a:t>)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247</a:t>
                      </a:r>
                      <a:endParaRPr lang="en-US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B</a:t>
                      </a:r>
                      <a:r>
                        <a:rPr lang="en-US" sz="1600" baseline="0" dirty="0" smtClean="0"/>
                        <a:t>M Beam </a:t>
                      </a:r>
                      <a:r>
                        <a:rPr lang="en-US" sz="1600" baseline="0" dirty="0" err="1" smtClean="0"/>
                        <a:t>Pwr</a:t>
                      </a:r>
                      <a:r>
                        <a:rPr lang="en-US" sz="1600" baseline="0" dirty="0" smtClean="0"/>
                        <a:t> (kW)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12.35 </a:t>
                      </a:r>
                      <a:r>
                        <a:rPr lang="en-US" sz="1600" baseline="30000" dirty="0" smtClean="0"/>
                        <a:t>1</a:t>
                      </a:r>
                      <a:endParaRPr lang="en-US" sz="1600" baseline="30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600" strike="dblStrike" baseline="0" dirty="0" smtClean="0"/>
                        <a:t>ID Beam </a:t>
                      </a:r>
                      <a:r>
                        <a:rPr lang="en-US" sz="1600" strike="dblStrike" baseline="0" dirty="0" err="1" smtClean="0"/>
                        <a:t>Pwr</a:t>
                      </a:r>
                      <a:r>
                        <a:rPr lang="en-US" sz="1600" strike="dblStrike" baseline="0" dirty="0" smtClean="0"/>
                        <a:t> (min gap) (kW)</a:t>
                      </a:r>
                      <a:endParaRPr lang="en-US" sz="1600" strike="dblStrike" baseline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strike="dblStrike" baseline="0" dirty="0" smtClean="0"/>
                        <a:t>0</a:t>
                      </a:r>
                      <a:endParaRPr lang="en-US" sz="1600" strike="dblStrike" baseline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600" strike="dblStrike" baseline="0" dirty="0" smtClean="0"/>
                        <a:t>3HC Beam </a:t>
                      </a:r>
                      <a:r>
                        <a:rPr lang="en-US" sz="1600" strike="dblStrike" baseline="0" dirty="0" err="1" smtClean="0"/>
                        <a:t>Pwr</a:t>
                      </a:r>
                      <a:r>
                        <a:rPr lang="en-US" sz="1600" strike="dblStrike" baseline="0" dirty="0" smtClean="0"/>
                        <a:t> (kW)</a:t>
                      </a:r>
                      <a:endParaRPr lang="en-US" sz="1600" strike="dblStrike" baseline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strike="dblStrike" baseline="0" dirty="0" smtClean="0"/>
                        <a:t>0</a:t>
                      </a:r>
                      <a:endParaRPr lang="en-US" sz="1600" strike="dblStrike" baseline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Parasitic Beam </a:t>
                      </a:r>
                      <a:r>
                        <a:rPr lang="en-US" sz="1600" dirty="0" err="1" smtClean="0"/>
                        <a:t>Pwr</a:t>
                      </a:r>
                      <a:r>
                        <a:rPr lang="en-US" sz="1600" dirty="0" smtClean="0"/>
                        <a:t> (kW)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0.2</a:t>
                      </a:r>
                      <a:endParaRPr lang="en-US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Total</a:t>
                      </a:r>
                      <a:r>
                        <a:rPr lang="en-US" sz="1600" baseline="0" dirty="0" smtClean="0"/>
                        <a:t> Beam </a:t>
                      </a:r>
                      <a:r>
                        <a:rPr lang="en-US" sz="1600" baseline="0" dirty="0" err="1" smtClean="0"/>
                        <a:t>Pwr</a:t>
                      </a:r>
                      <a:r>
                        <a:rPr lang="en-US" sz="1600" baseline="0" dirty="0" smtClean="0"/>
                        <a:t> (kW)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12.54</a:t>
                      </a:r>
                      <a:endParaRPr lang="en-US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Cavity </a:t>
                      </a:r>
                      <a:r>
                        <a:rPr lang="en-US" sz="1600" dirty="0" err="1" smtClean="0"/>
                        <a:t>Pwr</a:t>
                      </a:r>
                      <a:r>
                        <a:rPr lang="en-US" sz="1600" dirty="0" smtClean="0"/>
                        <a:t> (no beam)</a:t>
                      </a:r>
                      <a:r>
                        <a:rPr lang="en-US" sz="1600" baseline="0" dirty="0" smtClean="0"/>
                        <a:t> (kW)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 smtClean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Cavity </a:t>
                      </a:r>
                      <a:r>
                        <a:rPr lang="en-US" sz="1600" dirty="0" err="1" smtClean="0"/>
                        <a:t>Pwr</a:t>
                      </a:r>
                      <a:r>
                        <a:rPr lang="en-US" sz="1600" dirty="0" smtClean="0"/>
                        <a:t> (w/beam) (kW)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Waveguide</a:t>
                      </a:r>
                      <a:r>
                        <a:rPr lang="en-US" sz="1600" baseline="0" dirty="0" smtClean="0"/>
                        <a:t> Losses</a:t>
                      </a:r>
                      <a:r>
                        <a:rPr lang="en-US" sz="1600" dirty="0" smtClean="0"/>
                        <a:t> (kW)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High</a:t>
                      </a:r>
                      <a:r>
                        <a:rPr lang="en-US" sz="1600" baseline="0" dirty="0" smtClean="0"/>
                        <a:t> Power Amplifier</a:t>
                      </a:r>
                      <a:r>
                        <a:rPr lang="en-US" sz="1600" dirty="0" smtClean="0"/>
                        <a:t> (kW)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990600" y="6096000"/>
            <a:ext cx="1828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aseline="30000" dirty="0" smtClean="0">
                <a:latin typeface="Calibri"/>
                <a:cs typeface="Calibri"/>
              </a:rPr>
              <a:t>1</a:t>
            </a:r>
            <a:r>
              <a:rPr lang="en-US" sz="1000" dirty="0" smtClean="0">
                <a:latin typeface="Calibri"/>
                <a:cs typeface="Calibri"/>
              </a:rPr>
              <a:t> 50 mA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784498" y="1623736"/>
            <a:ext cx="15213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B050"/>
                </a:solidFill>
              </a:rPr>
              <a:t>5.0-3.0 M</a:t>
            </a:r>
            <a:r>
              <a:rPr lang="el-GR" altLang="el-GR" sz="1600" dirty="0" smtClean="0">
                <a:solidFill>
                  <a:srgbClr val="00B050"/>
                </a:solidFill>
              </a:rPr>
              <a:t>Ω</a:t>
            </a:r>
            <a:endParaRPr lang="en-US" sz="1600" dirty="0">
              <a:solidFill>
                <a:srgbClr val="00B05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054644" y="2286000"/>
            <a:ext cx="990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B050"/>
                </a:solidFill>
              </a:rPr>
              <a:t>1-2</a:t>
            </a:r>
            <a:endParaRPr lang="en-US" sz="1600" dirty="0">
              <a:solidFill>
                <a:srgbClr val="00B05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934200" y="4649702"/>
            <a:ext cx="990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B050"/>
                </a:solidFill>
              </a:rPr>
              <a:t>42-70</a:t>
            </a:r>
            <a:endParaRPr lang="en-US" sz="1600" dirty="0">
              <a:solidFill>
                <a:srgbClr val="00B05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904704" y="5640302"/>
            <a:ext cx="990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B050"/>
                </a:solidFill>
              </a:rPr>
              <a:t>98-154</a:t>
            </a:r>
            <a:endParaRPr lang="en-US" sz="1600" dirty="0">
              <a:solidFill>
                <a:srgbClr val="00B05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934200" y="4987553"/>
            <a:ext cx="990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B050"/>
                </a:solidFill>
              </a:rPr>
              <a:t>48-76</a:t>
            </a:r>
            <a:endParaRPr lang="en-US" sz="1600" dirty="0">
              <a:solidFill>
                <a:srgbClr val="00B05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021484" y="5312765"/>
            <a:ext cx="990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94769"/>
                </a:solidFill>
              </a:rPr>
              <a:t>1-2</a:t>
            </a:r>
            <a:endParaRPr lang="en-US" sz="1600" dirty="0">
              <a:solidFill>
                <a:srgbClr val="094769"/>
              </a:solidFill>
            </a:endParaRPr>
          </a:p>
        </p:txBody>
      </p:sp>
      <p:sp>
        <p:nvSpPr>
          <p:cNvPr id="38" name="Oval 37"/>
          <p:cNvSpPr/>
          <p:nvPr/>
        </p:nvSpPr>
        <p:spPr>
          <a:xfrm>
            <a:off x="6477000" y="5582920"/>
            <a:ext cx="1600200" cy="381000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6477000" y="1600200"/>
            <a:ext cx="1600200" cy="381000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6477000" y="4953000"/>
            <a:ext cx="1600200" cy="381000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6479460" y="4648200"/>
            <a:ext cx="1600200" cy="381000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6477000" y="2249130"/>
            <a:ext cx="1600200" cy="381000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224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152400"/>
            <a:ext cx="8610600" cy="640080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b="1" dirty="0" smtClean="0"/>
              <a:t>AR RF System: Approach for New Cavities</a:t>
            </a:r>
            <a:endParaRPr lang="en-US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sz="2000" b="1" u="sng" dirty="0" smtClean="0">
                <a:solidFill>
                  <a:srgbClr val="0058A6"/>
                </a:solidFill>
              </a:rPr>
              <a:t>Options</a:t>
            </a:r>
          </a:p>
          <a:p>
            <a:pPr>
              <a:spcBef>
                <a:spcPts val="1200"/>
              </a:spcBef>
            </a:pPr>
            <a:r>
              <a:rPr lang="en-US" sz="2000" dirty="0" smtClean="0">
                <a:solidFill>
                  <a:srgbClr val="000000"/>
                </a:solidFill>
              </a:rPr>
              <a:t>Purchase Commercial Cavity</a:t>
            </a:r>
          </a:p>
          <a:p>
            <a:pPr marL="914400" lvl="2" indent="-230188">
              <a:spcBef>
                <a:spcPts val="0"/>
              </a:spcBef>
            </a:pPr>
            <a:r>
              <a:rPr lang="en-US" sz="2000" dirty="0" smtClean="0"/>
              <a:t>Research </a:t>
            </a:r>
            <a:r>
              <a:rPr lang="en-US" sz="2000" dirty="0"/>
              <a:t>Instruments – EC 500 </a:t>
            </a:r>
            <a:r>
              <a:rPr lang="en-US" sz="2000" dirty="0" smtClean="0"/>
              <a:t>MHz HOM Damped, </a:t>
            </a:r>
            <a:r>
              <a:rPr lang="en-US" sz="2000" dirty="0"/>
              <a:t>coaxial loop </a:t>
            </a:r>
            <a:r>
              <a:rPr lang="en-US" sz="2000" dirty="0" smtClean="0"/>
              <a:t>coupler</a:t>
            </a:r>
          </a:p>
          <a:p>
            <a:pPr marL="914400" lvl="2" indent="-230188">
              <a:spcBef>
                <a:spcPts val="0"/>
              </a:spcBef>
            </a:pPr>
            <a:r>
              <a:rPr lang="en-US" sz="2000" dirty="0" smtClean="0"/>
              <a:t>Toshiba </a:t>
            </a:r>
            <a:r>
              <a:rPr lang="en-US" sz="2000" dirty="0"/>
              <a:t>– ASP 500 MHz </a:t>
            </a:r>
            <a:r>
              <a:rPr lang="en-US" sz="2000" dirty="0" smtClean="0"/>
              <a:t>HOM Damped, </a:t>
            </a:r>
            <a:r>
              <a:rPr lang="en-US" sz="2000" dirty="0"/>
              <a:t>coaxial loop coupler</a:t>
            </a:r>
          </a:p>
          <a:p>
            <a:pPr>
              <a:spcBef>
                <a:spcPts val="1200"/>
              </a:spcBef>
            </a:pPr>
            <a:r>
              <a:rPr lang="en-US" sz="2000" dirty="0" smtClean="0">
                <a:solidFill>
                  <a:srgbClr val="000000"/>
                </a:solidFill>
              </a:rPr>
              <a:t>Copy legacy ALS </a:t>
            </a:r>
            <a:r>
              <a:rPr lang="en-US" sz="2000" dirty="0" smtClean="0">
                <a:solidFill>
                  <a:srgbClr val="000000"/>
                </a:solidFill>
              </a:rPr>
              <a:t>SR 500 MHz partially HOM Damped, </a:t>
            </a:r>
            <a:r>
              <a:rPr lang="en-US" sz="2000" dirty="0" smtClean="0">
                <a:solidFill>
                  <a:srgbClr val="000000"/>
                </a:solidFill>
              </a:rPr>
              <a:t>aperture coupled</a:t>
            </a:r>
          </a:p>
          <a:p>
            <a:pPr>
              <a:spcBef>
                <a:spcPts val="1200"/>
              </a:spcBef>
            </a:pPr>
            <a:r>
              <a:rPr lang="en-US" sz="2000" dirty="0">
                <a:solidFill>
                  <a:srgbClr val="000000"/>
                </a:solidFill>
              </a:rPr>
              <a:t>D</a:t>
            </a:r>
            <a:r>
              <a:rPr lang="en-US" sz="2000" dirty="0" smtClean="0">
                <a:solidFill>
                  <a:srgbClr val="000000"/>
                </a:solidFill>
              </a:rPr>
              <a:t>esign new cavity by scaling NLC </a:t>
            </a:r>
            <a:r>
              <a:rPr lang="en-US" sz="2000" dirty="0">
                <a:solidFill>
                  <a:srgbClr val="000000"/>
                </a:solidFill>
              </a:rPr>
              <a:t>714MHz HOM </a:t>
            </a:r>
            <a:r>
              <a:rPr lang="en-US" sz="2000" dirty="0" smtClean="0">
                <a:solidFill>
                  <a:srgbClr val="000000"/>
                </a:solidFill>
              </a:rPr>
              <a:t>Damped, aperture coupled</a:t>
            </a:r>
            <a:r>
              <a:rPr lang="en-US" sz="2000" dirty="0" smtClean="0">
                <a:solidFill>
                  <a:srgbClr val="000000"/>
                </a:solidFill>
              </a:rPr>
              <a:t>.</a:t>
            </a:r>
            <a:endParaRPr lang="en-US" sz="2000" dirty="0" smtClean="0">
              <a:solidFill>
                <a:srgbClr val="000000"/>
              </a:solidFill>
            </a:endParaRPr>
          </a:p>
          <a:p>
            <a:pPr marL="0" indent="0">
              <a:spcBef>
                <a:spcPts val="1200"/>
              </a:spcBef>
              <a:buNone/>
            </a:pPr>
            <a:r>
              <a:rPr lang="en-US" sz="2000" b="1" u="sng" dirty="0" smtClean="0">
                <a:solidFill>
                  <a:srgbClr val="0058A6"/>
                </a:solidFill>
              </a:rPr>
              <a:t>Down-Select</a:t>
            </a:r>
            <a:endParaRPr lang="en-US" sz="2000" b="1" dirty="0" smtClean="0">
              <a:solidFill>
                <a:schemeClr val="bg2">
                  <a:lumMod val="50000"/>
                </a:schemeClr>
              </a:solidFill>
            </a:endParaRPr>
          </a:p>
          <a:p>
            <a:pPr>
              <a:spcBef>
                <a:spcPts val="1200"/>
              </a:spcBef>
            </a:pPr>
            <a:r>
              <a:rPr lang="en-US" sz="2000" dirty="0" smtClean="0">
                <a:solidFill>
                  <a:schemeClr val="bg2">
                    <a:lumMod val="50000"/>
                  </a:schemeClr>
                </a:solidFill>
              </a:rPr>
              <a:t>Order/Manufacture 3 cavities, </a:t>
            </a:r>
            <a:r>
              <a:rPr lang="en-US" sz="2000" dirty="0">
                <a:solidFill>
                  <a:schemeClr val="bg2">
                    <a:lumMod val="50000"/>
                  </a:schemeClr>
                </a:solidFill>
              </a:rPr>
              <a:t>install </a:t>
            </a:r>
            <a:r>
              <a:rPr lang="en-US" sz="2000" dirty="0" smtClean="0">
                <a:solidFill>
                  <a:schemeClr val="bg2">
                    <a:lumMod val="50000"/>
                  </a:schemeClr>
                </a:solidFill>
              </a:rPr>
              <a:t>2 </a:t>
            </a:r>
            <a:r>
              <a:rPr lang="en-US" sz="2000" dirty="0">
                <a:solidFill>
                  <a:schemeClr val="bg2">
                    <a:lumMod val="50000"/>
                  </a:schemeClr>
                </a:solidFill>
              </a:rPr>
              <a:t>to satisfy the AR installation </a:t>
            </a:r>
            <a:r>
              <a:rPr lang="en-US" sz="2000" dirty="0" smtClean="0">
                <a:solidFill>
                  <a:schemeClr val="bg2">
                    <a:lumMod val="50000"/>
                  </a:schemeClr>
                </a:solidFill>
              </a:rPr>
              <a:t>schedule.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sz="2000" b="1" dirty="0" smtClean="0">
                <a:solidFill>
                  <a:srgbClr val="0058A6"/>
                </a:solidFill>
              </a:rPr>
              <a:t>then</a:t>
            </a:r>
            <a:endParaRPr lang="en-US" sz="2000" b="1" dirty="0">
              <a:solidFill>
                <a:srgbClr val="0058A6"/>
              </a:solidFill>
            </a:endParaRPr>
          </a:p>
          <a:p>
            <a:pPr>
              <a:spcBef>
                <a:spcPts val="1200"/>
              </a:spcBef>
            </a:pPr>
            <a:r>
              <a:rPr lang="en-US" sz="2000" dirty="0" smtClean="0">
                <a:solidFill>
                  <a:schemeClr val="bg2">
                    <a:lumMod val="50000"/>
                  </a:schemeClr>
                </a:solidFill>
              </a:rPr>
              <a:t>Continue </a:t>
            </a:r>
            <a:r>
              <a:rPr lang="en-US" sz="2000" dirty="0">
                <a:solidFill>
                  <a:schemeClr val="bg2">
                    <a:lumMod val="50000"/>
                  </a:schemeClr>
                </a:solidFill>
              </a:rPr>
              <a:t>to develop </a:t>
            </a:r>
            <a:r>
              <a:rPr lang="en-US" sz="2000" dirty="0" smtClean="0">
                <a:solidFill>
                  <a:schemeClr val="bg2">
                    <a:lumMod val="50000"/>
                  </a:schemeClr>
                </a:solidFill>
              </a:rPr>
              <a:t>sector AR11S </a:t>
            </a:r>
            <a:r>
              <a:rPr lang="en-US" sz="2000" dirty="0">
                <a:solidFill>
                  <a:schemeClr val="bg2">
                    <a:lumMod val="50000"/>
                  </a:schemeClr>
                </a:solidFill>
              </a:rPr>
              <a:t>location for cavities in SR tunnel.</a:t>
            </a:r>
          </a:p>
          <a:p>
            <a:pPr>
              <a:spcBef>
                <a:spcPts val="1200"/>
              </a:spcBef>
            </a:pPr>
            <a:r>
              <a:rPr lang="en-US" sz="2000" dirty="0">
                <a:solidFill>
                  <a:schemeClr val="bg2">
                    <a:lumMod val="50000"/>
                  </a:schemeClr>
                </a:solidFill>
              </a:rPr>
              <a:t>Design/modify SR roof blocks to accommodate AR </a:t>
            </a:r>
            <a:r>
              <a:rPr lang="en-US" sz="2000" dirty="0" smtClean="0">
                <a:solidFill>
                  <a:schemeClr val="bg2">
                    <a:lumMod val="50000"/>
                  </a:schemeClr>
                </a:solidFill>
              </a:rPr>
              <a:t>cavities/distribution.</a:t>
            </a:r>
            <a:endParaRPr lang="en-US" sz="2000" dirty="0">
              <a:solidFill>
                <a:schemeClr val="bg2">
                  <a:lumMod val="50000"/>
                </a:schemeClr>
              </a:solidFill>
            </a:endParaRPr>
          </a:p>
          <a:p>
            <a:pPr>
              <a:spcBef>
                <a:spcPts val="1200"/>
              </a:spcBef>
            </a:pPr>
            <a:r>
              <a:rPr lang="en-US" sz="2000" dirty="0">
                <a:solidFill>
                  <a:schemeClr val="bg2">
                    <a:lumMod val="50000"/>
                  </a:schemeClr>
                </a:solidFill>
              </a:rPr>
              <a:t>Design RF Distribution to accommodate the AR cavities &amp; egress for waveguides from roof blocks.</a:t>
            </a:r>
          </a:p>
          <a:p>
            <a:pPr lvl="1">
              <a:spcBef>
                <a:spcPts val="1200"/>
              </a:spcBef>
            </a:pPr>
            <a:endParaRPr lang="en-US" sz="2000" dirty="0" smtClean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3505200" y="6458855"/>
            <a:ext cx="2133600" cy="365125"/>
          </a:xfrm>
        </p:spPr>
        <p:txBody>
          <a:bodyPr/>
          <a:lstStyle/>
          <a:p>
            <a:fld id="{8E8EECC0-62E2-794C-BFF4-3606EC20E166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9581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LS Template">
  <a:themeElements>
    <a:clrScheme name="ALS Theme">
      <a:dk1>
        <a:srgbClr val="00395A"/>
      </a:dk1>
      <a:lt1>
        <a:srgbClr val="FFFFFF"/>
      </a:lt1>
      <a:dk2>
        <a:srgbClr val="006BA6"/>
      </a:dk2>
      <a:lt2>
        <a:srgbClr val="63666A"/>
      </a:lt2>
      <a:accent1>
        <a:srgbClr val="E04E39"/>
      </a:accent1>
      <a:accent2>
        <a:srgbClr val="EAAA00"/>
      </a:accent2>
      <a:accent3>
        <a:srgbClr val="74AA50"/>
      </a:accent3>
      <a:accent4>
        <a:srgbClr val="00B5E2"/>
      </a:accent4>
      <a:accent5>
        <a:srgbClr val="007681"/>
      </a:accent5>
      <a:accent6>
        <a:srgbClr val="5D4777"/>
      </a:accent6>
      <a:hlink>
        <a:srgbClr val="D57800"/>
      </a:hlink>
      <a:folHlink>
        <a:srgbClr val="672E45"/>
      </a:folHlink>
    </a:clrScheme>
    <a:fontScheme name="ALS Fonts">
      <a:majorFont>
        <a:latin typeface="Lato Black"/>
        <a:ea typeface=""/>
        <a:cs typeface=""/>
      </a:majorFont>
      <a:minorFont>
        <a:latin typeface="La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25400">
          <a:solidFill>
            <a:schemeClr val="tx2"/>
          </a:solidFill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2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z="2400" dirty="0" smtClean="0">
            <a:solidFill>
              <a:schemeClr val="tx2"/>
            </a:solidFill>
            <a:latin typeface="Calibri"/>
            <a:cs typeface="Calibri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20171217 ALS-U RF Systems Update</Template>
  <TotalTime>11361</TotalTime>
  <Words>3973</Words>
  <Application>Microsoft Office PowerPoint</Application>
  <PresentationFormat>On-screen Show (4:3)</PresentationFormat>
  <Paragraphs>776</Paragraphs>
  <Slides>38</Slides>
  <Notes>28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3" baseType="lpstr">
      <vt:lpstr>Calibri</vt:lpstr>
      <vt:lpstr>Arial</vt:lpstr>
      <vt:lpstr>Lato</vt:lpstr>
      <vt:lpstr>ALS Template</vt:lpstr>
      <vt:lpstr>AutoCAD Drawing</vt:lpstr>
      <vt:lpstr>ALS-U Plans for the RF Systems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AR RF System: ALS Cavity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SR RF System: Scope</vt:lpstr>
      <vt:lpstr>PowerPoint Presentation</vt:lpstr>
      <vt:lpstr>PowerPoint Presentation</vt:lpstr>
      <vt:lpstr>PowerPoint Presentation</vt:lpstr>
      <vt:lpstr>SR RF System: What ALS Cavity needs upgraded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ALS-U RF Systems Update</dc:title>
  <dc:creator>Kenneth Baptiste</dc:creator>
  <cp:lastModifiedBy>Kenneth Baptiste</cp:lastModifiedBy>
  <cp:revision>299</cp:revision>
  <dcterms:created xsi:type="dcterms:W3CDTF">2017-12-18T04:45:32Z</dcterms:created>
  <dcterms:modified xsi:type="dcterms:W3CDTF">2018-11-08T01:17:24Z</dcterms:modified>
</cp:coreProperties>
</file>