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64" r:id="rId1"/>
  </p:sldMasterIdLst>
  <p:notesMasterIdLst>
    <p:notesMasterId r:id="rId21"/>
  </p:notesMasterIdLst>
  <p:handoutMasterIdLst>
    <p:handoutMasterId r:id="rId22"/>
  </p:handoutMasterIdLst>
  <p:sldIdLst>
    <p:sldId id="331" r:id="rId2"/>
    <p:sldId id="334" r:id="rId3"/>
    <p:sldId id="335" r:id="rId4"/>
    <p:sldId id="350" r:id="rId5"/>
    <p:sldId id="349" r:id="rId6"/>
    <p:sldId id="358" r:id="rId7"/>
    <p:sldId id="359" r:id="rId8"/>
    <p:sldId id="360" r:id="rId9"/>
    <p:sldId id="355" r:id="rId10"/>
    <p:sldId id="356" r:id="rId11"/>
    <p:sldId id="339" r:id="rId12"/>
    <p:sldId id="340" r:id="rId13"/>
    <p:sldId id="342" r:id="rId14"/>
    <p:sldId id="343" r:id="rId15"/>
    <p:sldId id="344" r:id="rId16"/>
    <p:sldId id="345" r:id="rId17"/>
    <p:sldId id="354" r:id="rId18"/>
    <p:sldId id="353" r:id="rId19"/>
    <p:sldId id="309" r:id="rId20"/>
  </p:sldIdLst>
  <p:sldSz cx="9144000" cy="6858000" type="screen4x3"/>
  <p:notesSz cx="6794500" cy="9931400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521415D9-36F7-43E2-AB2F-B90AF26B5E84}">
      <p14:sectionLst xmlns:p14="http://schemas.microsoft.com/office/powerpoint/2010/main">
        <p14:section name="Standardabschnitt" id="{AE7857C0-2D20-4703-8FB6-39B300EF5577}">
          <p14:sldIdLst>
            <p14:sldId id="331"/>
            <p14:sldId id="334"/>
            <p14:sldId id="335"/>
            <p14:sldId id="350"/>
            <p14:sldId id="349"/>
            <p14:sldId id="358"/>
            <p14:sldId id="359"/>
            <p14:sldId id="360"/>
            <p14:sldId id="355"/>
            <p14:sldId id="356"/>
            <p14:sldId id="339"/>
            <p14:sldId id="340"/>
            <p14:sldId id="342"/>
            <p14:sldId id="343"/>
            <p14:sldId id="344"/>
            <p14:sldId id="345"/>
            <p14:sldId id="354"/>
            <p14:sldId id="353"/>
            <p14:sldId id="30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890">
          <p15:clr>
            <a:srgbClr val="A4A3A4"/>
          </p15:clr>
        </p15:guide>
        <p15:guide id="2" orient="horz" pos="845">
          <p15:clr>
            <a:srgbClr val="A4A3A4"/>
          </p15:clr>
        </p15:guide>
        <p15:guide id="3" orient="horz" pos="3793">
          <p15:clr>
            <a:srgbClr val="A4A3A4"/>
          </p15:clr>
        </p15:guide>
        <p15:guide id="4" orient="horz" pos="1117">
          <p15:clr>
            <a:srgbClr val="A4A3A4"/>
          </p15:clr>
        </p15:guide>
        <p15:guide id="5" orient="horz" pos="187">
          <p15:clr>
            <a:srgbClr val="A4A3A4"/>
          </p15:clr>
        </p15:guide>
        <p15:guide id="6" orient="horz" pos="504">
          <p15:clr>
            <a:srgbClr val="A4A3A4"/>
          </p15:clr>
        </p15:guide>
        <p15:guide id="7" orient="horz" pos="4156">
          <p15:clr>
            <a:srgbClr val="A4A3A4"/>
          </p15:clr>
        </p15:guide>
        <p15:guide id="8" orient="horz">
          <p15:clr>
            <a:srgbClr val="A4A3A4"/>
          </p15:clr>
        </p15:guide>
        <p15:guide id="9" pos="657">
          <p15:clr>
            <a:srgbClr val="A4A3A4"/>
          </p15:clr>
        </p15:guide>
        <p15:guide id="10" pos="5534">
          <p15:clr>
            <a:srgbClr val="A4A3A4"/>
          </p15:clr>
        </p15:guide>
        <p15:guide id="11" pos="521">
          <p15:clr>
            <a:srgbClr val="A4A3A4"/>
          </p15:clr>
        </p15:guide>
        <p15:guide id="12" pos="453">
          <p15:clr>
            <a:srgbClr val="A4A3A4"/>
          </p15:clr>
        </p15:guide>
        <p15:guide id="13" pos="1315">
          <p15:clr>
            <a:srgbClr val="A4A3A4"/>
          </p15:clr>
        </p15:guide>
        <p15:guide id="14" pos="3039">
          <p15:clr>
            <a:srgbClr val="A4A3A4"/>
          </p15:clr>
        </p15:guide>
        <p15:guide id="15" pos="3152">
          <p15:clr>
            <a:srgbClr val="A4A3A4"/>
          </p15:clr>
        </p15:guide>
        <p15:guide id="16" pos="5738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000"/>
    <a:srgbClr val="FFFFFF"/>
    <a:srgbClr val="808080"/>
    <a:srgbClr val="000000"/>
    <a:srgbClr val="FDCA00"/>
    <a:srgbClr val="EF5B00"/>
    <a:srgbClr val="C50006"/>
    <a:srgbClr val="7C204E"/>
    <a:srgbClr val="003B6E"/>
    <a:srgbClr val="197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1937" autoAdjust="0"/>
  </p:normalViewPr>
  <p:slideViewPr>
    <p:cSldViewPr snapToObjects="1">
      <p:cViewPr varScale="1">
        <p:scale>
          <a:sx n="74" d="100"/>
          <a:sy n="74" d="100"/>
        </p:scale>
        <p:origin x="-1086" y="-90"/>
      </p:cViewPr>
      <p:guideLst>
        <p:guide orient="horz" pos="890"/>
        <p:guide orient="horz" pos="845"/>
        <p:guide orient="horz" pos="3793"/>
        <p:guide orient="horz" pos="1117"/>
        <p:guide orient="horz" pos="187"/>
        <p:guide orient="horz" pos="504"/>
        <p:guide orient="horz" pos="4156"/>
        <p:guide orient="horz"/>
        <p:guide pos="657"/>
        <p:guide pos="5534"/>
        <p:guide pos="521"/>
        <p:guide pos="453"/>
        <p:guide pos="1315"/>
        <p:guide pos="3039"/>
        <p:guide pos="3152"/>
        <p:guide pos="573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115" d="100"/>
          <a:sy n="115" d="100"/>
        </p:scale>
        <p:origin x="-4932" y="-108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94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94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94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6125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631" y="4718072"/>
            <a:ext cx="4981238" cy="446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</a:t>
            </a:r>
            <a:r>
              <a:rPr lang="de-DE" noProof="0" dirty="0" smtClean="0"/>
              <a:t>Ebene</a:t>
            </a:r>
          </a:p>
          <a:p>
            <a:pPr lvl="5"/>
            <a:r>
              <a:rPr lang="de-DE" noProof="0" dirty="0" smtClean="0"/>
              <a:t>Sechste Ebene</a:t>
            </a:r>
          </a:p>
          <a:p>
            <a:pPr lvl="6"/>
            <a:r>
              <a:rPr lang="de-DE" noProof="0" dirty="0" smtClean="0"/>
              <a:t>Siebte Ebene</a:t>
            </a:r>
          </a:p>
          <a:p>
            <a:pPr lvl="7"/>
            <a:r>
              <a:rPr lang="de-DE" noProof="0" dirty="0" smtClean="0"/>
              <a:t>Achte Ebene</a:t>
            </a:r>
          </a:p>
          <a:p>
            <a:pPr lvl="8"/>
            <a:r>
              <a:rPr lang="de-DE" noProof="0" dirty="0" smtClean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94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90488" indent="-90488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5" indent="-92075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700" indent="-85725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88" indent="-90488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75" indent="-90488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63" indent="-90488" algn="l" defTabSz="457200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50" indent="-90488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38" indent="-90488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50" indent="-88900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4984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U:\20160506_PSI_Luftbild_029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" b="7666"/>
          <a:stretch/>
        </p:blipFill>
        <p:spPr bwMode="auto">
          <a:xfrm>
            <a:off x="2642401" y="282698"/>
            <a:ext cx="5674015" cy="336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>
          <a:xfrm>
            <a:off x="814387" y="4572000"/>
            <a:ext cx="7969249" cy="1388939"/>
          </a:xfrm>
        </p:spPr>
        <p:txBody>
          <a:bodyPr/>
          <a:lstStyle>
            <a:lvl1pPr>
              <a:defRPr sz="30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814388" y="4140000"/>
            <a:ext cx="7969249" cy="36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8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/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-2" y="282698"/>
            <a:ext cx="2534400" cy="3362326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12" name="Bild 2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263" y="548680"/>
            <a:ext cx="1219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"/>
          <p:cNvSpPr>
            <a:spLocks noChangeArrowheads="1"/>
          </p:cNvSpPr>
          <p:nvPr userDrawn="1"/>
        </p:nvSpPr>
        <p:spPr bwMode="auto">
          <a:xfrm>
            <a:off x="5292080" y="3412620"/>
            <a:ext cx="3024336" cy="232404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1100" b="1" i="0" kern="0" spc="30" dirty="0" smtClean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  <a:endParaRPr lang="de-CH" sz="1100" b="1" i="0" kern="0" spc="30" dirty="0">
              <a:solidFill>
                <a:srgbClr val="505150"/>
              </a:solidFill>
              <a:latin typeface="+mn-lt"/>
              <a:cs typeface="Arial" charset="0"/>
            </a:endParaRP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424000" y="282698"/>
            <a:ext cx="720000" cy="3362326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5" name="Rechteck 15"/>
          <p:cNvSpPr>
            <a:spLocks noChangeArrowheads="1"/>
          </p:cNvSpPr>
          <p:nvPr userDrawn="1"/>
        </p:nvSpPr>
        <p:spPr bwMode="auto">
          <a:xfrm>
            <a:off x="828000" y="6138863"/>
            <a:ext cx="720725" cy="719137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6680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5"/>
            <a:r>
              <a:rPr lang="en-GB" noProof="0" dirty="0" err="1" smtClean="0"/>
              <a:t>Sechste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6"/>
            <a:r>
              <a:rPr lang="en-GB" noProof="0" dirty="0" err="1" smtClean="0"/>
              <a:t>Siebte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7"/>
            <a:r>
              <a:rPr lang="en-GB" noProof="0" dirty="0" err="1" smtClean="0"/>
              <a:t>Achte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8"/>
            <a:r>
              <a:rPr lang="en-GB" noProof="0" dirty="0" err="1" smtClean="0"/>
              <a:t>Neunte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6818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39" y="1484782"/>
            <a:ext cx="7885633" cy="4608514"/>
          </a:xfrm>
        </p:spPr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</a:p>
          <a:p>
            <a:pPr lvl="5"/>
            <a:r>
              <a:rPr lang="de-CH" dirty="0" smtClean="0"/>
              <a:t>Sechste Ebene</a:t>
            </a:r>
          </a:p>
          <a:p>
            <a:pPr lvl="6"/>
            <a:r>
              <a:rPr lang="de-CH" dirty="0" smtClean="0"/>
              <a:t>Siebte Ebene</a:t>
            </a:r>
          </a:p>
          <a:p>
            <a:pPr lvl="7"/>
            <a:r>
              <a:rPr lang="de-CH" dirty="0" smtClean="0"/>
              <a:t>Achte Ebene</a:t>
            </a:r>
          </a:p>
          <a:p>
            <a:pPr lvl="8"/>
            <a:r>
              <a:rPr lang="de-CH" dirty="0" smtClean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3910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88" y="1341438"/>
            <a:ext cx="3781425" cy="4679950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5"/>
            <a:r>
              <a:rPr lang="en-GB" noProof="0" dirty="0" err="1" smtClean="0"/>
              <a:t>Sechste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6"/>
            <a:r>
              <a:rPr lang="en-GB" noProof="0" dirty="0" err="1" smtClean="0"/>
              <a:t>Siebte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7"/>
            <a:r>
              <a:rPr lang="en-GB" noProof="0" dirty="0" err="1" smtClean="0"/>
              <a:t>Achte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8"/>
            <a:r>
              <a:rPr lang="en-GB" noProof="0" dirty="0" err="1" smtClean="0"/>
              <a:t>Neunte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0" y="1337869"/>
            <a:ext cx="3781425" cy="4679950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5"/>
            <a:r>
              <a:rPr lang="en-GB" noProof="0" dirty="0" err="1" smtClean="0"/>
              <a:t>Sechste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6"/>
            <a:r>
              <a:rPr lang="en-GB" noProof="0" dirty="0" err="1" smtClean="0"/>
              <a:t>Siebte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7"/>
            <a:r>
              <a:rPr lang="en-GB" noProof="0" dirty="0" err="1" smtClean="0"/>
              <a:t>Achte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8"/>
            <a:r>
              <a:rPr lang="en-GB" noProof="0" dirty="0" err="1" smtClean="0"/>
              <a:t>Neunte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653103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16" y="1449803"/>
            <a:ext cx="3781425" cy="4571585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5"/>
            <a:r>
              <a:rPr lang="en-GB" noProof="0" dirty="0" err="1" smtClean="0"/>
              <a:t>Sechste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6"/>
            <a:r>
              <a:rPr lang="en-GB" noProof="0" dirty="0" err="1" smtClean="0"/>
              <a:t>Siebte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7"/>
            <a:r>
              <a:rPr lang="en-GB" noProof="0" dirty="0" err="1" smtClean="0"/>
              <a:t>Achte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8"/>
            <a:r>
              <a:rPr lang="en-GB" noProof="0" dirty="0" err="1" smtClean="0"/>
              <a:t>Neunte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28" y="1446234"/>
            <a:ext cx="3781425" cy="4575154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5"/>
            <a:r>
              <a:rPr lang="en-GB" noProof="0" dirty="0" err="1" smtClean="0"/>
              <a:t>Sechste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6"/>
            <a:r>
              <a:rPr lang="en-GB" noProof="0" dirty="0" err="1" smtClean="0"/>
              <a:t>Siebte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7"/>
            <a:r>
              <a:rPr lang="en-GB" noProof="0" dirty="0" err="1" smtClean="0"/>
              <a:t>Achte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8"/>
            <a:r>
              <a:rPr lang="en-GB" noProof="0" dirty="0" err="1" smtClean="0"/>
              <a:t>Neunte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963531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15250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38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U:\20160506_PSI_Luftbild_029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19811"/>
            <a:ext cx="8370753" cy="55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7088" y="1019810"/>
            <a:ext cx="2289712" cy="5577839"/>
          </a:xfrm>
          <a:solidFill>
            <a:schemeClr val="bg1">
              <a:alpha val="75000"/>
            </a:schemeClr>
          </a:solidFill>
        </p:spPr>
        <p:txBody>
          <a:bodyPr lIns="72000" tIns="360000" rIns="36000" bIns="36000" anchor="t" anchorCtr="0"/>
          <a:lstStyle>
            <a:lvl1pPr marL="177800" indent="-1778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pic>
        <p:nvPicPr>
          <p:cNvPr id="13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>
            <a:spLocks noChangeArrowheads="1"/>
          </p:cNvSpPr>
          <p:nvPr userDrawn="1"/>
        </p:nvSpPr>
        <p:spPr bwMode="auto">
          <a:xfrm>
            <a:off x="0" y="1019811"/>
            <a:ext cx="720725" cy="727901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6997-D255-41B7-B54A-0D88BF15FC93}" type="datetime1">
              <a:rPr lang="de-CH" smtClean="0"/>
              <a:pPr/>
              <a:t>07.11.2018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319D7-E2E5-44B6-9F09-D93C4FADC2BE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2985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00" y="291600"/>
            <a:ext cx="6708025" cy="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 smtClean="0"/>
              <a:t>Folientitel</a:t>
            </a:r>
            <a:r>
              <a:rPr lang="en-GB" noProof="0" dirty="0" smtClean="0"/>
              <a:t> </a:t>
            </a:r>
            <a:r>
              <a:rPr lang="en-GB" noProof="0" dirty="0" err="1" smtClean="0"/>
              <a:t>eingeben</a:t>
            </a:r>
            <a:endParaRPr lang="en-GB" noProof="0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6661150"/>
            <a:ext cx="575742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9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0" y="1412875"/>
            <a:ext cx="720725" cy="727901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2988" y="1341438"/>
            <a:ext cx="7742237" cy="46799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5"/>
            <a:r>
              <a:rPr lang="en-GB" noProof="0" dirty="0" err="1" smtClean="0"/>
              <a:t>Sechste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6"/>
            <a:r>
              <a:rPr lang="en-GB" noProof="0" dirty="0" err="1" smtClean="0"/>
              <a:t>Siebte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7"/>
            <a:r>
              <a:rPr lang="en-GB" noProof="0" dirty="0" err="1" smtClean="0"/>
              <a:t>Achte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8"/>
            <a:r>
              <a:rPr lang="en-GB" noProof="0" dirty="0" err="1" smtClean="0"/>
              <a:t>Neunte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4" r:id="rId2"/>
    <p:sldLayoutId id="2147483976" r:id="rId3"/>
    <p:sldLayoutId id="2147483973" r:id="rId4"/>
    <p:sldLayoutId id="2147483977" r:id="rId5"/>
    <p:sldLayoutId id="2147483979" r:id="rId6"/>
    <p:sldLayoutId id="2147483978" r:id="rId7"/>
    <p:sldLayoutId id="2147483980" r:id="rId8"/>
    <p:sldLayoutId id="2147483981" r:id="rId9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8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600" indent="1841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73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6pPr>
      <a:lvl7pPr marL="1257300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7pPr>
      <a:lvl8pPr marL="143668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8pPr>
      <a:lvl9pPr marL="1614488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14387" y="4509120"/>
            <a:ext cx="7969249" cy="1090800"/>
          </a:xfrm>
        </p:spPr>
        <p:txBody>
          <a:bodyPr/>
          <a:lstStyle/>
          <a:p>
            <a:r>
              <a:rPr lang="de-DE" dirty="0" smtClean="0"/>
              <a:t>SLS RF </a:t>
            </a:r>
            <a:r>
              <a:rPr lang="de-DE" dirty="0" err="1" smtClean="0"/>
              <a:t>operation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status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SLS-2 </a:t>
            </a:r>
            <a:r>
              <a:rPr lang="de-DE" dirty="0" err="1" smtClean="0"/>
              <a:t>project</a:t>
            </a:r>
            <a:endParaRPr lang="de-DE" dirty="0"/>
          </a:p>
        </p:txBody>
      </p:sp>
      <p:sp>
        <p:nvSpPr>
          <p:cNvPr id="6" name="Untertitel 5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GB" dirty="0" smtClean="0"/>
              <a:t>Lukas Stingelin  </a:t>
            </a:r>
            <a:r>
              <a:rPr lang="en-GB" dirty="0"/>
              <a:t>::  </a:t>
            </a:r>
            <a:r>
              <a:rPr lang="en-GB" dirty="0" smtClean="0"/>
              <a:t>Group RF Systems 1  </a:t>
            </a:r>
            <a:r>
              <a:rPr lang="en-GB" dirty="0"/>
              <a:t>::  Paul </a:t>
            </a:r>
            <a:r>
              <a:rPr lang="en-GB" dirty="0" err="1"/>
              <a:t>Scherrer</a:t>
            </a:r>
            <a:r>
              <a:rPr lang="en-GB" dirty="0"/>
              <a:t> </a:t>
            </a:r>
            <a:r>
              <a:rPr lang="en-GB" dirty="0" err="1" smtClean="0"/>
              <a:t>Institut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814387" y="5517232"/>
            <a:ext cx="6853957" cy="504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800" b="1" dirty="0" smtClean="0">
                <a:solidFill>
                  <a:srgbClr val="969696"/>
                </a:solidFill>
                <a:latin typeface="+mn-lt"/>
              </a:rPr>
              <a:t>22</a:t>
            </a:r>
            <a:r>
              <a:rPr lang="en-GB" sz="1800" b="1" baseline="30000" dirty="0" smtClean="0">
                <a:solidFill>
                  <a:srgbClr val="969696"/>
                </a:solidFill>
                <a:latin typeface="+mn-lt"/>
              </a:rPr>
              <a:t>nd</a:t>
            </a:r>
            <a:r>
              <a:rPr lang="en-GB" sz="1800" b="1" dirty="0" smtClean="0">
                <a:solidFill>
                  <a:srgbClr val="969696"/>
                </a:solidFill>
                <a:latin typeface="+mn-lt"/>
              </a:rPr>
              <a:t> ESLS-RF workshop, from 8</a:t>
            </a:r>
            <a:r>
              <a:rPr lang="en-GB" sz="1800" b="1" baseline="30000" dirty="0" smtClean="0">
                <a:solidFill>
                  <a:srgbClr val="969696"/>
                </a:solidFill>
                <a:latin typeface="+mn-lt"/>
              </a:rPr>
              <a:t>th</a:t>
            </a:r>
            <a:r>
              <a:rPr lang="en-GB" sz="1800" b="1" dirty="0" smtClean="0">
                <a:solidFill>
                  <a:srgbClr val="969696"/>
                </a:solidFill>
                <a:latin typeface="+mn-lt"/>
              </a:rPr>
              <a:t> November to 9</a:t>
            </a:r>
            <a:r>
              <a:rPr lang="en-GB" sz="1800" b="1" baseline="30000" dirty="0" smtClean="0">
                <a:solidFill>
                  <a:srgbClr val="969696"/>
                </a:solidFill>
                <a:latin typeface="+mn-lt"/>
              </a:rPr>
              <a:t>th</a:t>
            </a:r>
            <a:r>
              <a:rPr lang="en-GB" sz="1800" b="1" dirty="0" smtClean="0">
                <a:solidFill>
                  <a:srgbClr val="969696"/>
                </a:solidFill>
                <a:latin typeface="+mn-lt"/>
              </a:rPr>
              <a:t> of November 2018, </a:t>
            </a:r>
            <a:br>
              <a:rPr lang="en-GB" sz="1800" b="1" dirty="0" smtClean="0">
                <a:solidFill>
                  <a:srgbClr val="969696"/>
                </a:solidFill>
                <a:latin typeface="+mn-lt"/>
              </a:rPr>
            </a:br>
            <a:r>
              <a:rPr lang="en-GB" sz="1800" b="1" dirty="0" smtClean="0">
                <a:solidFill>
                  <a:srgbClr val="969696"/>
                </a:solidFill>
                <a:latin typeface="+mn-lt"/>
              </a:rPr>
              <a:t>Synchrotron SOLEIL, Gif-sur-Yvette </a:t>
            </a:r>
            <a:r>
              <a:rPr lang="en-GB" sz="1800" b="1" dirty="0" err="1" smtClean="0">
                <a:solidFill>
                  <a:srgbClr val="969696"/>
                </a:solidFill>
                <a:latin typeface="+mn-lt"/>
              </a:rPr>
              <a:t>Cedex</a:t>
            </a:r>
            <a:r>
              <a:rPr lang="en-GB" sz="1800" b="1" dirty="0" smtClean="0">
                <a:solidFill>
                  <a:srgbClr val="969696"/>
                </a:solidFill>
                <a:latin typeface="+mn-lt"/>
              </a:rPr>
              <a:t>, France </a:t>
            </a:r>
            <a:endParaRPr lang="en-GB" sz="1800" b="1" kern="1000" spc="30" dirty="0" smtClean="0">
              <a:solidFill>
                <a:srgbClr val="969696"/>
              </a:solidFill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7595199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dirty="0" err="1" smtClean="0"/>
              <a:t>Preliminary</a:t>
            </a:r>
            <a:r>
              <a:rPr lang="de-CH" sz="2400" dirty="0" smtClean="0"/>
              <a:t> </a:t>
            </a:r>
            <a:r>
              <a:rPr lang="de-CH" sz="2400" dirty="0" err="1" smtClean="0"/>
              <a:t>noise</a:t>
            </a:r>
            <a:r>
              <a:rPr lang="de-CH" sz="2400" dirty="0" smtClean="0"/>
              <a:t> </a:t>
            </a:r>
            <a:r>
              <a:rPr lang="de-CH" sz="2400" dirty="0" err="1" smtClean="0"/>
              <a:t>measurements</a:t>
            </a:r>
            <a:r>
              <a:rPr lang="de-CH" sz="2400" dirty="0" smtClean="0"/>
              <a:t>: </a:t>
            </a:r>
            <a:r>
              <a:rPr lang="de-CH" sz="2400" dirty="0" err="1" smtClean="0"/>
              <a:t>Comparison</a:t>
            </a:r>
            <a:r>
              <a:rPr lang="de-CH" sz="2400" dirty="0" smtClean="0"/>
              <a:t> </a:t>
            </a:r>
            <a:r>
              <a:rPr lang="de-CH" sz="2400" dirty="0" err="1" smtClean="0"/>
              <a:t>of</a:t>
            </a:r>
            <a:r>
              <a:rPr lang="de-CH" sz="2400" dirty="0" smtClean="0"/>
              <a:t> Klystron- </a:t>
            </a:r>
            <a:r>
              <a:rPr lang="de-CH" sz="2400" dirty="0" err="1" smtClean="0"/>
              <a:t>and</a:t>
            </a:r>
            <a:r>
              <a:rPr lang="de-CH" sz="2400" dirty="0" smtClean="0"/>
              <a:t> Solid State </a:t>
            </a:r>
            <a:r>
              <a:rPr lang="de-CH" sz="2400" dirty="0" err="1" smtClean="0"/>
              <a:t>Amplifier</a:t>
            </a:r>
            <a:endParaRPr lang="de-CH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10</a:t>
            </a:fld>
            <a:endParaRPr lang="de-DE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4744"/>
            <a:ext cx="4679950" cy="4679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20072" y="2492896"/>
            <a:ext cx="3565153" cy="36724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CH" sz="2000" kern="1000" spc="30" dirty="0" smtClean="0">
                <a:latin typeface="+mn-lt"/>
                <a:cs typeface="Franklin Gothic Book"/>
              </a:rPr>
              <a:t>Teststand Klystron </a:t>
            </a:r>
            <a:r>
              <a:rPr lang="de-CH" sz="2000" kern="1000" spc="30" dirty="0" err="1" smtClean="0">
                <a:latin typeface="+mn-lt"/>
                <a:cs typeface="Franklin Gothic Book"/>
              </a:rPr>
              <a:t>supply</a:t>
            </a:r>
            <a:r>
              <a:rPr lang="de-CH" sz="2000" kern="1000" spc="30" dirty="0" smtClean="0">
                <a:latin typeface="+mn-lt"/>
                <a:cs typeface="Franklin Gothic Book"/>
              </a:rPr>
              <a:t> </a:t>
            </a:r>
            <a:r>
              <a:rPr lang="de-CH" sz="2000" kern="1000" spc="30" dirty="0" err="1" smtClean="0">
                <a:latin typeface="+mn-lt"/>
                <a:cs typeface="Franklin Gothic Book"/>
              </a:rPr>
              <a:t>operates</a:t>
            </a:r>
            <a:r>
              <a:rPr lang="de-CH" sz="2000" kern="1000" spc="30" dirty="0" smtClean="0">
                <a:latin typeface="+mn-lt"/>
                <a:cs typeface="Franklin Gothic Book"/>
              </a:rPr>
              <a:t> </a:t>
            </a:r>
            <a:r>
              <a:rPr lang="de-CH" sz="2000" b="1" kern="1000" spc="30" dirty="0" err="1" smtClean="0">
                <a:solidFill>
                  <a:srgbClr val="C00000"/>
                </a:solidFill>
                <a:latin typeface="+mn-lt"/>
                <a:cs typeface="Franklin Gothic Book"/>
              </a:rPr>
              <a:t>with</a:t>
            </a:r>
            <a:r>
              <a:rPr lang="de-CH" sz="2000" kern="1000" spc="30" dirty="0" smtClean="0">
                <a:latin typeface="+mn-lt"/>
                <a:cs typeface="Franklin Gothic Book"/>
              </a:rPr>
              <a:t> Pulse </a:t>
            </a:r>
            <a:r>
              <a:rPr lang="de-CH" sz="2000" kern="1000" spc="30" dirty="0" err="1" smtClean="0">
                <a:latin typeface="+mn-lt"/>
                <a:cs typeface="Franklin Gothic Book"/>
              </a:rPr>
              <a:t>Step</a:t>
            </a:r>
            <a:r>
              <a:rPr lang="de-CH" sz="2000" kern="1000" spc="30" dirty="0" smtClean="0">
                <a:latin typeface="+mn-lt"/>
                <a:cs typeface="Franklin Gothic Book"/>
              </a:rPr>
              <a:t> Modulation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de-CH" sz="2000" kern="1000" spc="30" dirty="0"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de-CH" sz="2000" kern="1000" spc="30" dirty="0" smtClean="0"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CH" sz="2000" kern="1000" spc="30" dirty="0" smtClean="0">
                <a:latin typeface="+mn-lt"/>
                <a:cs typeface="Franklin Gothic Book"/>
              </a:rPr>
              <a:t>Storage Ring Klystron </a:t>
            </a:r>
            <a:r>
              <a:rPr lang="de-CH" sz="2000" kern="1000" spc="30" dirty="0" err="1" smtClean="0">
                <a:latin typeface="+mn-lt"/>
                <a:cs typeface="Franklin Gothic Book"/>
              </a:rPr>
              <a:t>supply</a:t>
            </a:r>
            <a:r>
              <a:rPr lang="de-CH" sz="2000" kern="1000" spc="30" dirty="0" smtClean="0">
                <a:latin typeface="+mn-lt"/>
                <a:cs typeface="Franklin Gothic Book"/>
              </a:rPr>
              <a:t> </a:t>
            </a:r>
            <a:r>
              <a:rPr lang="de-CH" sz="2000" kern="1000" spc="30" dirty="0" err="1" smtClean="0">
                <a:latin typeface="+mn-lt"/>
                <a:cs typeface="Franklin Gothic Book"/>
              </a:rPr>
              <a:t>operates</a:t>
            </a:r>
            <a:r>
              <a:rPr lang="de-CH" sz="2000" kern="1000" spc="30" dirty="0" smtClean="0">
                <a:latin typeface="+mn-lt"/>
                <a:cs typeface="Franklin Gothic Book"/>
              </a:rPr>
              <a:t> </a:t>
            </a:r>
            <a:r>
              <a:rPr lang="de-CH" sz="2000" b="1" kern="1000" spc="30" dirty="0" err="1" smtClean="0">
                <a:solidFill>
                  <a:srgbClr val="0070C0"/>
                </a:solidFill>
                <a:latin typeface="+mn-lt"/>
                <a:cs typeface="Franklin Gothic Book"/>
              </a:rPr>
              <a:t>without</a:t>
            </a:r>
            <a:r>
              <a:rPr lang="de-CH" sz="2000" kern="1000" spc="30" dirty="0" smtClean="0">
                <a:latin typeface="+mn-lt"/>
                <a:cs typeface="Franklin Gothic Book"/>
              </a:rPr>
              <a:t> Pulse </a:t>
            </a:r>
            <a:r>
              <a:rPr lang="de-CH" sz="2000" kern="1000" spc="30" dirty="0" err="1" smtClean="0">
                <a:latin typeface="+mn-lt"/>
                <a:cs typeface="Franklin Gothic Book"/>
              </a:rPr>
              <a:t>Step</a:t>
            </a:r>
            <a:r>
              <a:rPr lang="de-CH" sz="2000" kern="1000" spc="30" dirty="0" smtClean="0">
                <a:latin typeface="+mn-lt"/>
                <a:cs typeface="Franklin Gothic Book"/>
              </a:rPr>
              <a:t> Modulation</a:t>
            </a:r>
          </a:p>
        </p:txBody>
      </p:sp>
    </p:spTree>
    <p:extLst>
      <p:ext uri="{BB962C8B-B14F-4D97-AF65-F5344CB8AC3E}">
        <p14:creationId xmlns:p14="http://schemas.microsoft.com/office/powerpoint/2010/main" val="11140298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4" t="11423" r="23354" b="29523"/>
          <a:stretch/>
        </p:blipFill>
        <p:spPr bwMode="auto">
          <a:xfrm>
            <a:off x="41153" y="3486607"/>
            <a:ext cx="4530847" cy="31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6" t="31034" r="38602" b="20196"/>
          <a:stretch/>
        </p:blipFill>
        <p:spPr bwMode="auto">
          <a:xfrm>
            <a:off x="5148063" y="3613299"/>
            <a:ext cx="3744417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96336" y="5373216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 err="1" smtClean="0">
                <a:latin typeface="+mn-lt"/>
              </a:rPr>
              <a:t>tail</a:t>
            </a:r>
            <a:endParaRPr lang="de-CH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0112" y="4233133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 err="1" smtClean="0">
                <a:latin typeface="+mn-lt"/>
              </a:rPr>
              <a:t>head</a:t>
            </a:r>
            <a:endParaRPr lang="de-CH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20272" y="3918679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latin typeface="+mn-lt"/>
              </a:rPr>
              <a:t>(</a:t>
            </a:r>
            <a:r>
              <a:rPr lang="de-CH" dirty="0" err="1" smtClean="0">
                <a:latin typeface="+mn-lt"/>
              </a:rPr>
              <a:t>Wp</a:t>
            </a:r>
            <a:r>
              <a:rPr lang="de-CH" dirty="0" smtClean="0">
                <a:latin typeface="+mn-lt"/>
              </a:rPr>
              <a:t> </a:t>
            </a:r>
            <a:r>
              <a:rPr lang="de-CH" dirty="0" err="1" smtClean="0">
                <a:latin typeface="+mn-lt"/>
              </a:rPr>
              <a:t>for</a:t>
            </a:r>
            <a:r>
              <a:rPr lang="de-CH" dirty="0" smtClean="0">
                <a:latin typeface="+mn-lt"/>
              </a:rPr>
              <a:t> </a:t>
            </a:r>
            <a:r>
              <a:rPr lang="el-GR" dirty="0" smtClean="0">
                <a:latin typeface="+mn-lt"/>
              </a:rPr>
              <a:t>σ </a:t>
            </a:r>
            <a:r>
              <a:rPr lang="de-CH" dirty="0" smtClean="0">
                <a:latin typeface="+mn-lt"/>
              </a:rPr>
              <a:t>= 2.6 mm </a:t>
            </a:r>
            <a:r>
              <a:rPr lang="de-CH" dirty="0" err="1" smtClean="0">
                <a:latin typeface="+mn-lt"/>
              </a:rPr>
              <a:t>gaussian</a:t>
            </a:r>
            <a:r>
              <a:rPr lang="de-CH" dirty="0" smtClean="0">
                <a:latin typeface="+mn-lt"/>
              </a:rPr>
              <a:t> </a:t>
            </a:r>
            <a:r>
              <a:rPr lang="de-CH" dirty="0" err="1" smtClean="0">
                <a:latin typeface="+mn-lt"/>
              </a:rPr>
              <a:t>bunch</a:t>
            </a:r>
            <a:r>
              <a:rPr lang="de-CH" dirty="0" smtClean="0">
                <a:latin typeface="+mn-lt"/>
              </a:rPr>
              <a:t>)</a:t>
            </a:r>
            <a:endParaRPr lang="de-CH" dirty="0">
              <a:latin typeface="+mn-lt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1" t="38092" r="27088" b="30954"/>
          <a:stretch/>
        </p:blipFill>
        <p:spPr bwMode="auto">
          <a:xfrm>
            <a:off x="302084" y="1347056"/>
            <a:ext cx="2973772" cy="200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3528" y="1074222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>
                <a:latin typeface="+mn-lt"/>
              </a:rPr>
              <a:t>SLS-2 </a:t>
            </a:r>
            <a:r>
              <a:rPr lang="de-CH" dirty="0" err="1" smtClean="0">
                <a:latin typeface="+mn-lt"/>
              </a:rPr>
              <a:t>parameters</a:t>
            </a:r>
            <a:r>
              <a:rPr lang="de-CH" dirty="0" smtClean="0">
                <a:latin typeface="+mn-lt"/>
              </a:rPr>
              <a:t> , June 2018</a:t>
            </a:r>
            <a:endParaRPr lang="de-CH" dirty="0"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17870" y="1866310"/>
            <a:ext cx="14141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>
                <a:latin typeface="+mn-lt"/>
              </a:rPr>
              <a:t>α</a:t>
            </a:r>
            <a:r>
              <a:rPr lang="de-CH" dirty="0" smtClean="0">
                <a:latin typeface="+mn-lt"/>
              </a:rPr>
              <a:t> = -1.33*10</a:t>
            </a:r>
            <a:r>
              <a:rPr lang="de-CH" baseline="30000" dirty="0" smtClean="0">
                <a:latin typeface="+mn-lt"/>
              </a:rPr>
              <a:t>-04</a:t>
            </a:r>
            <a:endParaRPr lang="de-CH" baseline="30000" dirty="0"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67310" y="2996952"/>
            <a:ext cx="15087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>
                <a:latin typeface="+mn-lt"/>
              </a:rPr>
              <a:t>τ</a:t>
            </a:r>
            <a:r>
              <a:rPr lang="de-CH" dirty="0" smtClean="0">
                <a:latin typeface="+mn-lt"/>
              </a:rPr>
              <a:t> </a:t>
            </a:r>
            <a:r>
              <a:rPr lang="de-CH" dirty="0">
                <a:latin typeface="+mn-lt"/>
              </a:rPr>
              <a:t>(s) =  </a:t>
            </a:r>
            <a:r>
              <a:rPr lang="de-CH" dirty="0" smtClean="0">
                <a:latin typeface="+mn-lt"/>
              </a:rPr>
              <a:t>6.5*10</a:t>
            </a:r>
            <a:r>
              <a:rPr lang="de-CH" baseline="30000" dirty="0" smtClean="0">
                <a:latin typeface="+mn-lt"/>
              </a:rPr>
              <a:t>-03</a:t>
            </a:r>
            <a:endParaRPr lang="de-CH" baseline="300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12789" y="2431341"/>
            <a:ext cx="1963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>
                <a:latin typeface="+mn-lt"/>
              </a:rPr>
              <a:t>SLS-2 </a:t>
            </a:r>
            <a:r>
              <a:rPr lang="de-CH" dirty="0" err="1">
                <a:latin typeface="+mn-lt"/>
              </a:rPr>
              <a:t>l</a:t>
            </a:r>
            <a:r>
              <a:rPr lang="de-CH" dirty="0" err="1" smtClean="0">
                <a:latin typeface="+mn-lt"/>
              </a:rPr>
              <a:t>attice</a:t>
            </a:r>
            <a:r>
              <a:rPr lang="de-CH" dirty="0" smtClean="0">
                <a:latin typeface="+mn-lt"/>
              </a:rPr>
              <a:t>, </a:t>
            </a:r>
            <a:br>
              <a:rPr lang="de-CH" dirty="0" smtClean="0">
                <a:latin typeface="+mn-lt"/>
              </a:rPr>
            </a:br>
            <a:r>
              <a:rPr lang="de-CH" dirty="0" smtClean="0">
                <a:latin typeface="+mn-lt"/>
              </a:rPr>
              <a:t>May 2018</a:t>
            </a:r>
            <a:endParaRPr lang="de-CH" dirty="0">
              <a:latin typeface="+mn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141909" y="2082334"/>
            <a:ext cx="324036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112789" y="3162454"/>
            <a:ext cx="353156" cy="5516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525047" y="2719373"/>
            <a:ext cx="0" cy="30777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525047" y="2215317"/>
            <a:ext cx="1" cy="28803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4716" y="4402410"/>
            <a:ext cx="1947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CH" dirty="0" smtClean="0">
                <a:latin typeface="+mn-lt"/>
              </a:rPr>
              <a:t>The </a:t>
            </a:r>
            <a:r>
              <a:rPr lang="de-CH" dirty="0" err="1" smtClean="0">
                <a:latin typeface="+mn-lt"/>
              </a:rPr>
              <a:t>two</a:t>
            </a:r>
            <a:r>
              <a:rPr lang="de-CH" dirty="0" smtClean="0">
                <a:latin typeface="+mn-lt"/>
              </a:rPr>
              <a:t> </a:t>
            </a:r>
            <a:r>
              <a:rPr lang="de-CH" dirty="0" err="1" smtClean="0">
                <a:latin typeface="+mn-lt"/>
              </a:rPr>
              <a:t>lattices</a:t>
            </a:r>
            <a:r>
              <a:rPr lang="de-CH" dirty="0" smtClean="0">
                <a:latin typeface="+mn-lt"/>
              </a:rPr>
              <a:t> </a:t>
            </a:r>
            <a:r>
              <a:rPr lang="de-CH" dirty="0" err="1" smtClean="0">
                <a:latin typeface="+mn-lt"/>
              </a:rPr>
              <a:t>show</a:t>
            </a:r>
            <a:r>
              <a:rPr lang="de-CH" dirty="0" smtClean="0">
                <a:latin typeface="+mn-lt"/>
              </a:rPr>
              <a:t> minor </a:t>
            </a:r>
            <a:r>
              <a:rPr lang="de-CH" dirty="0" err="1" smtClean="0">
                <a:latin typeface="+mn-lt"/>
              </a:rPr>
              <a:t>changes</a:t>
            </a:r>
            <a:r>
              <a:rPr lang="de-CH" dirty="0" smtClean="0">
                <a:latin typeface="+mn-lt"/>
              </a:rPr>
              <a:t> in Z</a:t>
            </a:r>
            <a:r>
              <a:rPr lang="de-CH" baseline="-25000" dirty="0" smtClean="0">
                <a:latin typeface="+mn-lt"/>
              </a:rPr>
              <a:t>CSR</a:t>
            </a:r>
            <a:r>
              <a:rPr lang="de-CH" dirty="0" smtClean="0">
                <a:latin typeface="+mn-lt"/>
              </a:rPr>
              <a:t>-</a:t>
            </a:r>
            <a:r>
              <a:rPr lang="de-CH" dirty="0" err="1" smtClean="0">
                <a:latin typeface="+mn-lt"/>
              </a:rPr>
              <a:t>spectra</a:t>
            </a:r>
            <a:endParaRPr lang="de-CH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28084" y="1224761"/>
            <a:ext cx="34923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latin typeface="+mn-lt"/>
              </a:rPr>
              <a:t>BN = Normal </a:t>
            </a:r>
            <a:r>
              <a:rPr lang="de-CH" dirty="0" err="1" smtClean="0">
                <a:latin typeface="+mn-lt"/>
              </a:rPr>
              <a:t>Bend</a:t>
            </a:r>
            <a:r>
              <a:rPr lang="de-CH" dirty="0" smtClean="0">
                <a:latin typeface="+mn-lt"/>
              </a:rPr>
              <a:t/>
            </a:r>
            <a:br>
              <a:rPr lang="de-CH" dirty="0" smtClean="0">
                <a:latin typeface="+mn-lt"/>
              </a:rPr>
            </a:br>
            <a:r>
              <a:rPr lang="de-CH" dirty="0" err="1" smtClean="0">
                <a:latin typeface="+mn-lt"/>
              </a:rPr>
              <a:t>L</a:t>
            </a:r>
            <a:r>
              <a:rPr lang="de-CH" baseline="-25000" dirty="0" err="1" smtClean="0">
                <a:latin typeface="+mn-lt"/>
              </a:rPr>
              <a:t>tot</a:t>
            </a:r>
            <a:r>
              <a:rPr lang="de-CH" dirty="0" smtClean="0">
                <a:latin typeface="+mn-lt"/>
              </a:rPr>
              <a:t> = 37.8 m, R</a:t>
            </a:r>
            <a:r>
              <a:rPr lang="de-CH" baseline="-25000" dirty="0" smtClean="0">
                <a:latin typeface="+mn-lt"/>
              </a:rPr>
              <a:t>min</a:t>
            </a:r>
            <a:r>
              <a:rPr lang="de-CH" dirty="0" smtClean="0">
                <a:latin typeface="+mn-lt"/>
              </a:rPr>
              <a:t> = 4 m, R</a:t>
            </a:r>
            <a:r>
              <a:rPr lang="de-CH" baseline="-25000" dirty="0" smtClean="0">
                <a:latin typeface="+mn-lt"/>
              </a:rPr>
              <a:t>max</a:t>
            </a:r>
            <a:r>
              <a:rPr lang="de-CH" dirty="0" smtClean="0">
                <a:latin typeface="+mn-lt"/>
              </a:rPr>
              <a:t> = 11.08 m</a:t>
            </a:r>
            <a:br>
              <a:rPr lang="de-CH" dirty="0" smtClean="0">
                <a:latin typeface="+mn-lt"/>
              </a:rPr>
            </a:br>
            <a:r>
              <a:rPr lang="de-CH" dirty="0" smtClean="0">
                <a:latin typeface="+mn-lt"/>
              </a:rPr>
              <a:t>BS = Super </a:t>
            </a:r>
            <a:r>
              <a:rPr lang="de-CH" dirty="0" err="1" smtClean="0">
                <a:latin typeface="+mn-lt"/>
              </a:rPr>
              <a:t>Bend</a:t>
            </a:r>
            <a:r>
              <a:rPr lang="de-CH" dirty="0" smtClean="0">
                <a:latin typeface="+mn-lt"/>
              </a:rPr>
              <a:t/>
            </a:r>
            <a:br>
              <a:rPr lang="de-CH" dirty="0" smtClean="0">
                <a:latin typeface="+mn-lt"/>
              </a:rPr>
            </a:br>
            <a:r>
              <a:rPr lang="de-CH" dirty="0" err="1" smtClean="0">
                <a:latin typeface="+mn-lt"/>
              </a:rPr>
              <a:t>L</a:t>
            </a:r>
            <a:r>
              <a:rPr lang="de-CH" baseline="-25000" dirty="0" err="1" smtClean="0">
                <a:latin typeface="+mn-lt"/>
              </a:rPr>
              <a:t>tot</a:t>
            </a:r>
            <a:r>
              <a:rPr lang="de-CH" dirty="0" smtClean="0">
                <a:latin typeface="+mn-lt"/>
              </a:rPr>
              <a:t> = 1.2 m, R</a:t>
            </a:r>
            <a:r>
              <a:rPr lang="de-CH" baseline="-25000" dirty="0" smtClean="0">
                <a:latin typeface="+mn-lt"/>
              </a:rPr>
              <a:t>min</a:t>
            </a:r>
            <a:r>
              <a:rPr lang="de-CH" dirty="0" smtClean="0">
                <a:latin typeface="+mn-lt"/>
              </a:rPr>
              <a:t> = 1.45 m, R</a:t>
            </a:r>
            <a:r>
              <a:rPr lang="de-CH" baseline="-25000" dirty="0" smtClean="0">
                <a:latin typeface="+mn-lt"/>
              </a:rPr>
              <a:t>max</a:t>
            </a:r>
            <a:r>
              <a:rPr lang="de-CH" dirty="0" smtClean="0">
                <a:latin typeface="+mn-lt"/>
              </a:rPr>
              <a:t> = 8.5 m</a:t>
            </a:r>
            <a:r>
              <a:rPr lang="de-CH" baseline="-25000" dirty="0">
                <a:latin typeface="+mn-lt"/>
              </a:rPr>
              <a:t/>
            </a:r>
            <a:br>
              <a:rPr lang="de-CH" baseline="-25000" dirty="0">
                <a:latin typeface="+mn-lt"/>
              </a:rPr>
            </a:br>
            <a:r>
              <a:rPr lang="de-CH" dirty="0" smtClean="0">
                <a:latin typeface="+mn-lt"/>
              </a:rPr>
              <a:t>VB/VBM/VBS = Vertical </a:t>
            </a:r>
            <a:r>
              <a:rPr lang="de-CH" dirty="0" err="1" smtClean="0">
                <a:latin typeface="+mn-lt"/>
              </a:rPr>
              <a:t>focusing</a:t>
            </a:r>
            <a:r>
              <a:rPr lang="de-CH" dirty="0" smtClean="0">
                <a:latin typeface="+mn-lt"/>
              </a:rPr>
              <a:t> </a:t>
            </a:r>
            <a:r>
              <a:rPr lang="de-CH" dirty="0" err="1" smtClean="0">
                <a:latin typeface="+mn-lt"/>
              </a:rPr>
              <a:t>Bend</a:t>
            </a:r>
            <a:r>
              <a:rPr lang="de-CH" dirty="0" smtClean="0">
                <a:latin typeface="+mn-lt"/>
              </a:rPr>
              <a:t/>
            </a:r>
            <a:br>
              <a:rPr lang="de-CH" dirty="0" smtClean="0">
                <a:latin typeface="+mn-lt"/>
              </a:rPr>
            </a:br>
            <a:r>
              <a:rPr lang="de-CH" dirty="0" err="1" smtClean="0">
                <a:latin typeface="+mn-lt"/>
              </a:rPr>
              <a:t>L</a:t>
            </a:r>
            <a:r>
              <a:rPr lang="de-CH" baseline="-25000" dirty="0" err="1" smtClean="0">
                <a:latin typeface="+mn-lt"/>
              </a:rPr>
              <a:t>tot</a:t>
            </a:r>
            <a:r>
              <a:rPr lang="de-CH" dirty="0" smtClean="0">
                <a:latin typeface="+mn-lt"/>
              </a:rPr>
              <a:t> = 29.68 m, R</a:t>
            </a:r>
            <a:r>
              <a:rPr lang="de-CH" baseline="-25000" dirty="0">
                <a:latin typeface="+mn-lt"/>
              </a:rPr>
              <a:t> </a:t>
            </a:r>
            <a:r>
              <a:rPr lang="de-CH" dirty="0" smtClean="0">
                <a:latin typeface="+mn-lt"/>
              </a:rPr>
              <a:t>= 11.66 m</a:t>
            </a:r>
            <a:br>
              <a:rPr lang="de-CH" dirty="0" smtClean="0">
                <a:latin typeface="+mn-lt"/>
              </a:rPr>
            </a:br>
            <a:r>
              <a:rPr lang="de-CH" dirty="0" smtClean="0">
                <a:latin typeface="+mn-lt"/>
              </a:rPr>
              <a:t>AN/ANM/ANS = </a:t>
            </a:r>
            <a:r>
              <a:rPr lang="de-CH" dirty="0" err="1" smtClean="0">
                <a:latin typeface="+mn-lt"/>
              </a:rPr>
              <a:t>reversed</a:t>
            </a:r>
            <a:r>
              <a:rPr lang="de-CH" dirty="0" smtClean="0">
                <a:latin typeface="+mn-lt"/>
              </a:rPr>
              <a:t> </a:t>
            </a:r>
            <a:r>
              <a:rPr lang="de-CH" dirty="0" err="1" smtClean="0">
                <a:latin typeface="+mn-lt"/>
              </a:rPr>
              <a:t>bend</a:t>
            </a:r>
            <a:r>
              <a:rPr lang="de-CH" dirty="0" smtClean="0">
                <a:latin typeface="+mn-lt"/>
              </a:rPr>
              <a:t/>
            </a:r>
            <a:br>
              <a:rPr lang="de-CH" dirty="0" smtClean="0">
                <a:latin typeface="+mn-lt"/>
              </a:rPr>
            </a:br>
            <a:r>
              <a:rPr lang="de-CH" dirty="0" err="1" smtClean="0">
                <a:latin typeface="+mn-lt"/>
              </a:rPr>
              <a:t>L</a:t>
            </a:r>
            <a:r>
              <a:rPr lang="de-CH" baseline="-25000" dirty="0" err="1" smtClean="0">
                <a:latin typeface="+mn-lt"/>
              </a:rPr>
              <a:t>tot</a:t>
            </a:r>
            <a:r>
              <a:rPr lang="de-CH" dirty="0" smtClean="0">
                <a:latin typeface="+mn-lt"/>
              </a:rPr>
              <a:t> = 43.2 m, R</a:t>
            </a:r>
            <a:r>
              <a:rPr lang="de-CH" baseline="-25000" dirty="0" smtClean="0">
                <a:latin typeface="+mn-lt"/>
              </a:rPr>
              <a:t> </a:t>
            </a:r>
            <a:r>
              <a:rPr lang="de-CH" dirty="0" smtClean="0">
                <a:latin typeface="+mn-lt"/>
              </a:rPr>
              <a:t>= 24.55 m</a:t>
            </a:r>
            <a:br>
              <a:rPr lang="de-CH" dirty="0" smtClean="0">
                <a:latin typeface="+mn-lt"/>
              </a:rPr>
            </a:br>
            <a:r>
              <a:rPr lang="de-CH" b="1" dirty="0" smtClean="0">
                <a:latin typeface="+mn-lt"/>
              </a:rPr>
              <a:t>Beam </a:t>
            </a:r>
            <a:r>
              <a:rPr lang="de-CH" b="1" dirty="0" err="1" smtClean="0">
                <a:latin typeface="+mn-lt"/>
              </a:rPr>
              <a:t>pipe</a:t>
            </a:r>
            <a:r>
              <a:rPr lang="de-CH" b="1" dirty="0" smtClean="0">
                <a:latin typeface="+mn-lt"/>
              </a:rPr>
              <a:t> </a:t>
            </a:r>
            <a:r>
              <a:rPr lang="de-CH" b="1" dirty="0" err="1" smtClean="0">
                <a:latin typeface="+mn-lt"/>
              </a:rPr>
              <a:t>diameter</a:t>
            </a:r>
            <a:r>
              <a:rPr lang="de-CH" b="1" dirty="0" smtClean="0">
                <a:latin typeface="+mn-lt"/>
              </a:rPr>
              <a:t> : 20 mm</a:t>
            </a:r>
            <a:endParaRPr lang="de-CH" b="1" dirty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80112" y="903203"/>
            <a:ext cx="2806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b="1" dirty="0" smtClean="0"/>
              <a:t>SLS-2 </a:t>
            </a:r>
            <a:r>
              <a:rPr lang="de-CH" sz="1200" b="1" dirty="0" err="1" smtClean="0"/>
              <a:t>magnet</a:t>
            </a:r>
            <a:r>
              <a:rPr lang="de-CH" sz="1200" b="1" dirty="0" smtClean="0"/>
              <a:t> </a:t>
            </a:r>
            <a:r>
              <a:rPr lang="de-CH" sz="1200" b="1" dirty="0" err="1" smtClean="0"/>
              <a:t>list</a:t>
            </a:r>
            <a:r>
              <a:rPr lang="de-CH" sz="1200" b="1" dirty="0" smtClean="0"/>
              <a:t>, </a:t>
            </a:r>
            <a:r>
              <a:rPr lang="de-CH" sz="1200" b="1" dirty="0" err="1" smtClean="0"/>
              <a:t>lattice</a:t>
            </a:r>
            <a:r>
              <a:rPr lang="de-CH" sz="1200" b="1" dirty="0" smtClean="0"/>
              <a:t> May18:</a:t>
            </a:r>
            <a:endParaRPr lang="de-CH" sz="1200" b="1" dirty="0"/>
          </a:p>
        </p:txBody>
      </p:sp>
      <p:sp>
        <p:nvSpPr>
          <p:cNvPr id="27" name="Rectangle 26"/>
          <p:cNvSpPr/>
          <p:nvPr/>
        </p:nvSpPr>
        <p:spPr>
          <a:xfrm>
            <a:off x="5220072" y="764703"/>
            <a:ext cx="3528392" cy="27683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srgbClr val="C50006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7704" y="291600"/>
            <a:ext cx="6877521" cy="508500"/>
          </a:xfrm>
        </p:spPr>
        <p:txBody>
          <a:bodyPr/>
          <a:lstStyle/>
          <a:p>
            <a:r>
              <a:rPr lang="de-CH" sz="2400" dirty="0" smtClean="0"/>
              <a:t>SLS2 </a:t>
            </a:r>
            <a:r>
              <a:rPr lang="de-CH" sz="2400" dirty="0" err="1" smtClean="0"/>
              <a:t>Provisional</a:t>
            </a:r>
            <a:r>
              <a:rPr lang="de-CH" sz="2400" dirty="0" smtClean="0"/>
              <a:t> Z-</a:t>
            </a:r>
            <a:r>
              <a:rPr lang="de-CH" sz="2400" dirty="0" err="1" smtClean="0"/>
              <a:t>budget</a:t>
            </a:r>
            <a:r>
              <a:rPr lang="de-CH" sz="2400" dirty="0" smtClean="0"/>
              <a:t>: </a:t>
            </a:r>
            <a:r>
              <a:rPr lang="de-CH" sz="2400" dirty="0" err="1" smtClean="0"/>
              <a:t>Coherent</a:t>
            </a:r>
            <a:r>
              <a:rPr lang="de-CH" sz="2400" dirty="0" smtClean="0"/>
              <a:t> Synchrotron Radiation (CSR)</a:t>
            </a:r>
            <a:br>
              <a:rPr lang="de-CH" sz="2400" dirty="0" smtClean="0"/>
            </a:br>
            <a:endParaRPr lang="de-CH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06312" y="6597352"/>
            <a:ext cx="575742" cy="196850"/>
          </a:xfrm>
        </p:spPr>
        <p:txBody>
          <a:bodyPr/>
          <a:lstStyle/>
          <a:p>
            <a:r>
              <a:rPr lang="de-CH" dirty="0" smtClean="0"/>
              <a:t>Page </a:t>
            </a:r>
            <a:fld id="{032319D7-E2E5-44B6-9F09-D93C4FADC2BE}" type="slidenum">
              <a:rPr lang="de-CH" smtClean="0"/>
              <a:pPr/>
              <a:t>11</a:t>
            </a:fld>
            <a:endParaRPr lang="de-CH" dirty="0"/>
          </a:p>
        </p:txBody>
      </p:sp>
      <p:sp>
        <p:nvSpPr>
          <p:cNvPr id="22" name="TextBox 21"/>
          <p:cNvSpPr txBox="1"/>
          <p:nvPr/>
        </p:nvSpPr>
        <p:spPr>
          <a:xfrm>
            <a:off x="3563888" y="6461546"/>
            <a:ext cx="2402938" cy="4238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 smtClean="0">
                <a:latin typeface="+mn-lt"/>
                <a:cs typeface="Franklin Gothic Book"/>
              </a:rPr>
              <a:t>(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Courtesy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of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smtClean="0">
                <a:latin typeface="+mn-lt"/>
                <a:cs typeface="Franklin Gothic Book"/>
              </a:rPr>
              <a:t>A. Citterio)</a:t>
            </a:r>
          </a:p>
        </p:txBody>
      </p:sp>
    </p:spTree>
    <p:extLst>
      <p:ext uri="{BB962C8B-B14F-4D97-AF65-F5344CB8AC3E}">
        <p14:creationId xmlns:p14="http://schemas.microsoft.com/office/powerpoint/2010/main" val="13898260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88024" y="4145012"/>
            <a:ext cx="39601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CH" sz="1600" dirty="0" err="1" smtClean="0">
                <a:latin typeface="+mn-lt"/>
              </a:rPr>
              <a:t>Any</a:t>
            </a:r>
            <a:r>
              <a:rPr lang="de-CH" sz="1600" dirty="0" smtClean="0">
                <a:latin typeface="+mn-lt"/>
              </a:rPr>
              <a:t> </a:t>
            </a:r>
            <a:r>
              <a:rPr lang="de-CH" sz="1600" dirty="0" err="1" smtClean="0">
                <a:latin typeface="+mn-lt"/>
              </a:rPr>
              <a:t>other</a:t>
            </a:r>
            <a:r>
              <a:rPr lang="de-CH" sz="1600" dirty="0" smtClean="0">
                <a:latin typeface="+mn-lt"/>
              </a:rPr>
              <a:t> </a:t>
            </a:r>
            <a:r>
              <a:rPr lang="de-CH" sz="1600" dirty="0" err="1" smtClean="0">
                <a:latin typeface="+mn-lt"/>
              </a:rPr>
              <a:t>transition</a:t>
            </a:r>
            <a:r>
              <a:rPr lang="de-CH" sz="1600" dirty="0" smtClean="0">
                <a:latin typeface="+mn-lt"/>
              </a:rPr>
              <a:t> (</a:t>
            </a:r>
            <a:r>
              <a:rPr lang="de-CH" sz="1600" dirty="0" err="1" smtClean="0">
                <a:latin typeface="+mn-lt"/>
              </a:rPr>
              <a:t>taper</a:t>
            </a:r>
            <a:r>
              <a:rPr lang="de-CH" sz="1600" dirty="0" smtClean="0">
                <a:latin typeface="+mn-lt"/>
              </a:rPr>
              <a:t>), </a:t>
            </a:r>
            <a:r>
              <a:rPr lang="de-CH" sz="1600" dirty="0" err="1" smtClean="0">
                <a:latin typeface="+mn-lt"/>
              </a:rPr>
              <a:t>photon</a:t>
            </a:r>
            <a:r>
              <a:rPr lang="de-CH" sz="1600" dirty="0" smtClean="0">
                <a:latin typeface="+mn-lt"/>
              </a:rPr>
              <a:t> </a:t>
            </a:r>
            <a:r>
              <a:rPr lang="de-CH" sz="1600" dirty="0" err="1" smtClean="0">
                <a:latin typeface="+mn-lt"/>
              </a:rPr>
              <a:t>channels</a:t>
            </a:r>
            <a:r>
              <a:rPr lang="de-CH" sz="1600" dirty="0" smtClean="0">
                <a:latin typeface="+mn-lt"/>
              </a:rPr>
              <a:t> not </a:t>
            </a:r>
            <a:r>
              <a:rPr lang="de-CH" sz="1600" dirty="0" err="1" smtClean="0">
                <a:latin typeface="+mn-lt"/>
              </a:rPr>
              <a:t>taken</a:t>
            </a:r>
            <a:r>
              <a:rPr lang="de-CH" sz="1600" dirty="0" smtClean="0">
                <a:latin typeface="+mn-lt"/>
              </a:rPr>
              <a:t> </a:t>
            </a:r>
            <a:r>
              <a:rPr lang="de-CH" sz="1600" dirty="0" err="1" smtClean="0">
                <a:latin typeface="+mn-lt"/>
              </a:rPr>
              <a:t>into</a:t>
            </a:r>
            <a:r>
              <a:rPr lang="de-CH" sz="1600" dirty="0" smtClean="0">
                <a:latin typeface="+mn-lt"/>
              </a:rPr>
              <a:t> </a:t>
            </a:r>
            <a:r>
              <a:rPr lang="de-CH" sz="1600" dirty="0" err="1" smtClean="0">
                <a:latin typeface="+mn-lt"/>
              </a:rPr>
              <a:t>account</a:t>
            </a:r>
            <a:r>
              <a:rPr lang="de-CH" sz="1600" dirty="0" smtClean="0">
                <a:latin typeface="+mn-lt"/>
              </a:rPr>
              <a:t> so </a:t>
            </a:r>
            <a:r>
              <a:rPr lang="de-CH" sz="1600" dirty="0" err="1" smtClean="0">
                <a:latin typeface="+mn-lt"/>
              </a:rPr>
              <a:t>far</a:t>
            </a:r>
            <a:r>
              <a:rPr lang="de-CH" sz="1600" dirty="0" smtClean="0">
                <a:latin typeface="+mn-lt"/>
              </a:rPr>
              <a:t>,</a:t>
            </a:r>
          </a:p>
          <a:p>
            <a:pPr marL="342900" indent="-342900">
              <a:buFont typeface="+mj-lt"/>
              <a:buAutoNum type="arabicPeriod"/>
            </a:pPr>
            <a:r>
              <a:rPr lang="de-CH" sz="1600" dirty="0" smtClean="0">
                <a:latin typeface="+mn-lt"/>
              </a:rPr>
              <a:t>Kickers, </a:t>
            </a:r>
            <a:r>
              <a:rPr lang="de-CH" sz="1600" dirty="0" err="1" smtClean="0">
                <a:latin typeface="+mn-lt"/>
              </a:rPr>
              <a:t>septa</a:t>
            </a:r>
            <a:r>
              <a:rPr lang="de-CH" sz="1600" dirty="0" smtClean="0">
                <a:latin typeface="+mn-lt"/>
              </a:rPr>
              <a:t>, MBF </a:t>
            </a:r>
            <a:r>
              <a:rPr lang="de-CH" sz="1600" dirty="0" err="1" smtClean="0">
                <a:latin typeface="+mn-lt"/>
              </a:rPr>
              <a:t>kickers</a:t>
            </a:r>
            <a:endParaRPr lang="de-CH" sz="1600" dirty="0" smtClean="0">
              <a:latin typeface="+mn-lt"/>
            </a:endParaRPr>
          </a:p>
          <a:p>
            <a:pPr marL="342900" indent="-342900">
              <a:buFont typeface="+mj-lt"/>
              <a:buAutoNum type="arabicPeriod"/>
            </a:pPr>
            <a:r>
              <a:rPr lang="de-CH" sz="1600" dirty="0" smtClean="0">
                <a:latin typeface="+mn-lt"/>
              </a:rPr>
              <a:t>Bellows,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latin typeface="+mn-lt"/>
              </a:rPr>
              <a:t>Any additional ID…</a:t>
            </a:r>
            <a:endParaRPr lang="de-CH" sz="1600" dirty="0" smtClean="0">
              <a:latin typeface="+mn-lt"/>
            </a:endParaRPr>
          </a:p>
          <a:p>
            <a:pPr marL="342900" indent="-342900">
              <a:buFont typeface="+mj-lt"/>
              <a:buAutoNum type="arabicPeriod"/>
            </a:pPr>
            <a:r>
              <a:rPr lang="de-CH" sz="1600" dirty="0" smtClean="0">
                <a:latin typeface="+mn-lt"/>
              </a:rPr>
              <a:t>Design </a:t>
            </a:r>
            <a:r>
              <a:rPr lang="de-CH" sz="1600" dirty="0" err="1">
                <a:latin typeface="+mn-lt"/>
              </a:rPr>
              <a:t>o</a:t>
            </a:r>
            <a:r>
              <a:rPr lang="de-CH" sz="1600" dirty="0" err="1" smtClean="0">
                <a:latin typeface="+mn-lt"/>
              </a:rPr>
              <a:t>ptimization</a:t>
            </a:r>
            <a:r>
              <a:rPr lang="de-CH" sz="1600" dirty="0" smtClean="0">
                <a:latin typeface="+mn-lt"/>
              </a:rPr>
              <a:t> </a:t>
            </a:r>
            <a:r>
              <a:rPr lang="de-CH" sz="1600" dirty="0" err="1" smtClean="0">
                <a:latin typeface="+mn-lt"/>
              </a:rPr>
              <a:t>of</a:t>
            </a:r>
            <a:r>
              <a:rPr lang="de-CH" sz="1600" dirty="0" smtClean="0">
                <a:latin typeface="+mn-lt"/>
              </a:rPr>
              <a:t> </a:t>
            </a:r>
            <a:r>
              <a:rPr lang="de-CH" sz="1600" dirty="0" err="1" smtClean="0">
                <a:latin typeface="+mn-lt"/>
              </a:rPr>
              <a:t>the</a:t>
            </a:r>
            <a:r>
              <a:rPr lang="de-CH" sz="1600" dirty="0" smtClean="0">
                <a:latin typeface="+mn-lt"/>
              </a:rPr>
              <a:t> </a:t>
            </a:r>
            <a:r>
              <a:rPr lang="de-CH" sz="1600" dirty="0" err="1" smtClean="0">
                <a:latin typeface="+mn-lt"/>
              </a:rPr>
              <a:t>existing</a:t>
            </a:r>
            <a:r>
              <a:rPr lang="de-CH" sz="1600" dirty="0" smtClean="0">
                <a:latin typeface="+mn-lt"/>
              </a:rPr>
              <a:t/>
            </a:r>
            <a:br>
              <a:rPr lang="de-CH" sz="1600" dirty="0" smtClean="0">
                <a:latin typeface="+mn-lt"/>
              </a:rPr>
            </a:br>
            <a:r>
              <a:rPr lang="de-CH" sz="1600" dirty="0" smtClean="0">
                <a:latin typeface="+mn-lt"/>
              </a:rPr>
              <a:t>Z-</a:t>
            </a:r>
            <a:r>
              <a:rPr lang="de-CH" sz="1600" dirty="0" err="1" smtClean="0">
                <a:latin typeface="+mn-lt"/>
              </a:rPr>
              <a:t>budget</a:t>
            </a:r>
            <a:endParaRPr lang="de-CH" sz="16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16016" y="3789040"/>
            <a:ext cx="4066038" cy="27280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TextBox 4"/>
          <p:cNvSpPr txBox="1"/>
          <p:nvPr/>
        </p:nvSpPr>
        <p:spPr>
          <a:xfrm>
            <a:off x="5292079" y="3810526"/>
            <a:ext cx="2736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>
                <a:latin typeface="+mn-lt"/>
              </a:rPr>
              <a:t>….</a:t>
            </a:r>
            <a:r>
              <a:rPr lang="de-CH" b="1" dirty="0" err="1" smtClean="0">
                <a:latin typeface="+mn-lt"/>
              </a:rPr>
              <a:t>and</a:t>
            </a:r>
            <a:r>
              <a:rPr lang="de-CH" b="1" dirty="0" smtClean="0">
                <a:latin typeface="+mn-lt"/>
              </a:rPr>
              <a:t> </a:t>
            </a:r>
            <a:r>
              <a:rPr lang="de-CH" b="1" dirty="0" err="1" smtClean="0">
                <a:latin typeface="+mn-lt"/>
              </a:rPr>
              <a:t>what</a:t>
            </a:r>
            <a:r>
              <a:rPr lang="de-CH" b="1" dirty="0" smtClean="0">
                <a:latin typeface="+mn-lt"/>
              </a:rPr>
              <a:t> </a:t>
            </a:r>
            <a:r>
              <a:rPr lang="de-CH" b="1" dirty="0" err="1" smtClean="0">
                <a:latin typeface="+mn-lt"/>
              </a:rPr>
              <a:t>we</a:t>
            </a:r>
            <a:r>
              <a:rPr lang="de-CH" b="1" dirty="0" smtClean="0">
                <a:latin typeface="+mn-lt"/>
              </a:rPr>
              <a:t> </a:t>
            </a:r>
            <a:r>
              <a:rPr lang="de-CH" b="1" dirty="0" err="1" smtClean="0">
                <a:latin typeface="+mn-lt"/>
              </a:rPr>
              <a:t>have</a:t>
            </a:r>
            <a:r>
              <a:rPr lang="de-CH" b="1" dirty="0" smtClean="0">
                <a:latin typeface="+mn-lt"/>
              </a:rPr>
              <a:t> </a:t>
            </a:r>
            <a:r>
              <a:rPr lang="de-CH" b="1" dirty="0" err="1" smtClean="0">
                <a:latin typeface="+mn-lt"/>
              </a:rPr>
              <a:t>to</a:t>
            </a:r>
            <a:r>
              <a:rPr lang="de-CH" b="1" dirty="0" smtClean="0">
                <a:latin typeface="+mn-lt"/>
              </a:rPr>
              <a:t> </a:t>
            </a:r>
            <a:r>
              <a:rPr lang="de-CH" b="1" dirty="0" err="1" smtClean="0">
                <a:latin typeface="+mn-lt"/>
              </a:rPr>
              <a:t>add</a:t>
            </a:r>
            <a:r>
              <a:rPr lang="de-CH" b="1" dirty="0" smtClean="0">
                <a:latin typeface="+mn-lt"/>
              </a:rPr>
              <a:t>:</a:t>
            </a:r>
            <a:endParaRPr lang="de-CH" sz="2800" b="1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4" t="36107" r="41020" b="13608"/>
          <a:stretch/>
        </p:blipFill>
        <p:spPr bwMode="auto">
          <a:xfrm>
            <a:off x="539552" y="692696"/>
            <a:ext cx="3888432" cy="311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0" t="24985" r="26194" b="30757"/>
          <a:stretch/>
        </p:blipFill>
        <p:spPr bwMode="auto">
          <a:xfrm>
            <a:off x="4716016" y="764704"/>
            <a:ext cx="3655968" cy="298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620688"/>
            <a:ext cx="3130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b="1" dirty="0" smtClean="0"/>
              <a:t>Wake </a:t>
            </a:r>
            <a:r>
              <a:rPr lang="de-CH" sz="1400" b="1" dirty="0" err="1" smtClean="0"/>
              <a:t>pot</a:t>
            </a:r>
            <a:r>
              <a:rPr lang="de-CH" sz="1400" b="1" dirty="0" smtClean="0"/>
              <a:t>. </a:t>
            </a:r>
            <a:r>
              <a:rPr lang="de-CH" sz="1400" b="1" dirty="0" err="1"/>
              <a:t>f</a:t>
            </a:r>
            <a:r>
              <a:rPr lang="de-CH" sz="1400" b="1" dirty="0" err="1" smtClean="0"/>
              <a:t>or</a:t>
            </a:r>
            <a:r>
              <a:rPr lang="de-CH" sz="1400" b="1" dirty="0" smtClean="0"/>
              <a:t> 9 mm </a:t>
            </a:r>
            <a:r>
              <a:rPr lang="el-GR" sz="1400" b="1" dirty="0" smtClean="0"/>
              <a:t>σ</a:t>
            </a:r>
            <a:r>
              <a:rPr lang="de-CH" sz="1400" b="1" dirty="0" smtClean="0"/>
              <a:t> </a:t>
            </a:r>
            <a:r>
              <a:rPr lang="de-CH" sz="1400" b="1" dirty="0" err="1" smtClean="0"/>
              <a:t>bunch</a:t>
            </a:r>
            <a:endParaRPr lang="de-CH" sz="1400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dirty="0" smtClean="0"/>
              <a:t>SLS2: The </a:t>
            </a:r>
            <a:r>
              <a:rPr lang="de-CH" sz="2400" dirty="0" err="1" smtClean="0"/>
              <a:t>existing</a:t>
            </a:r>
            <a:r>
              <a:rPr lang="de-CH" sz="2400" dirty="0" smtClean="0"/>
              <a:t> Z-</a:t>
            </a:r>
            <a:r>
              <a:rPr lang="de-CH" sz="2400" dirty="0" err="1" smtClean="0"/>
              <a:t>budget</a:t>
            </a:r>
            <a:r>
              <a:rPr lang="de-CH" sz="2400" dirty="0" smtClean="0"/>
              <a:t> </a:t>
            </a:r>
            <a:r>
              <a:rPr lang="de-CH" sz="2400" dirty="0" err="1" smtClean="0"/>
              <a:t>we</a:t>
            </a:r>
            <a:r>
              <a:rPr lang="de-CH" sz="2400" dirty="0" smtClean="0"/>
              <a:t> </a:t>
            </a:r>
            <a:r>
              <a:rPr lang="de-CH" sz="2400" dirty="0" err="1" smtClean="0"/>
              <a:t>have</a:t>
            </a:r>
            <a:r>
              <a:rPr lang="de-CH" sz="2400" dirty="0" smtClean="0"/>
              <a:t>……</a:t>
            </a:r>
            <a:br>
              <a:rPr lang="de-CH" sz="2400" dirty="0" smtClean="0"/>
            </a:br>
            <a:endParaRPr lang="de-CH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dirty="0" smtClean="0"/>
              <a:t>Page </a:t>
            </a:r>
            <a:fld id="{032319D7-E2E5-44B6-9F09-D93C4FADC2BE}" type="slidenum">
              <a:rPr lang="de-CH" smtClean="0"/>
              <a:pPr/>
              <a:t>12</a:t>
            </a:fld>
            <a:endParaRPr lang="de-CH" dirty="0"/>
          </a:p>
        </p:txBody>
      </p:sp>
      <p:sp>
        <p:nvSpPr>
          <p:cNvPr id="11" name="Rectangle 7"/>
          <p:cNvSpPr/>
          <p:nvPr/>
        </p:nvSpPr>
        <p:spPr>
          <a:xfrm>
            <a:off x="577970" y="3789040"/>
            <a:ext cx="4066038" cy="27280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TextBox 4"/>
          <p:cNvSpPr txBox="1"/>
          <p:nvPr/>
        </p:nvSpPr>
        <p:spPr>
          <a:xfrm>
            <a:off x="1187624" y="3810526"/>
            <a:ext cx="2736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>
                <a:latin typeface="+mn-lt"/>
              </a:rPr>
              <a:t>…</a:t>
            </a:r>
            <a:r>
              <a:rPr lang="de-CH" b="1" dirty="0" err="1" smtClean="0">
                <a:latin typeface="+mn-lt"/>
              </a:rPr>
              <a:t>what</a:t>
            </a:r>
            <a:r>
              <a:rPr lang="de-CH" b="1" dirty="0" smtClean="0">
                <a:latin typeface="+mn-lt"/>
              </a:rPr>
              <a:t> </a:t>
            </a:r>
            <a:r>
              <a:rPr lang="de-CH" b="1" dirty="0" err="1" smtClean="0">
                <a:latin typeface="+mn-lt"/>
              </a:rPr>
              <a:t>we</a:t>
            </a:r>
            <a:r>
              <a:rPr lang="de-CH" b="1" dirty="0" smtClean="0">
                <a:latin typeface="+mn-lt"/>
              </a:rPr>
              <a:t> </a:t>
            </a:r>
            <a:r>
              <a:rPr lang="de-CH" b="1" dirty="0" err="1" smtClean="0">
                <a:latin typeface="+mn-lt"/>
              </a:rPr>
              <a:t>have</a:t>
            </a:r>
            <a:r>
              <a:rPr lang="de-CH" b="1" dirty="0" smtClean="0">
                <a:latin typeface="+mn-lt"/>
              </a:rPr>
              <a:t>:</a:t>
            </a:r>
            <a:endParaRPr lang="de-CH" sz="2800" b="1" dirty="0" smtClean="0"/>
          </a:p>
        </p:txBody>
      </p:sp>
      <p:sp>
        <p:nvSpPr>
          <p:cNvPr id="13" name="TextBox 3"/>
          <p:cNvSpPr txBox="1"/>
          <p:nvPr/>
        </p:nvSpPr>
        <p:spPr>
          <a:xfrm>
            <a:off x="611560" y="4149080"/>
            <a:ext cx="4032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CH" dirty="0" smtClean="0">
                <a:latin typeface="+mn-lt"/>
              </a:rPr>
              <a:t>Round </a:t>
            </a:r>
            <a:r>
              <a:rPr lang="de-CH" dirty="0" err="1" smtClean="0">
                <a:latin typeface="+mn-lt"/>
              </a:rPr>
              <a:t>cross</a:t>
            </a:r>
            <a:r>
              <a:rPr lang="de-CH" dirty="0" smtClean="0">
                <a:latin typeface="+mn-lt"/>
              </a:rPr>
              <a:t> </a:t>
            </a:r>
            <a:r>
              <a:rPr lang="de-CH" dirty="0" err="1" smtClean="0">
                <a:latin typeface="+mn-lt"/>
              </a:rPr>
              <a:t>section</a:t>
            </a:r>
            <a:r>
              <a:rPr lang="de-CH" dirty="0" smtClean="0">
                <a:latin typeface="+mn-lt"/>
              </a:rPr>
              <a:t> </a:t>
            </a:r>
            <a:r>
              <a:rPr lang="de-CH" dirty="0" err="1" smtClean="0">
                <a:latin typeface="+mn-lt"/>
              </a:rPr>
              <a:t>of</a:t>
            </a:r>
            <a:r>
              <a:rPr lang="de-CH" dirty="0" smtClean="0">
                <a:latin typeface="+mn-lt"/>
              </a:rPr>
              <a:t> Ø20mm, total </a:t>
            </a:r>
            <a:r>
              <a:rPr lang="de-CH" dirty="0" err="1" smtClean="0">
                <a:latin typeface="+mn-lt"/>
              </a:rPr>
              <a:t>length</a:t>
            </a:r>
            <a:r>
              <a:rPr lang="de-CH" dirty="0" smtClean="0">
                <a:latin typeface="+mn-lt"/>
              </a:rPr>
              <a:t>  290.4m–14m–28m NEG-</a:t>
            </a:r>
            <a:r>
              <a:rPr lang="de-CH" dirty="0" err="1" smtClean="0">
                <a:latin typeface="+mn-lt"/>
              </a:rPr>
              <a:t>coated</a:t>
            </a:r>
            <a:r>
              <a:rPr lang="de-CH" dirty="0" smtClean="0">
                <a:latin typeface="+mn-lt"/>
              </a:rPr>
              <a:t> </a:t>
            </a:r>
            <a:r>
              <a:rPr lang="de-CH" dirty="0" err="1" smtClean="0">
                <a:latin typeface="+mn-lt"/>
              </a:rPr>
              <a:t>copper</a:t>
            </a:r>
            <a:endParaRPr lang="de-CH" dirty="0" smtClean="0">
              <a:latin typeface="+mn-lt"/>
            </a:endParaRPr>
          </a:p>
          <a:p>
            <a:pPr marL="342900" indent="-342900">
              <a:buAutoNum type="arabicPeriod"/>
            </a:pPr>
            <a:r>
              <a:rPr lang="de-CH" dirty="0" err="1" smtClean="0">
                <a:latin typeface="+mn-lt"/>
              </a:rPr>
              <a:t>Two</a:t>
            </a:r>
            <a:r>
              <a:rPr lang="de-CH" dirty="0" smtClean="0">
                <a:latin typeface="+mn-lt"/>
              </a:rPr>
              <a:t> </a:t>
            </a:r>
            <a:r>
              <a:rPr lang="de-CH" dirty="0" err="1" smtClean="0">
                <a:latin typeface="+mn-lt"/>
              </a:rPr>
              <a:t>kind</a:t>
            </a:r>
            <a:r>
              <a:rPr lang="de-CH" dirty="0" smtClean="0">
                <a:latin typeface="+mn-lt"/>
              </a:rPr>
              <a:t> </a:t>
            </a:r>
            <a:r>
              <a:rPr lang="de-CH" dirty="0" err="1" smtClean="0">
                <a:latin typeface="+mn-lt"/>
              </a:rPr>
              <a:t>of</a:t>
            </a:r>
            <a:r>
              <a:rPr lang="de-CH" dirty="0" smtClean="0">
                <a:latin typeface="+mn-lt"/>
              </a:rPr>
              <a:t> IDs </a:t>
            </a:r>
            <a:r>
              <a:rPr lang="de-CH" dirty="0" err="1" smtClean="0">
                <a:latin typeface="+mn-lt"/>
              </a:rPr>
              <a:t>with</a:t>
            </a:r>
            <a:r>
              <a:rPr lang="de-CH" dirty="0" smtClean="0">
                <a:latin typeface="+mn-lt"/>
              </a:rPr>
              <a:t> NEG </a:t>
            </a:r>
            <a:r>
              <a:rPr lang="de-CH" dirty="0" err="1" smtClean="0">
                <a:latin typeface="+mn-lt"/>
              </a:rPr>
              <a:t>coated</a:t>
            </a:r>
            <a:r>
              <a:rPr lang="de-CH" dirty="0" smtClean="0">
                <a:latin typeface="+mn-lt"/>
              </a:rPr>
              <a:t> </a:t>
            </a:r>
            <a:r>
              <a:rPr lang="de-CH" dirty="0" err="1" smtClean="0">
                <a:latin typeface="+mn-lt"/>
              </a:rPr>
              <a:t>copper</a:t>
            </a:r>
            <a:r>
              <a:rPr lang="de-CH" dirty="0" smtClean="0">
                <a:latin typeface="+mn-lt"/>
              </a:rPr>
              <a:t>: </a:t>
            </a:r>
            <a:br>
              <a:rPr lang="de-CH" dirty="0" smtClean="0">
                <a:latin typeface="+mn-lt"/>
              </a:rPr>
            </a:br>
            <a:r>
              <a:rPr lang="de-CH" dirty="0" smtClean="0">
                <a:latin typeface="+mn-lt"/>
              </a:rPr>
              <a:t>ID1: Ø 4mm,total </a:t>
            </a:r>
            <a:r>
              <a:rPr lang="de-CH" dirty="0" err="1" smtClean="0">
                <a:latin typeface="+mn-lt"/>
              </a:rPr>
              <a:t>length</a:t>
            </a:r>
            <a:r>
              <a:rPr lang="de-CH" dirty="0" smtClean="0">
                <a:latin typeface="+mn-lt"/>
              </a:rPr>
              <a:t> </a:t>
            </a:r>
            <a:r>
              <a:rPr lang="de-CH" dirty="0" err="1" smtClean="0">
                <a:latin typeface="+mn-lt"/>
              </a:rPr>
              <a:t>of</a:t>
            </a:r>
            <a:r>
              <a:rPr lang="de-CH" dirty="0" smtClean="0">
                <a:latin typeface="+mn-lt"/>
              </a:rPr>
              <a:t> 14m</a:t>
            </a:r>
            <a:br>
              <a:rPr lang="de-CH" dirty="0" smtClean="0">
                <a:latin typeface="+mn-lt"/>
              </a:rPr>
            </a:br>
            <a:r>
              <a:rPr lang="de-CH" dirty="0" smtClean="0">
                <a:latin typeface="+mn-lt"/>
              </a:rPr>
              <a:t>ID2: Ø 6mm, total </a:t>
            </a:r>
            <a:r>
              <a:rPr lang="de-CH" dirty="0" err="1" smtClean="0">
                <a:latin typeface="+mn-lt"/>
              </a:rPr>
              <a:t>length</a:t>
            </a:r>
            <a:r>
              <a:rPr lang="de-CH" dirty="0" smtClean="0">
                <a:latin typeface="+mn-lt"/>
              </a:rPr>
              <a:t> </a:t>
            </a:r>
            <a:r>
              <a:rPr lang="de-CH" dirty="0" err="1" smtClean="0">
                <a:latin typeface="+mn-lt"/>
              </a:rPr>
              <a:t>of</a:t>
            </a:r>
            <a:r>
              <a:rPr lang="de-CH" dirty="0" smtClean="0">
                <a:latin typeface="+mn-lt"/>
              </a:rPr>
              <a:t> 28m</a:t>
            </a:r>
          </a:p>
          <a:p>
            <a:pPr marL="342900" indent="-342900">
              <a:buAutoNum type="arabicPeriod"/>
            </a:pPr>
            <a:r>
              <a:rPr lang="de-CH" dirty="0" err="1" smtClean="0">
                <a:latin typeface="+mn-lt"/>
              </a:rPr>
              <a:t>Thickness</a:t>
            </a:r>
            <a:r>
              <a:rPr lang="de-CH" dirty="0" smtClean="0">
                <a:latin typeface="+mn-lt"/>
              </a:rPr>
              <a:t> </a:t>
            </a:r>
            <a:r>
              <a:rPr lang="de-CH" dirty="0" err="1" smtClean="0">
                <a:latin typeface="+mn-lt"/>
              </a:rPr>
              <a:t>of</a:t>
            </a:r>
            <a:r>
              <a:rPr lang="de-CH" dirty="0" smtClean="0">
                <a:latin typeface="+mn-lt"/>
              </a:rPr>
              <a:t> NEG = 500 nm. </a:t>
            </a:r>
            <a:br>
              <a:rPr lang="de-CH" dirty="0" smtClean="0">
                <a:latin typeface="+mn-lt"/>
              </a:rPr>
            </a:br>
            <a:r>
              <a:rPr lang="de-CH" b="1" dirty="0" err="1" smtClean="0">
                <a:latin typeface="+mn-lt"/>
              </a:rPr>
              <a:t>Assumed</a:t>
            </a:r>
            <a:r>
              <a:rPr lang="de-CH" b="1" dirty="0" smtClean="0">
                <a:latin typeface="+mn-lt"/>
              </a:rPr>
              <a:t> </a:t>
            </a:r>
            <a:r>
              <a:rPr lang="de-CH" dirty="0" err="1" smtClean="0">
                <a:latin typeface="+mn-lt"/>
              </a:rPr>
              <a:t>conductivity</a:t>
            </a:r>
            <a:r>
              <a:rPr lang="de-CH" dirty="0" smtClean="0">
                <a:latin typeface="+mn-lt"/>
              </a:rPr>
              <a:t>: </a:t>
            </a:r>
            <a:r>
              <a:rPr lang="el-GR" dirty="0" smtClean="0">
                <a:latin typeface="+mn-lt"/>
              </a:rPr>
              <a:t>σ</a:t>
            </a:r>
            <a:r>
              <a:rPr lang="de-CH" dirty="0" smtClean="0">
                <a:latin typeface="+mn-lt"/>
              </a:rPr>
              <a:t> = 1.1E6 [S/m]</a:t>
            </a:r>
            <a:endParaRPr lang="de-CH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63888" y="6461546"/>
            <a:ext cx="2402938" cy="4238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 smtClean="0">
                <a:latin typeface="+mn-lt"/>
                <a:cs typeface="Franklin Gothic Book"/>
              </a:rPr>
              <a:t>(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Courtesy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of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smtClean="0">
                <a:latin typeface="+mn-lt"/>
                <a:cs typeface="Franklin Gothic Book"/>
              </a:rPr>
              <a:t>A. Citterio)</a:t>
            </a:r>
          </a:p>
        </p:txBody>
      </p:sp>
    </p:spTree>
    <p:extLst>
      <p:ext uri="{BB962C8B-B14F-4D97-AF65-F5344CB8AC3E}">
        <p14:creationId xmlns:p14="http://schemas.microsoft.com/office/powerpoint/2010/main" val="1984444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2" t="15565" r="41296" b="30090"/>
          <a:stretch/>
        </p:blipFill>
        <p:spPr bwMode="auto">
          <a:xfrm>
            <a:off x="395536" y="939103"/>
            <a:ext cx="3744416" cy="299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0" t="16039" r="41626" b="30263"/>
          <a:stretch/>
        </p:blipFill>
        <p:spPr bwMode="auto">
          <a:xfrm>
            <a:off x="4860032" y="1209004"/>
            <a:ext cx="3552495" cy="286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16172" r="35073" b="24429"/>
          <a:stretch/>
        </p:blipFill>
        <p:spPr bwMode="auto">
          <a:xfrm>
            <a:off x="495988" y="3933056"/>
            <a:ext cx="3571956" cy="26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44008" y="4005064"/>
            <a:ext cx="4176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CH" sz="1600" dirty="0" smtClean="0">
                <a:latin typeface="+mn-lt"/>
              </a:rPr>
              <a:t>ELEGANT </a:t>
            </a:r>
            <a:r>
              <a:rPr lang="de-CH" sz="1600" dirty="0" err="1" smtClean="0">
                <a:latin typeface="+mn-lt"/>
              </a:rPr>
              <a:t>settings</a:t>
            </a:r>
            <a:r>
              <a:rPr lang="de-CH" sz="1600" dirty="0" smtClean="0">
                <a:latin typeface="+mn-lt"/>
              </a:rPr>
              <a:t>: </a:t>
            </a:r>
            <a:r>
              <a:rPr lang="de-CH" sz="1600" b="1" dirty="0" err="1" smtClean="0">
                <a:latin typeface="+mn-lt"/>
              </a:rPr>
              <a:t>single</a:t>
            </a:r>
            <a:r>
              <a:rPr lang="de-CH" sz="1600" b="1" dirty="0" smtClean="0">
                <a:latin typeface="+mn-lt"/>
              </a:rPr>
              <a:t> </a:t>
            </a:r>
            <a:r>
              <a:rPr lang="de-CH" sz="1600" b="1" dirty="0" err="1" smtClean="0">
                <a:latin typeface="+mn-lt"/>
              </a:rPr>
              <a:t>bunch</a:t>
            </a:r>
            <a:r>
              <a:rPr lang="de-CH" sz="1600" dirty="0" smtClean="0">
                <a:latin typeface="+mn-lt"/>
              </a:rPr>
              <a:t>, 8E8 MP,</a:t>
            </a:r>
            <a:br>
              <a:rPr lang="de-CH" sz="1600" dirty="0" smtClean="0">
                <a:latin typeface="+mn-lt"/>
              </a:rPr>
            </a:br>
            <a:r>
              <a:rPr lang="de-CH" sz="1600" dirty="0" smtClean="0">
                <a:latin typeface="+mn-lt"/>
              </a:rPr>
              <a:t> Z- </a:t>
            </a:r>
            <a:r>
              <a:rPr lang="de-CH" sz="1600" dirty="0" err="1" smtClean="0">
                <a:latin typeface="+mn-lt"/>
              </a:rPr>
              <a:t>spectrum</a:t>
            </a:r>
            <a:r>
              <a:rPr lang="de-CH" sz="1600" dirty="0" smtClean="0">
                <a:latin typeface="+mn-lt"/>
              </a:rPr>
              <a:t> </a:t>
            </a:r>
            <a:r>
              <a:rPr lang="de-CH" sz="1600" dirty="0" err="1" smtClean="0">
                <a:latin typeface="+mn-lt"/>
              </a:rPr>
              <a:t>up</a:t>
            </a:r>
            <a:r>
              <a:rPr lang="de-CH" sz="1600" dirty="0" smtClean="0">
                <a:latin typeface="+mn-lt"/>
              </a:rPr>
              <a:t> </a:t>
            </a:r>
            <a:r>
              <a:rPr lang="de-CH" sz="1600" dirty="0" err="1" smtClean="0">
                <a:latin typeface="+mn-lt"/>
              </a:rPr>
              <a:t>to</a:t>
            </a:r>
            <a:r>
              <a:rPr lang="de-CH" sz="1600" dirty="0" smtClean="0">
                <a:latin typeface="+mn-lt"/>
              </a:rPr>
              <a:t> 300 GHz. </a:t>
            </a:r>
          </a:p>
          <a:p>
            <a:pPr>
              <a:spcAft>
                <a:spcPts val="600"/>
              </a:spcAft>
            </a:pPr>
            <a:r>
              <a:rPr lang="de-CH" sz="1600" dirty="0" err="1" smtClean="0">
                <a:latin typeface="+mn-lt"/>
              </a:rPr>
              <a:t>Lattice</a:t>
            </a:r>
            <a:r>
              <a:rPr lang="de-CH" sz="1600" dirty="0" smtClean="0">
                <a:latin typeface="+mn-lt"/>
              </a:rPr>
              <a:t>: June 2018 (</a:t>
            </a:r>
            <a:r>
              <a:rPr lang="de-CH" sz="1600" dirty="0" err="1" smtClean="0">
                <a:latin typeface="+mn-lt"/>
              </a:rPr>
              <a:t>latest</a:t>
            </a:r>
            <a:r>
              <a:rPr lang="de-CH" sz="1600" dirty="0" smtClean="0">
                <a:latin typeface="+mn-lt"/>
              </a:rPr>
              <a:t> update).</a:t>
            </a:r>
          </a:p>
          <a:p>
            <a:pPr>
              <a:spcAft>
                <a:spcPts val="600"/>
              </a:spcAft>
            </a:pPr>
            <a:r>
              <a:rPr lang="de-CH" sz="1600" b="1" dirty="0" err="1" smtClean="0">
                <a:latin typeface="+mn-lt"/>
              </a:rPr>
              <a:t>Harmonic</a:t>
            </a:r>
            <a:r>
              <a:rPr lang="de-CH" sz="1600" b="1" dirty="0" smtClean="0">
                <a:latin typeface="+mn-lt"/>
              </a:rPr>
              <a:t> </a:t>
            </a:r>
            <a:r>
              <a:rPr lang="de-CH" sz="1600" b="1" dirty="0" err="1" smtClean="0">
                <a:latin typeface="+mn-lt"/>
              </a:rPr>
              <a:t>Cavity</a:t>
            </a:r>
            <a:r>
              <a:rPr lang="de-CH" sz="1600" b="1" dirty="0" smtClean="0">
                <a:latin typeface="+mn-lt"/>
              </a:rPr>
              <a:t> : OFF.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619672" y="1155128"/>
            <a:ext cx="0" cy="971673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19672" y="2636912"/>
            <a:ext cx="0" cy="1036452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91680" y="1124744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err="1" smtClean="0">
                <a:latin typeface="+mn-lt"/>
              </a:rPr>
              <a:t>Thr</a:t>
            </a:r>
            <a:r>
              <a:rPr lang="de-CH" sz="1600" dirty="0" smtClean="0">
                <a:latin typeface="+mn-lt"/>
              </a:rPr>
              <a:t>.: 0.75 </a:t>
            </a:r>
            <a:r>
              <a:rPr lang="de-CH" sz="1600" dirty="0" err="1" smtClean="0">
                <a:latin typeface="+mn-lt"/>
              </a:rPr>
              <a:t>nC</a:t>
            </a:r>
            <a:endParaRPr lang="de-CH" sz="16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91680" y="2636912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err="1" smtClean="0">
                <a:latin typeface="+mn-lt"/>
              </a:rPr>
              <a:t>Thr</a:t>
            </a:r>
            <a:r>
              <a:rPr lang="de-CH" sz="1600" dirty="0" smtClean="0">
                <a:latin typeface="+mn-lt"/>
              </a:rPr>
              <a:t>.: 0.75 </a:t>
            </a:r>
            <a:r>
              <a:rPr lang="de-CH" sz="1600" dirty="0" err="1" smtClean="0">
                <a:latin typeface="+mn-lt"/>
              </a:rPr>
              <a:t>nC</a:t>
            </a:r>
            <a:endParaRPr lang="de-CH" sz="16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7152" y="5517232"/>
            <a:ext cx="4287336" cy="70788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2000" dirty="0" err="1" smtClean="0">
                <a:latin typeface="+mn-lt"/>
              </a:rPr>
              <a:t>Threshold</a:t>
            </a:r>
            <a:r>
              <a:rPr lang="de-CH" sz="2000" dirty="0" smtClean="0">
                <a:latin typeface="+mn-lt"/>
              </a:rPr>
              <a:t> </a:t>
            </a:r>
            <a:r>
              <a:rPr lang="de-CH" sz="2000" dirty="0" err="1" smtClean="0">
                <a:latin typeface="+mn-lt"/>
              </a:rPr>
              <a:t>without</a:t>
            </a:r>
            <a:r>
              <a:rPr lang="de-CH" sz="2000" dirty="0" smtClean="0">
                <a:latin typeface="+mn-lt"/>
              </a:rPr>
              <a:t> </a:t>
            </a:r>
            <a:r>
              <a:rPr lang="de-CH" sz="2000" dirty="0" err="1" smtClean="0">
                <a:latin typeface="+mn-lt"/>
              </a:rPr>
              <a:t>Harmonic</a:t>
            </a:r>
            <a:r>
              <a:rPr lang="de-CH" sz="2000" dirty="0" smtClean="0">
                <a:latin typeface="+mn-lt"/>
              </a:rPr>
              <a:t> </a:t>
            </a:r>
            <a:r>
              <a:rPr lang="de-CH" sz="2000" dirty="0" err="1">
                <a:latin typeface="+mn-lt"/>
              </a:rPr>
              <a:t>C</a:t>
            </a:r>
            <a:r>
              <a:rPr lang="de-CH" sz="2000" dirty="0" err="1" smtClean="0">
                <a:latin typeface="+mn-lt"/>
              </a:rPr>
              <a:t>av</a:t>
            </a:r>
            <a:r>
              <a:rPr lang="de-CH" sz="2000" dirty="0" smtClean="0">
                <a:latin typeface="+mn-lt"/>
              </a:rPr>
              <a:t>.:                   0.75 </a:t>
            </a:r>
            <a:r>
              <a:rPr lang="de-CH" sz="2000" dirty="0" err="1" smtClean="0">
                <a:latin typeface="+mn-lt"/>
              </a:rPr>
              <a:t>nC</a:t>
            </a:r>
            <a:r>
              <a:rPr lang="de-CH" sz="2000" dirty="0" smtClean="0">
                <a:latin typeface="+mn-lt"/>
              </a:rPr>
              <a:t> (&lt; 1 </a:t>
            </a:r>
            <a:r>
              <a:rPr lang="de-CH" sz="2000" dirty="0" err="1" smtClean="0">
                <a:latin typeface="+mn-lt"/>
              </a:rPr>
              <a:t>nC</a:t>
            </a:r>
            <a:r>
              <a:rPr lang="de-CH" sz="2000" dirty="0" smtClean="0">
                <a:latin typeface="+mn-lt"/>
              </a:rPr>
              <a:t> op. </a:t>
            </a:r>
            <a:r>
              <a:rPr lang="de-CH" sz="2000" dirty="0" err="1" smtClean="0">
                <a:latin typeface="+mn-lt"/>
              </a:rPr>
              <a:t>charge</a:t>
            </a:r>
            <a:r>
              <a:rPr lang="de-CH" sz="2000" dirty="0" smtClean="0">
                <a:latin typeface="+mn-lt"/>
              </a:rPr>
              <a:t> !)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27784" y="4077072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>
                <a:latin typeface="+mn-lt"/>
              </a:rPr>
              <a:t>Limit </a:t>
            </a:r>
            <a:r>
              <a:rPr lang="de-CH" sz="1600" dirty="0" err="1" smtClean="0">
                <a:latin typeface="+mn-lt"/>
              </a:rPr>
              <a:t>of</a:t>
            </a:r>
            <a:r>
              <a:rPr lang="de-CH" sz="1600" dirty="0" smtClean="0">
                <a:latin typeface="+mn-lt"/>
              </a:rPr>
              <a:t>            </a:t>
            </a:r>
            <a:r>
              <a:rPr lang="de-CH" sz="1600" dirty="0" err="1" smtClean="0">
                <a:latin typeface="+mn-lt"/>
              </a:rPr>
              <a:t>stable</a:t>
            </a:r>
            <a:r>
              <a:rPr lang="de-CH" sz="1600" dirty="0" smtClean="0">
                <a:latin typeface="+mn-lt"/>
              </a:rPr>
              <a:t> </a:t>
            </a:r>
            <a:r>
              <a:rPr lang="de-CH" sz="1600" dirty="0" err="1" smtClean="0">
                <a:latin typeface="+mn-lt"/>
              </a:rPr>
              <a:t>regime</a:t>
            </a:r>
            <a:endParaRPr lang="de-CH" sz="16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81447" y="5440868"/>
            <a:ext cx="1374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err="1" smtClean="0">
                <a:latin typeface="+mn-lt"/>
              </a:rPr>
              <a:t>Unstable</a:t>
            </a:r>
            <a:r>
              <a:rPr lang="de-CH" sz="1600" dirty="0" smtClean="0">
                <a:latin typeface="+mn-lt"/>
              </a:rPr>
              <a:t> </a:t>
            </a:r>
            <a:r>
              <a:rPr lang="de-CH" sz="1600" dirty="0" err="1" smtClean="0">
                <a:latin typeface="+mn-lt"/>
              </a:rPr>
              <a:t>regime</a:t>
            </a:r>
            <a:endParaRPr lang="de-CH" sz="16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7584" y="5487035"/>
            <a:ext cx="963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b="1" dirty="0" smtClean="0">
                <a:latin typeface="+mn-lt"/>
              </a:rPr>
              <a:t>(</a:t>
            </a:r>
            <a:r>
              <a:rPr lang="de-CH" sz="1200" b="1" dirty="0" err="1" smtClean="0">
                <a:latin typeface="+mn-lt"/>
              </a:rPr>
              <a:t>black</a:t>
            </a:r>
            <a:r>
              <a:rPr lang="de-CH" sz="1200" b="1" dirty="0" smtClean="0">
                <a:latin typeface="+mn-lt"/>
              </a:rPr>
              <a:t> = </a:t>
            </a:r>
            <a:r>
              <a:rPr lang="de-CH" sz="1200" b="1" dirty="0" err="1" smtClean="0">
                <a:latin typeface="+mn-lt"/>
              </a:rPr>
              <a:t>average</a:t>
            </a:r>
            <a:r>
              <a:rPr lang="de-CH" sz="1200" b="1" dirty="0" smtClean="0">
                <a:latin typeface="+mn-lt"/>
              </a:rPr>
              <a:t>)</a:t>
            </a:r>
            <a:endParaRPr lang="de-CH" sz="1200" b="1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77200" y="188640"/>
            <a:ext cx="6708025" cy="992184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de-CH" sz="2800" dirty="0" smtClean="0"/>
              <a:t>SLS2 </a:t>
            </a:r>
            <a:r>
              <a:rPr lang="de-CH" sz="2800" dirty="0" err="1" smtClean="0"/>
              <a:t>Logitudinal</a:t>
            </a:r>
            <a:r>
              <a:rPr lang="de-CH" sz="2800" dirty="0" smtClean="0"/>
              <a:t> MW </a:t>
            </a:r>
            <a:r>
              <a:rPr lang="de-CH" sz="2800" dirty="0" err="1" smtClean="0"/>
              <a:t>Instabilities</a:t>
            </a:r>
            <a:r>
              <a:rPr lang="de-CH" sz="2800" dirty="0" smtClean="0"/>
              <a:t>: </a:t>
            </a:r>
            <a:r>
              <a:rPr lang="de-CH" sz="2800" dirty="0" err="1" smtClean="0"/>
              <a:t>no</a:t>
            </a:r>
            <a:r>
              <a:rPr lang="de-CH" sz="2800" dirty="0" smtClean="0"/>
              <a:t> HC </a:t>
            </a:r>
            <a:r>
              <a:rPr lang="de-CH" sz="2800" dirty="0" err="1" smtClean="0"/>
              <a:t>Z</a:t>
            </a:r>
            <a:r>
              <a:rPr lang="de-CH" sz="2800" baseline="-25000" dirty="0" err="1" smtClean="0"/>
              <a:t>geometric</a:t>
            </a:r>
            <a:r>
              <a:rPr lang="de-CH" sz="2800" baseline="-25000" dirty="0" smtClean="0"/>
              <a:t> </a:t>
            </a:r>
            <a:r>
              <a:rPr lang="de-CH" sz="2800" dirty="0" smtClean="0"/>
              <a:t> + RW + CSR</a:t>
            </a:r>
            <a:r>
              <a:rPr lang="de-CH" sz="2800" baseline="-25000" dirty="0" smtClean="0"/>
              <a:t>(</a:t>
            </a:r>
            <a:r>
              <a:rPr lang="de-CH" sz="2800" baseline="-25000" dirty="0" err="1" smtClean="0"/>
              <a:t>shielded</a:t>
            </a:r>
            <a:r>
              <a:rPr lang="de-CH" sz="2800" dirty="0" smtClean="0"/>
              <a:t> </a:t>
            </a:r>
            <a:r>
              <a:rPr lang="de-CH" sz="2800" baseline="-25000" dirty="0" err="1" smtClean="0"/>
              <a:t>s.s</a:t>
            </a:r>
            <a:r>
              <a:rPr lang="de-CH" sz="2800" baseline="-25000" dirty="0" smtClean="0"/>
              <a:t>.)</a:t>
            </a:r>
            <a:r>
              <a:rPr lang="de-CH" sz="2800" dirty="0" smtClean="0"/>
              <a:t/>
            </a:r>
            <a:br>
              <a:rPr lang="de-CH" sz="2800" dirty="0" smtClean="0"/>
            </a:br>
            <a:r>
              <a:rPr lang="de-CH" sz="2800" dirty="0" smtClean="0"/>
              <a:t/>
            </a:r>
            <a:br>
              <a:rPr lang="de-CH" sz="2800" dirty="0" smtClean="0"/>
            </a:br>
            <a:endParaRPr lang="de-CH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44730" y="6661150"/>
            <a:ext cx="575742" cy="196850"/>
          </a:xfrm>
        </p:spPr>
        <p:txBody>
          <a:bodyPr/>
          <a:lstStyle/>
          <a:p>
            <a:r>
              <a:rPr lang="de-CH" dirty="0" smtClean="0"/>
              <a:t>Page </a:t>
            </a:r>
            <a:fld id="{032319D7-E2E5-44B6-9F09-D93C4FADC2BE}" type="slidenum">
              <a:rPr lang="de-CH" smtClean="0"/>
              <a:pPr/>
              <a:t>13</a:t>
            </a:fld>
            <a:endParaRPr lang="de-CH" dirty="0"/>
          </a:p>
        </p:txBody>
      </p:sp>
      <p:sp>
        <p:nvSpPr>
          <p:cNvPr id="17" name="TextBox 16"/>
          <p:cNvSpPr txBox="1"/>
          <p:nvPr/>
        </p:nvSpPr>
        <p:spPr>
          <a:xfrm>
            <a:off x="3563888" y="6461546"/>
            <a:ext cx="2402938" cy="4238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 smtClean="0">
                <a:latin typeface="+mn-lt"/>
                <a:cs typeface="Franklin Gothic Book"/>
              </a:rPr>
              <a:t>(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Courtesy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of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smtClean="0">
                <a:latin typeface="+mn-lt"/>
                <a:cs typeface="Franklin Gothic Book"/>
              </a:rPr>
              <a:t>A. Citterio)</a:t>
            </a:r>
          </a:p>
        </p:txBody>
      </p:sp>
    </p:spTree>
    <p:extLst>
      <p:ext uri="{BB962C8B-B14F-4D97-AF65-F5344CB8AC3E}">
        <p14:creationId xmlns:p14="http://schemas.microsoft.com/office/powerpoint/2010/main" val="19298538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83968" y="5301208"/>
            <a:ext cx="4320480" cy="1200329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de-CH" b="1" dirty="0" err="1" smtClean="0">
                <a:latin typeface="+mn-lt"/>
              </a:rPr>
              <a:t>Expected</a:t>
            </a:r>
            <a:r>
              <a:rPr lang="de-CH" b="1" dirty="0" smtClean="0">
                <a:latin typeface="+mn-lt"/>
              </a:rPr>
              <a:t> </a:t>
            </a:r>
            <a:r>
              <a:rPr lang="de-CH" b="1" dirty="0" err="1" smtClean="0">
                <a:latin typeface="+mn-lt"/>
              </a:rPr>
              <a:t>safety</a:t>
            </a:r>
            <a:r>
              <a:rPr lang="de-CH" b="1" dirty="0" smtClean="0">
                <a:latin typeface="+mn-lt"/>
              </a:rPr>
              <a:t> </a:t>
            </a:r>
            <a:r>
              <a:rPr lang="de-CH" b="1" dirty="0" err="1" smtClean="0">
                <a:latin typeface="+mn-lt"/>
              </a:rPr>
              <a:t>threshold</a:t>
            </a:r>
            <a:r>
              <a:rPr lang="de-CH" b="1" dirty="0" smtClean="0">
                <a:latin typeface="+mn-lt"/>
              </a:rPr>
              <a:t> </a:t>
            </a:r>
            <a:r>
              <a:rPr lang="de-CH" b="1" dirty="0" err="1" smtClean="0">
                <a:latin typeface="+mn-lt"/>
              </a:rPr>
              <a:t>with</a:t>
            </a:r>
            <a:r>
              <a:rPr lang="de-CH" b="1" dirty="0" smtClean="0">
                <a:latin typeface="+mn-lt"/>
              </a:rPr>
              <a:t> uniform </a:t>
            </a:r>
            <a:r>
              <a:rPr lang="de-CH" b="1" dirty="0" err="1" smtClean="0">
                <a:latin typeface="+mn-lt"/>
              </a:rPr>
              <a:t>filling</a:t>
            </a:r>
            <a:r>
              <a:rPr lang="de-CH" b="1" dirty="0">
                <a:latin typeface="+mn-lt"/>
              </a:rPr>
              <a:t> </a:t>
            </a:r>
            <a:r>
              <a:rPr lang="de-CH" b="1" dirty="0" err="1" smtClean="0">
                <a:latin typeface="+mn-lt"/>
              </a:rPr>
              <a:t>looks</a:t>
            </a:r>
            <a:r>
              <a:rPr lang="de-CH" b="1" dirty="0" smtClean="0">
                <a:latin typeface="+mn-lt"/>
              </a:rPr>
              <a:t> </a:t>
            </a:r>
            <a:r>
              <a:rPr lang="de-CH" b="1" dirty="0" err="1" smtClean="0">
                <a:latin typeface="+mn-lt"/>
              </a:rPr>
              <a:t>guaranteed</a:t>
            </a:r>
            <a:r>
              <a:rPr lang="de-CH" b="1" dirty="0" smtClean="0">
                <a:latin typeface="+mn-lt"/>
              </a:rPr>
              <a:t> </a:t>
            </a:r>
            <a:r>
              <a:rPr lang="de-CH" b="1" dirty="0" err="1" smtClean="0">
                <a:latin typeface="+mn-lt"/>
              </a:rPr>
              <a:t>within</a:t>
            </a:r>
            <a:r>
              <a:rPr lang="de-CH" b="1" dirty="0" smtClean="0">
                <a:latin typeface="+mn-lt"/>
              </a:rPr>
              <a:t> a </a:t>
            </a:r>
            <a:r>
              <a:rPr lang="de-CH" b="1" dirty="0" err="1" smtClean="0">
                <a:latin typeface="+mn-lt"/>
              </a:rPr>
              <a:t>factor</a:t>
            </a:r>
            <a:r>
              <a:rPr lang="de-CH" b="1" dirty="0" smtClean="0">
                <a:latin typeface="+mn-lt"/>
              </a:rPr>
              <a:t> </a:t>
            </a:r>
            <a:r>
              <a:rPr lang="de-CH" b="1" dirty="0">
                <a:latin typeface="+mn-lt"/>
              </a:rPr>
              <a:t>3</a:t>
            </a:r>
            <a:r>
              <a:rPr lang="de-CH" b="1" dirty="0" smtClean="0">
                <a:latin typeface="+mn-lt"/>
              </a:rPr>
              <a:t>, </a:t>
            </a:r>
            <a:br>
              <a:rPr lang="de-CH" b="1" dirty="0" smtClean="0">
                <a:latin typeface="+mn-lt"/>
              </a:rPr>
            </a:br>
            <a:r>
              <a:rPr lang="de-CH" b="1" dirty="0" err="1" smtClean="0">
                <a:latin typeface="+mn-lt"/>
              </a:rPr>
              <a:t>or</a:t>
            </a:r>
            <a:r>
              <a:rPr lang="de-CH" b="1" dirty="0" smtClean="0">
                <a:latin typeface="+mn-lt"/>
              </a:rPr>
              <a:t> </a:t>
            </a:r>
            <a:r>
              <a:rPr lang="de-CH" b="1" dirty="0" err="1" smtClean="0">
                <a:latin typeface="+mn-lt"/>
              </a:rPr>
              <a:t>I</a:t>
            </a:r>
            <a:r>
              <a:rPr lang="de-CH" b="1" baseline="-25000" dirty="0" err="1" smtClean="0">
                <a:latin typeface="+mn-lt"/>
              </a:rPr>
              <a:t>sb</a:t>
            </a:r>
            <a:r>
              <a:rPr lang="de-CH" b="1" dirty="0" smtClean="0">
                <a:latin typeface="+mn-lt"/>
              </a:rPr>
              <a:t>  = 2.48 mA.</a:t>
            </a:r>
          </a:p>
          <a:p>
            <a:pPr algn="just"/>
            <a:r>
              <a:rPr lang="de-CH" b="1" dirty="0" smtClean="0">
                <a:latin typeface="+mn-lt"/>
              </a:rPr>
              <a:t>The </a:t>
            </a:r>
            <a:r>
              <a:rPr lang="de-CH" b="1" dirty="0" err="1" smtClean="0">
                <a:latin typeface="+mn-lt"/>
              </a:rPr>
              <a:t>gap</a:t>
            </a:r>
            <a:r>
              <a:rPr lang="de-CH" b="1" dirty="0" smtClean="0">
                <a:latin typeface="+mn-lt"/>
              </a:rPr>
              <a:t> in </a:t>
            </a:r>
            <a:r>
              <a:rPr lang="de-CH" b="1" dirty="0" err="1" smtClean="0">
                <a:latin typeface="+mn-lt"/>
              </a:rPr>
              <a:t>filling</a:t>
            </a:r>
            <a:r>
              <a:rPr lang="de-CH" b="1" dirty="0" smtClean="0">
                <a:latin typeface="+mn-lt"/>
              </a:rPr>
              <a:t> </a:t>
            </a:r>
            <a:r>
              <a:rPr lang="de-CH" b="1" dirty="0" err="1" smtClean="0">
                <a:latin typeface="+mn-lt"/>
              </a:rPr>
              <a:t>pattern</a:t>
            </a:r>
            <a:r>
              <a:rPr lang="de-CH" b="1" dirty="0" smtClean="0">
                <a:latin typeface="+mn-lt"/>
              </a:rPr>
              <a:t> will </a:t>
            </a:r>
            <a:r>
              <a:rPr lang="de-CH" b="1" dirty="0" err="1" smtClean="0">
                <a:latin typeface="+mn-lt"/>
              </a:rPr>
              <a:t>reduce</a:t>
            </a:r>
            <a:r>
              <a:rPr lang="de-CH" b="1" dirty="0" smtClean="0">
                <a:latin typeface="+mn-lt"/>
              </a:rPr>
              <a:t> </a:t>
            </a:r>
            <a:r>
              <a:rPr lang="de-CH" b="1" dirty="0" err="1" smtClean="0">
                <a:latin typeface="+mn-lt"/>
              </a:rPr>
              <a:t>the</a:t>
            </a:r>
            <a:r>
              <a:rPr lang="de-CH" b="1" dirty="0" smtClean="0">
                <a:latin typeface="+mn-lt"/>
              </a:rPr>
              <a:t> </a:t>
            </a:r>
            <a:r>
              <a:rPr lang="de-CH" b="1" dirty="0" err="1" smtClean="0">
                <a:latin typeface="+mn-lt"/>
              </a:rPr>
              <a:t>margin</a:t>
            </a:r>
            <a:r>
              <a:rPr lang="de-CH" b="1" dirty="0" smtClean="0">
                <a:latin typeface="+mn-lt"/>
              </a:rPr>
              <a:t>. </a:t>
            </a:r>
            <a:endParaRPr lang="de-CH" b="1" dirty="0"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7" t="23842" r="37674" b="21069"/>
          <a:stretch/>
        </p:blipFill>
        <p:spPr bwMode="auto">
          <a:xfrm>
            <a:off x="755576" y="4085282"/>
            <a:ext cx="3456384" cy="258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3" t="19474" r="38864" b="23249"/>
          <a:stretch/>
        </p:blipFill>
        <p:spPr bwMode="auto">
          <a:xfrm>
            <a:off x="677062" y="1101192"/>
            <a:ext cx="3534898" cy="297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3" t="11643" r="10571" b="23723"/>
          <a:stretch/>
        </p:blipFill>
        <p:spPr bwMode="auto">
          <a:xfrm>
            <a:off x="4288368" y="1124744"/>
            <a:ext cx="4316080" cy="32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2987824" y="1411876"/>
            <a:ext cx="0" cy="765385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987824" y="2982576"/>
            <a:ext cx="0" cy="896824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19672" y="1556792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err="1" smtClean="0">
                <a:latin typeface="+mn-lt"/>
              </a:rPr>
              <a:t>Thr</a:t>
            </a:r>
            <a:r>
              <a:rPr lang="de-CH" sz="1600" dirty="0" smtClean="0">
                <a:latin typeface="+mn-lt"/>
              </a:rPr>
              <a:t>.: 2.48 mA</a:t>
            </a:r>
            <a:endParaRPr lang="de-CH" sz="16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9672" y="2852936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err="1" smtClean="0">
                <a:latin typeface="+mn-lt"/>
              </a:rPr>
              <a:t>Thr</a:t>
            </a:r>
            <a:r>
              <a:rPr lang="de-CH" sz="1600" dirty="0" smtClean="0">
                <a:latin typeface="+mn-lt"/>
              </a:rPr>
              <a:t>.: 2.48 mA</a:t>
            </a:r>
            <a:endParaRPr lang="de-CH" sz="1600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dirty="0" smtClean="0"/>
              <a:t>SLS2 </a:t>
            </a:r>
            <a:r>
              <a:rPr lang="de-CH" sz="2400" dirty="0" err="1" smtClean="0"/>
              <a:t>Logitudinal</a:t>
            </a:r>
            <a:r>
              <a:rPr lang="de-CH" sz="2400" dirty="0" smtClean="0"/>
              <a:t> MW </a:t>
            </a:r>
            <a:r>
              <a:rPr lang="de-CH" sz="2400" dirty="0" err="1" smtClean="0"/>
              <a:t>Instabilities</a:t>
            </a:r>
            <a:r>
              <a:rPr lang="de-CH" sz="2400" dirty="0" smtClean="0"/>
              <a:t>: </a:t>
            </a:r>
            <a:r>
              <a:rPr lang="de-CH" sz="2400" dirty="0" err="1" smtClean="0"/>
              <a:t>with</a:t>
            </a:r>
            <a:r>
              <a:rPr lang="de-CH" sz="2400" dirty="0" smtClean="0"/>
              <a:t> 3HC</a:t>
            </a:r>
            <a:br>
              <a:rPr lang="de-CH" sz="2400" dirty="0" smtClean="0"/>
            </a:br>
            <a:r>
              <a:rPr lang="de-CH" sz="2400" dirty="0" err="1" smtClean="0"/>
              <a:t>Z</a:t>
            </a:r>
            <a:r>
              <a:rPr lang="de-CH" sz="2400" baseline="-25000" dirty="0" err="1" smtClean="0"/>
              <a:t>geometric</a:t>
            </a:r>
            <a:r>
              <a:rPr lang="de-CH" sz="2400" baseline="-25000" dirty="0" smtClean="0"/>
              <a:t> </a:t>
            </a:r>
            <a:r>
              <a:rPr lang="de-CH" sz="2400" dirty="0" smtClean="0"/>
              <a:t> + RW + CSR</a:t>
            </a:r>
            <a:r>
              <a:rPr lang="de-CH" sz="2400" baseline="-25000" dirty="0" smtClean="0"/>
              <a:t>(</a:t>
            </a:r>
            <a:r>
              <a:rPr lang="de-CH" sz="2400" baseline="-25000" dirty="0" err="1" smtClean="0"/>
              <a:t>shielded</a:t>
            </a:r>
            <a:r>
              <a:rPr lang="de-CH" sz="2400" dirty="0" smtClean="0"/>
              <a:t> </a:t>
            </a:r>
            <a:r>
              <a:rPr lang="de-CH" sz="2400" baseline="-25000" dirty="0" err="1" smtClean="0"/>
              <a:t>s.s</a:t>
            </a:r>
            <a:r>
              <a:rPr lang="de-CH" sz="2400" baseline="-25000" dirty="0" smtClean="0"/>
              <a:t>.)</a:t>
            </a:r>
            <a:endParaRPr lang="de-CH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319D7-E2E5-44B6-9F09-D93C4FADC2BE}" type="slidenum">
              <a:rPr lang="de-CH" smtClean="0"/>
              <a:pPr/>
              <a:t>14</a:t>
            </a:fld>
            <a:endParaRPr lang="de-CH" dirty="0"/>
          </a:p>
        </p:txBody>
      </p:sp>
      <p:sp>
        <p:nvSpPr>
          <p:cNvPr id="15" name="TextBox 14"/>
          <p:cNvSpPr txBox="1"/>
          <p:nvPr/>
        </p:nvSpPr>
        <p:spPr>
          <a:xfrm>
            <a:off x="3563888" y="6461546"/>
            <a:ext cx="2402938" cy="4238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 smtClean="0">
                <a:latin typeface="+mn-lt"/>
                <a:cs typeface="Franklin Gothic Book"/>
              </a:rPr>
              <a:t>(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Courtesy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of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smtClean="0">
                <a:latin typeface="+mn-lt"/>
                <a:cs typeface="Franklin Gothic Book"/>
              </a:rPr>
              <a:t>A. Citterio)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83968" y="4221088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CH" b="1" dirty="0" smtClean="0">
                <a:latin typeface="+mn-lt"/>
              </a:rPr>
              <a:t>Super-3HC : ON</a:t>
            </a:r>
            <a:r>
              <a:rPr lang="de-CH" dirty="0" smtClean="0">
                <a:latin typeface="+mn-lt"/>
              </a:rPr>
              <a:t>, </a:t>
            </a:r>
            <a:r>
              <a:rPr lang="de-CH" dirty="0" err="1" smtClean="0">
                <a:latin typeface="+mn-lt"/>
              </a:rPr>
              <a:t>with</a:t>
            </a:r>
            <a:r>
              <a:rPr lang="de-CH" dirty="0" smtClean="0">
                <a:latin typeface="+mn-lt"/>
              </a:rPr>
              <a:t> </a:t>
            </a:r>
            <a:r>
              <a:rPr lang="de-CH" dirty="0" err="1" smtClean="0">
                <a:latin typeface="+mn-lt"/>
              </a:rPr>
              <a:t>only</a:t>
            </a:r>
            <a:r>
              <a:rPr lang="de-CH" dirty="0" smtClean="0">
                <a:latin typeface="+mn-lt"/>
              </a:rPr>
              <a:t> 1 </a:t>
            </a:r>
            <a:r>
              <a:rPr lang="de-CH" dirty="0" err="1" smtClean="0">
                <a:latin typeface="+mn-lt"/>
              </a:rPr>
              <a:t>cell</a:t>
            </a:r>
            <a:r>
              <a:rPr lang="de-CH" dirty="0" smtClean="0">
                <a:latin typeface="+mn-lt"/>
              </a:rPr>
              <a:t>.</a:t>
            </a:r>
            <a:r>
              <a:rPr lang="de-CH" b="1" dirty="0" smtClean="0">
                <a:latin typeface="+mn-lt"/>
              </a:rPr>
              <a:t/>
            </a:r>
            <a:br>
              <a:rPr lang="de-CH" b="1" dirty="0" smtClean="0">
                <a:latin typeface="+mn-lt"/>
              </a:rPr>
            </a:br>
            <a:r>
              <a:rPr lang="de-CH" dirty="0" smtClean="0">
                <a:latin typeface="+mn-lt"/>
              </a:rPr>
              <a:t>500 MHz </a:t>
            </a:r>
            <a:r>
              <a:rPr lang="de-CH" dirty="0" err="1" smtClean="0">
                <a:latin typeface="+mn-lt"/>
              </a:rPr>
              <a:t>Cav</a:t>
            </a:r>
            <a:r>
              <a:rPr lang="de-CH" dirty="0" smtClean="0">
                <a:latin typeface="+mn-lt"/>
              </a:rPr>
              <a:t>. </a:t>
            </a:r>
            <a:r>
              <a:rPr lang="de-CH" dirty="0" err="1">
                <a:latin typeface="+mn-lt"/>
              </a:rPr>
              <a:t>s</a:t>
            </a:r>
            <a:r>
              <a:rPr lang="de-CH" dirty="0" err="1" smtClean="0">
                <a:latin typeface="+mn-lt"/>
              </a:rPr>
              <a:t>etting</a:t>
            </a:r>
            <a:r>
              <a:rPr lang="de-CH" dirty="0" smtClean="0">
                <a:latin typeface="+mn-lt"/>
              </a:rPr>
              <a:t>: 3 </a:t>
            </a:r>
            <a:r>
              <a:rPr lang="de-CH" dirty="0" err="1" smtClean="0">
                <a:latin typeface="+mn-lt"/>
              </a:rPr>
              <a:t>Cav</a:t>
            </a:r>
            <a:r>
              <a:rPr lang="de-CH" dirty="0" smtClean="0">
                <a:latin typeface="+mn-lt"/>
              </a:rPr>
              <a:t/>
            </a:r>
            <a:br>
              <a:rPr lang="de-CH" dirty="0" smtClean="0">
                <a:latin typeface="+mn-lt"/>
              </a:rPr>
            </a:br>
            <a:r>
              <a:rPr lang="de-CH" dirty="0" err="1" smtClean="0">
                <a:latin typeface="+mn-lt"/>
              </a:rPr>
              <a:t>Current</a:t>
            </a:r>
            <a:r>
              <a:rPr lang="de-CH" dirty="0" smtClean="0">
                <a:latin typeface="+mn-lt"/>
              </a:rPr>
              <a:t> </a:t>
            </a:r>
            <a:r>
              <a:rPr lang="de-CH" dirty="0" err="1" smtClean="0">
                <a:latin typeface="+mn-lt"/>
              </a:rPr>
              <a:t>tested</a:t>
            </a:r>
            <a:r>
              <a:rPr lang="de-CH" dirty="0" smtClean="0">
                <a:latin typeface="+mn-lt"/>
              </a:rPr>
              <a:t>: 400 mA, </a:t>
            </a:r>
            <a:r>
              <a:rPr lang="de-CH" b="1" dirty="0" smtClean="0">
                <a:latin typeface="+mn-lt"/>
              </a:rPr>
              <a:t>but</a:t>
            </a:r>
            <a:r>
              <a:rPr lang="de-CH" dirty="0" smtClean="0">
                <a:latin typeface="+mn-lt"/>
              </a:rPr>
              <a:t> </a:t>
            </a:r>
            <a:r>
              <a:rPr lang="de-CH" dirty="0" err="1" smtClean="0">
                <a:latin typeface="+mn-lt"/>
              </a:rPr>
              <a:t>with</a:t>
            </a:r>
            <a:r>
              <a:rPr lang="de-CH" dirty="0" smtClean="0">
                <a:latin typeface="+mn-lt"/>
              </a:rPr>
              <a:t> f*</a:t>
            </a:r>
            <a:r>
              <a:rPr lang="de-CH" dirty="0" err="1" smtClean="0">
                <a:latin typeface="+mn-lt"/>
              </a:rPr>
              <a:t>Z</a:t>
            </a:r>
            <a:r>
              <a:rPr lang="de-CH" baseline="-25000" dirty="0" err="1" smtClean="0">
                <a:latin typeface="+mn-lt"/>
              </a:rPr>
              <a:t>tot</a:t>
            </a:r>
            <a:r>
              <a:rPr lang="de-CH" dirty="0" smtClean="0">
                <a:latin typeface="+mn-lt"/>
              </a:rPr>
              <a:t>  </a:t>
            </a:r>
            <a:br>
              <a:rPr lang="de-CH" dirty="0" smtClean="0">
                <a:latin typeface="+mn-lt"/>
              </a:rPr>
            </a:br>
            <a:r>
              <a:rPr lang="de-CH" dirty="0" smtClean="0">
                <a:latin typeface="+mn-lt"/>
              </a:rPr>
              <a:t>(</a:t>
            </a:r>
            <a:r>
              <a:rPr lang="de-CH" dirty="0" err="1" smtClean="0">
                <a:latin typeface="+mn-lt"/>
              </a:rPr>
              <a:t>with</a:t>
            </a:r>
            <a:r>
              <a:rPr lang="de-CH" dirty="0" smtClean="0">
                <a:latin typeface="+mn-lt"/>
              </a:rPr>
              <a:t> f= 1, 2 ,2.5 ,3 ,4).</a:t>
            </a:r>
            <a:endParaRPr lang="de-CH" baseline="-250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07016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8" t="9700" r="46324" b="13758"/>
          <a:stretch/>
        </p:blipFill>
        <p:spPr bwMode="auto">
          <a:xfrm>
            <a:off x="4283968" y="1052737"/>
            <a:ext cx="4608512" cy="468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25290" r="39226" b="16916"/>
          <a:stretch/>
        </p:blipFill>
        <p:spPr bwMode="auto">
          <a:xfrm>
            <a:off x="539552" y="1052736"/>
            <a:ext cx="3613531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8032" y="5301208"/>
            <a:ext cx="4211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CH" b="1" dirty="0" err="1" smtClean="0">
                <a:latin typeface="+mn-lt"/>
              </a:rPr>
              <a:t>Mbtrack</a:t>
            </a:r>
            <a:r>
              <a:rPr lang="de-CH" dirty="0" smtClean="0">
                <a:latin typeface="+mn-lt"/>
              </a:rPr>
              <a:t> </a:t>
            </a:r>
            <a:r>
              <a:rPr lang="de-CH" dirty="0" err="1" smtClean="0">
                <a:latin typeface="+mn-lt"/>
              </a:rPr>
              <a:t>settings</a:t>
            </a:r>
            <a:r>
              <a:rPr lang="de-CH" dirty="0" smtClean="0">
                <a:latin typeface="+mn-lt"/>
              </a:rPr>
              <a:t>: </a:t>
            </a:r>
            <a:r>
              <a:rPr lang="de-CH" b="1" dirty="0" err="1" smtClean="0">
                <a:latin typeface="+mn-lt"/>
              </a:rPr>
              <a:t>multibunch</a:t>
            </a:r>
            <a:r>
              <a:rPr lang="de-CH" dirty="0" smtClean="0">
                <a:latin typeface="+mn-lt"/>
              </a:rPr>
              <a:t>, 5E5 MP/</a:t>
            </a:r>
            <a:r>
              <a:rPr lang="de-CH" dirty="0" err="1" smtClean="0">
                <a:latin typeface="+mn-lt"/>
              </a:rPr>
              <a:t>bunch</a:t>
            </a:r>
            <a:r>
              <a:rPr lang="de-CH" dirty="0" smtClean="0">
                <a:latin typeface="+mn-lt"/>
              </a:rPr>
              <a:t>, </a:t>
            </a:r>
            <a:br>
              <a:rPr lang="de-CH" dirty="0" smtClean="0">
                <a:latin typeface="+mn-lt"/>
              </a:rPr>
            </a:br>
            <a:r>
              <a:rPr lang="de-CH" dirty="0" smtClean="0">
                <a:latin typeface="+mn-lt"/>
              </a:rPr>
              <a:t>Z </a:t>
            </a:r>
            <a:r>
              <a:rPr lang="de-CH" dirty="0" err="1" smtClean="0">
                <a:latin typeface="+mn-lt"/>
              </a:rPr>
              <a:t>modeled</a:t>
            </a:r>
            <a:r>
              <a:rPr lang="de-CH" dirty="0" smtClean="0">
                <a:latin typeface="+mn-lt"/>
              </a:rPr>
              <a:t> </a:t>
            </a:r>
            <a:r>
              <a:rPr lang="de-CH" dirty="0" err="1" smtClean="0">
                <a:latin typeface="+mn-lt"/>
              </a:rPr>
              <a:t>with</a:t>
            </a:r>
            <a:r>
              <a:rPr lang="de-CH" dirty="0" smtClean="0">
                <a:latin typeface="+mn-lt"/>
              </a:rPr>
              <a:t> </a:t>
            </a:r>
            <a:r>
              <a:rPr lang="de-CH" dirty="0" err="1" smtClean="0">
                <a:latin typeface="+mn-lt"/>
              </a:rPr>
              <a:t>W</a:t>
            </a:r>
            <a:r>
              <a:rPr lang="de-CH" baseline="-25000" dirty="0" err="1" smtClean="0">
                <a:latin typeface="+mn-lt"/>
              </a:rPr>
              <a:t>f</a:t>
            </a:r>
            <a:r>
              <a:rPr lang="de-CH" dirty="0" smtClean="0">
                <a:latin typeface="+mn-lt"/>
              </a:rPr>
              <a:t>(t) </a:t>
            </a:r>
            <a:r>
              <a:rPr lang="de-CH" dirty="0" err="1" smtClean="0">
                <a:latin typeface="+mn-lt"/>
              </a:rPr>
              <a:t>and</a:t>
            </a:r>
            <a:r>
              <a:rPr lang="de-CH" dirty="0" smtClean="0">
                <a:latin typeface="+mn-lt"/>
              </a:rPr>
              <a:t> L,                                              </a:t>
            </a:r>
            <a:r>
              <a:rPr lang="de-CH" b="1" dirty="0" smtClean="0">
                <a:latin typeface="+mn-lt"/>
              </a:rPr>
              <a:t>10% </a:t>
            </a:r>
            <a:r>
              <a:rPr lang="de-CH" b="1" dirty="0" err="1" smtClean="0">
                <a:latin typeface="+mn-lt"/>
              </a:rPr>
              <a:t>gap</a:t>
            </a:r>
            <a:r>
              <a:rPr lang="de-CH" b="1" dirty="0" smtClean="0">
                <a:latin typeface="+mn-lt"/>
              </a:rPr>
              <a:t> </a:t>
            </a:r>
            <a:r>
              <a:rPr lang="de-CH" b="1" dirty="0" err="1" smtClean="0">
                <a:latin typeface="+mn-lt"/>
              </a:rPr>
              <a:t>filling</a:t>
            </a:r>
            <a:r>
              <a:rPr lang="de-CH" b="1" dirty="0" smtClean="0">
                <a:latin typeface="+mn-lt"/>
              </a:rPr>
              <a:t> </a:t>
            </a:r>
            <a:r>
              <a:rPr lang="de-CH" b="1" dirty="0" err="1" smtClean="0">
                <a:latin typeface="+mn-lt"/>
              </a:rPr>
              <a:t>pattern</a:t>
            </a:r>
            <a:r>
              <a:rPr lang="de-CH" b="1" dirty="0">
                <a:latin typeface="+mn-lt"/>
              </a:rPr>
              <a:t> </a:t>
            </a:r>
            <a:r>
              <a:rPr lang="de-CH" b="1" dirty="0" smtClean="0">
                <a:latin typeface="+mn-lt"/>
              </a:rPr>
              <a:t>→  400 mA ≡ 0.9 mA </a:t>
            </a:r>
            <a:r>
              <a:rPr lang="de-CH" b="1" dirty="0" err="1" smtClean="0">
                <a:latin typeface="+mn-lt"/>
              </a:rPr>
              <a:t>sb</a:t>
            </a:r>
            <a:r>
              <a:rPr lang="de-CH" b="1" dirty="0" smtClean="0">
                <a:latin typeface="+mn-lt"/>
              </a:rPr>
              <a:t/>
            </a:r>
            <a:br>
              <a:rPr lang="de-CH" b="1" dirty="0" smtClean="0">
                <a:latin typeface="+mn-lt"/>
              </a:rPr>
            </a:br>
            <a:r>
              <a:rPr lang="de-CH" dirty="0" err="1" smtClean="0">
                <a:latin typeface="+mn-lt"/>
              </a:rPr>
              <a:t>Current</a:t>
            </a:r>
            <a:r>
              <a:rPr lang="de-CH" dirty="0" smtClean="0">
                <a:latin typeface="+mn-lt"/>
              </a:rPr>
              <a:t> </a:t>
            </a:r>
            <a:r>
              <a:rPr lang="de-CH" dirty="0" err="1" smtClean="0">
                <a:latin typeface="+mn-lt"/>
              </a:rPr>
              <a:t>tested</a:t>
            </a:r>
            <a:r>
              <a:rPr lang="de-CH" dirty="0" smtClean="0">
                <a:latin typeface="+mn-lt"/>
              </a:rPr>
              <a:t>: </a:t>
            </a:r>
            <a:r>
              <a:rPr lang="de-CH" dirty="0" err="1" smtClean="0">
                <a:latin typeface="+mn-lt"/>
              </a:rPr>
              <a:t>bunches</a:t>
            </a:r>
            <a:r>
              <a:rPr lang="de-CH" dirty="0" smtClean="0">
                <a:latin typeface="+mn-lt"/>
              </a:rPr>
              <a:t> n. 1/217/435 </a:t>
            </a:r>
            <a:r>
              <a:rPr lang="de-CH" dirty="0" err="1" smtClean="0">
                <a:latin typeface="+mn-lt"/>
              </a:rPr>
              <a:t>up</a:t>
            </a:r>
            <a:r>
              <a:rPr lang="de-CH" dirty="0" smtClean="0">
                <a:latin typeface="+mn-lt"/>
              </a:rPr>
              <a:t> </a:t>
            </a:r>
            <a:r>
              <a:rPr lang="de-CH" dirty="0" err="1" smtClean="0">
                <a:latin typeface="+mn-lt"/>
              </a:rPr>
              <a:t>to</a:t>
            </a:r>
            <a:r>
              <a:rPr lang="de-CH" dirty="0" smtClean="0">
                <a:latin typeface="+mn-lt"/>
              </a:rPr>
              <a:t> </a:t>
            </a:r>
            <a:r>
              <a:rPr lang="de-CH" dirty="0" smtClean="0">
                <a:latin typeface="+mn-lt"/>
              </a:rPr>
              <a:t/>
            </a:r>
            <a:br>
              <a:rPr lang="de-CH" dirty="0" smtClean="0">
                <a:latin typeface="+mn-lt"/>
              </a:rPr>
            </a:br>
            <a:r>
              <a:rPr lang="de-CH" dirty="0" smtClean="0">
                <a:latin typeface="+mn-lt"/>
              </a:rPr>
              <a:t>2.5 </a:t>
            </a:r>
            <a:r>
              <a:rPr lang="de-CH" dirty="0" smtClean="0">
                <a:latin typeface="+mn-lt"/>
              </a:rPr>
              <a:t>mA, </a:t>
            </a:r>
            <a:r>
              <a:rPr lang="de-CH" dirty="0" err="1" smtClean="0">
                <a:latin typeface="+mn-lt"/>
              </a:rPr>
              <a:t>others</a:t>
            </a:r>
            <a:r>
              <a:rPr lang="de-CH" dirty="0" smtClean="0">
                <a:latin typeface="+mn-lt"/>
              </a:rPr>
              <a:t> at 0.9 mA</a:t>
            </a:r>
            <a:endParaRPr lang="de-CH" baseline="-25000" dirty="0" smtClean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7984" y="5733256"/>
            <a:ext cx="4354070" cy="584775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de-CH" b="1" dirty="0" err="1" smtClean="0">
                <a:solidFill>
                  <a:srgbClr val="C50006"/>
                </a:solidFill>
                <a:latin typeface="+mn-lt"/>
              </a:rPr>
              <a:t>Preliminary</a:t>
            </a:r>
            <a:r>
              <a:rPr lang="de-CH" b="1" dirty="0" smtClean="0">
                <a:latin typeface="+mn-lt"/>
              </a:rPr>
              <a:t> </a:t>
            </a:r>
            <a:r>
              <a:rPr lang="de-CH" b="1" dirty="0" err="1" smtClean="0">
                <a:latin typeface="+mn-lt"/>
              </a:rPr>
              <a:t>threshold</a:t>
            </a:r>
            <a:r>
              <a:rPr lang="de-CH" b="1" dirty="0" smtClean="0">
                <a:latin typeface="+mn-lt"/>
              </a:rPr>
              <a:t> </a:t>
            </a:r>
            <a:r>
              <a:rPr lang="de-CH" b="1" dirty="0" err="1" smtClean="0">
                <a:latin typeface="+mn-lt"/>
              </a:rPr>
              <a:t>with</a:t>
            </a:r>
            <a:r>
              <a:rPr lang="de-CH" b="1" dirty="0" smtClean="0">
                <a:latin typeface="+mn-lt"/>
              </a:rPr>
              <a:t> 10% </a:t>
            </a:r>
            <a:r>
              <a:rPr lang="de-CH" b="1" dirty="0" err="1" smtClean="0">
                <a:latin typeface="+mn-lt"/>
              </a:rPr>
              <a:t>gap</a:t>
            </a:r>
            <a:r>
              <a:rPr lang="de-CH" b="1" dirty="0" smtClean="0">
                <a:latin typeface="+mn-lt"/>
              </a:rPr>
              <a:t> </a:t>
            </a:r>
            <a:r>
              <a:rPr lang="de-CH" b="1" dirty="0" err="1" smtClean="0">
                <a:latin typeface="+mn-lt"/>
              </a:rPr>
              <a:t>filling</a:t>
            </a:r>
            <a:r>
              <a:rPr lang="de-CH" b="1" dirty="0" smtClean="0">
                <a:latin typeface="+mn-lt"/>
              </a:rPr>
              <a:t> </a:t>
            </a:r>
            <a:r>
              <a:rPr lang="de-CH" b="1" dirty="0" err="1" smtClean="0">
                <a:latin typeface="+mn-lt"/>
              </a:rPr>
              <a:t>pattern</a:t>
            </a:r>
            <a:r>
              <a:rPr lang="de-CH" b="1" dirty="0" smtClean="0">
                <a:latin typeface="+mn-lt"/>
              </a:rPr>
              <a:t>: </a:t>
            </a:r>
            <a:r>
              <a:rPr lang="de-CH" b="1" dirty="0" err="1" smtClean="0">
                <a:latin typeface="+mn-lt"/>
              </a:rPr>
              <a:t>I</a:t>
            </a:r>
            <a:r>
              <a:rPr lang="de-CH" b="1" baseline="-25000" dirty="0" err="1" smtClean="0">
                <a:latin typeface="+mn-lt"/>
              </a:rPr>
              <a:t>sb</a:t>
            </a:r>
            <a:r>
              <a:rPr lang="de-CH" b="1" dirty="0" smtClean="0">
                <a:latin typeface="+mn-lt"/>
              </a:rPr>
              <a:t>  = 1.8 mA.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669234" y="1196752"/>
            <a:ext cx="0" cy="1512168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01749" y="1772816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err="1" smtClean="0"/>
              <a:t>Thr</a:t>
            </a:r>
            <a:r>
              <a:rPr lang="de-CH" sz="1600" dirty="0" smtClean="0"/>
              <a:t>.: 1.8 mA</a:t>
            </a:r>
            <a:endParaRPr lang="de-CH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79712" y="291600"/>
            <a:ext cx="7056784" cy="508500"/>
          </a:xfrm>
        </p:spPr>
        <p:txBody>
          <a:bodyPr/>
          <a:lstStyle/>
          <a:p>
            <a:r>
              <a:rPr lang="de-CH" sz="2400" dirty="0" smtClean="0"/>
              <a:t>SLS2 </a:t>
            </a:r>
            <a:r>
              <a:rPr lang="de-CH" sz="2400" dirty="0" err="1" smtClean="0"/>
              <a:t>Logitudinal</a:t>
            </a:r>
            <a:r>
              <a:rPr lang="de-CH" sz="2400" dirty="0" smtClean="0"/>
              <a:t> MW </a:t>
            </a:r>
            <a:r>
              <a:rPr lang="de-CH" sz="2400" dirty="0" err="1" smtClean="0"/>
              <a:t>Instabilities</a:t>
            </a:r>
            <a:r>
              <a:rPr lang="de-CH" sz="2400" dirty="0" smtClean="0"/>
              <a:t>: 3HC </a:t>
            </a:r>
            <a:r>
              <a:rPr lang="de-CH" sz="2400" dirty="0" err="1" smtClean="0"/>
              <a:t>and</a:t>
            </a:r>
            <a:r>
              <a:rPr lang="de-CH" sz="2400" dirty="0" smtClean="0"/>
              <a:t> </a:t>
            </a:r>
            <a:r>
              <a:rPr lang="de-CH" sz="2400" dirty="0" err="1" smtClean="0"/>
              <a:t>gap</a:t>
            </a:r>
            <a:r>
              <a:rPr lang="de-CH" sz="2400" dirty="0" smtClean="0"/>
              <a:t/>
            </a:r>
            <a:br>
              <a:rPr lang="de-CH" sz="2400" dirty="0" smtClean="0"/>
            </a:br>
            <a:r>
              <a:rPr lang="de-CH" sz="2400" dirty="0" err="1" smtClean="0"/>
              <a:t>Z</a:t>
            </a:r>
            <a:r>
              <a:rPr lang="de-CH" sz="2400" baseline="-25000" dirty="0" err="1" smtClean="0"/>
              <a:t>geometric</a:t>
            </a:r>
            <a:r>
              <a:rPr lang="de-CH" sz="2400" baseline="-25000" dirty="0" smtClean="0"/>
              <a:t> </a:t>
            </a:r>
            <a:r>
              <a:rPr lang="de-CH" sz="2400" dirty="0" smtClean="0"/>
              <a:t> + RW + CSR</a:t>
            </a:r>
            <a:r>
              <a:rPr lang="de-CH" sz="2400" baseline="-25000" dirty="0" smtClean="0"/>
              <a:t>(</a:t>
            </a:r>
            <a:r>
              <a:rPr lang="de-CH" sz="2400" baseline="-25000" dirty="0" err="1" smtClean="0"/>
              <a:t>shielded</a:t>
            </a:r>
            <a:r>
              <a:rPr lang="de-CH" sz="2400" dirty="0" smtClean="0"/>
              <a:t> </a:t>
            </a:r>
            <a:r>
              <a:rPr lang="de-CH" sz="2400" baseline="-25000" dirty="0" err="1" smtClean="0"/>
              <a:t>s.s</a:t>
            </a:r>
            <a:r>
              <a:rPr lang="de-CH" sz="2400" baseline="-25000" dirty="0" smtClean="0"/>
              <a:t>.)</a:t>
            </a:r>
            <a:endParaRPr lang="de-CH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319D7-E2E5-44B6-9F09-D93C4FADC2BE}" type="slidenum">
              <a:rPr lang="de-CH" smtClean="0"/>
              <a:pPr/>
              <a:t>15</a:t>
            </a:fld>
            <a:endParaRPr lang="de-CH"/>
          </a:p>
        </p:txBody>
      </p:sp>
      <p:sp>
        <p:nvSpPr>
          <p:cNvPr id="11" name="TextBox 10"/>
          <p:cNvSpPr txBox="1"/>
          <p:nvPr/>
        </p:nvSpPr>
        <p:spPr>
          <a:xfrm>
            <a:off x="3563888" y="6461546"/>
            <a:ext cx="2402938" cy="4238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 smtClean="0">
                <a:latin typeface="+mn-lt"/>
                <a:cs typeface="Franklin Gothic Book"/>
              </a:rPr>
              <a:t>(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Courtesy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of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smtClean="0">
                <a:latin typeface="+mn-lt"/>
                <a:cs typeface="Franklin Gothic Book"/>
              </a:rPr>
              <a:t>A. Citterio)</a:t>
            </a:r>
          </a:p>
        </p:txBody>
      </p:sp>
    </p:spTree>
    <p:extLst>
      <p:ext uri="{BB962C8B-B14F-4D97-AF65-F5344CB8AC3E}">
        <p14:creationId xmlns:p14="http://schemas.microsoft.com/office/powerpoint/2010/main" val="41346197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912" y="1109062"/>
            <a:ext cx="4056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X-band waveguide with length: 1300 mm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1100 mm with average thickness of 5.1 um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200 mm length with avg. thickness 3.1 um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Process gives also systematic transverse thickness variations, theoretical profiles as calculated with MOLFLOW shown in the figure  </a:t>
            </a:r>
            <a:endParaRPr lang="de-CH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377008"/>
            <a:ext cx="2735860" cy="22231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642" y="1151874"/>
            <a:ext cx="2015582" cy="10339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525" y="1860969"/>
            <a:ext cx="1355955" cy="1555080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>
            <a:off x="854082" y="3549092"/>
            <a:ext cx="121516" cy="269145"/>
          </a:xfrm>
          <a:prstGeom prst="cube">
            <a:avLst>
              <a:gd name="adj" fmla="val 354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Cube 10"/>
          <p:cNvSpPr/>
          <p:nvPr/>
        </p:nvSpPr>
        <p:spPr>
          <a:xfrm>
            <a:off x="537228" y="3285416"/>
            <a:ext cx="268729" cy="376802"/>
          </a:xfrm>
          <a:prstGeom prst="cube">
            <a:avLst>
              <a:gd name="adj" fmla="val 738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Cube 11"/>
          <p:cNvSpPr/>
          <p:nvPr/>
        </p:nvSpPr>
        <p:spPr>
          <a:xfrm>
            <a:off x="671593" y="3285416"/>
            <a:ext cx="789852" cy="376802"/>
          </a:xfrm>
          <a:prstGeom prst="cube">
            <a:avLst>
              <a:gd name="adj" fmla="val 469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Cube 12"/>
          <p:cNvSpPr/>
          <p:nvPr/>
        </p:nvSpPr>
        <p:spPr>
          <a:xfrm>
            <a:off x="1339929" y="3285416"/>
            <a:ext cx="5285935" cy="376802"/>
          </a:xfrm>
          <a:prstGeom prst="cube">
            <a:avLst>
              <a:gd name="adj" fmla="val 469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Cube 13"/>
          <p:cNvSpPr/>
          <p:nvPr/>
        </p:nvSpPr>
        <p:spPr>
          <a:xfrm>
            <a:off x="6499949" y="3306862"/>
            <a:ext cx="268729" cy="376802"/>
          </a:xfrm>
          <a:prstGeom prst="cube">
            <a:avLst>
              <a:gd name="adj" fmla="val 517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TextBox 14"/>
          <p:cNvSpPr txBox="1"/>
          <p:nvPr/>
        </p:nvSpPr>
        <p:spPr>
          <a:xfrm>
            <a:off x="6861187" y="3370130"/>
            <a:ext cx="879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El. Short</a:t>
            </a:r>
            <a:endParaRPr lang="de-CH" sz="1400" b="1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35697" y="2977639"/>
            <a:ext cx="3762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DUT: WR 90 waveguide (NEG on Cu or Cu)</a:t>
            </a:r>
            <a:endParaRPr lang="de-CH" sz="1400" b="1" dirty="0">
              <a:latin typeface="+mn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83468" y="3150844"/>
            <a:ext cx="366101" cy="269145"/>
            <a:chOff x="1763688" y="3429000"/>
            <a:chExt cx="433889" cy="360040"/>
          </a:xfrm>
        </p:grpSpPr>
        <p:sp>
          <p:nvSpPr>
            <p:cNvPr id="18" name="Cube 17"/>
            <p:cNvSpPr/>
            <p:nvPr/>
          </p:nvSpPr>
          <p:spPr>
            <a:xfrm>
              <a:off x="1763688" y="3645024"/>
              <a:ext cx="360040" cy="144016"/>
            </a:xfrm>
            <a:prstGeom prst="cube">
              <a:avLst>
                <a:gd name="adj" fmla="val 4593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9" name="Cube 18"/>
            <p:cNvSpPr/>
            <p:nvPr/>
          </p:nvSpPr>
          <p:spPr>
            <a:xfrm>
              <a:off x="2053561" y="3429000"/>
              <a:ext cx="144016" cy="360040"/>
            </a:xfrm>
            <a:prstGeom prst="cube">
              <a:avLst>
                <a:gd name="adj" fmla="val 3546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69630" y="3769876"/>
            <a:ext cx="791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Port 1</a:t>
            </a:r>
            <a:endParaRPr lang="de-CH" sz="1400" b="1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9552" y="2905199"/>
            <a:ext cx="912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Port 2</a:t>
            </a:r>
            <a:endParaRPr lang="de-CH" sz="1400" b="1" dirty="0">
              <a:latin typeface="+mn-lt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339929" y="3769876"/>
            <a:ext cx="5103662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339929" y="3769876"/>
            <a:ext cx="5103662" cy="0"/>
          </a:xfrm>
          <a:prstGeom prst="straightConnector1">
            <a:avLst/>
          </a:prstGeom>
          <a:ln w="158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980392" y="3738251"/>
            <a:ext cx="1093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l = 1300 mm</a:t>
            </a:r>
            <a:endParaRPr lang="de-CH" sz="1400" b="1" dirty="0">
              <a:latin typeface="+mn-lt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907923"/>
            <a:ext cx="4320480" cy="263728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SLS2: Characterization of RF properties of NEG coatings for SLS2 (on going process…)</a:t>
            </a:r>
            <a:r>
              <a:rPr lang="de-CH" sz="2400" dirty="0" smtClean="0"/>
              <a:t/>
            </a:r>
            <a:br>
              <a:rPr lang="de-CH" sz="2400" dirty="0" smtClean="0"/>
            </a:br>
            <a:endParaRPr lang="de-CH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319D7-E2E5-44B6-9F09-D93C4FADC2BE}" type="slidenum">
              <a:rPr lang="de-CH" smtClean="0"/>
              <a:pPr/>
              <a:t>16</a:t>
            </a:fld>
            <a:endParaRPr lang="de-CH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3933056"/>
            <a:ext cx="47639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dirty="0" smtClean="0">
                <a:latin typeface="+mn-lt"/>
              </a:rPr>
              <a:t>Double short the waveguide to create resonator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30 dB directional coupler to measure resonances</a:t>
            </a:r>
          </a:p>
          <a:p>
            <a:pPr marL="285750" indent="-285750"/>
            <a:r>
              <a:rPr lang="en-US" dirty="0" smtClean="0">
                <a:latin typeface="+mn-lt"/>
              </a:rPr>
              <a:t>Insertion loss of waveguide shows up in width of the resonances/Q factors</a:t>
            </a:r>
          </a:p>
          <a:p>
            <a:pPr marL="285750" indent="-285750"/>
            <a:r>
              <a:rPr lang="en-US" dirty="0" smtClean="0">
                <a:latin typeface="+mn-lt"/>
              </a:rPr>
              <a:t>Use measured scattering parameter model of setup (modelled in </a:t>
            </a:r>
            <a:r>
              <a:rPr lang="en-US" dirty="0" err="1" smtClean="0">
                <a:latin typeface="+mn-lt"/>
              </a:rPr>
              <a:t>Matlab</a:t>
            </a:r>
            <a:r>
              <a:rPr lang="en-US" dirty="0" smtClean="0">
                <a:latin typeface="+mn-lt"/>
              </a:rPr>
              <a:t>) to fit resonance </a:t>
            </a:r>
            <a:r>
              <a:rPr lang="en-US" dirty="0" smtClean="0">
                <a:latin typeface="+mn-lt"/>
              </a:rPr>
              <a:t>Q </a:t>
            </a:r>
            <a:r>
              <a:rPr lang="en-US" dirty="0" smtClean="0">
                <a:latin typeface="+mn-lt"/>
              </a:rPr>
              <a:t>factor to insertion loss and to NEG conductivity</a:t>
            </a:r>
          </a:p>
          <a:p>
            <a:pPr marL="285750" indent="-285750"/>
            <a:r>
              <a:rPr lang="en-US" b="1" dirty="0" smtClean="0">
                <a:solidFill>
                  <a:srgbClr val="C00000"/>
                </a:solidFill>
                <a:latin typeface="+mn-lt"/>
              </a:rPr>
              <a:t>Big advantage of approach: Don’t rely on comparison between Cu and NEG, but do direct measurement!</a:t>
            </a:r>
            <a:endParaRPr lang="de-CH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99792" y="6461546"/>
            <a:ext cx="4068886" cy="4238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 smtClean="0">
                <a:latin typeface="+mn-lt"/>
                <a:cs typeface="Franklin Gothic Book"/>
              </a:rPr>
              <a:t>(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Courtesy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of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smtClean="0">
                <a:latin typeface="+mn-lt"/>
                <a:cs typeface="Franklin Gothic Book"/>
              </a:rPr>
              <a:t>M. Dehler, A. Citterio, X. Liu)</a:t>
            </a:r>
          </a:p>
        </p:txBody>
      </p:sp>
    </p:spTree>
    <p:extLst>
      <p:ext uri="{BB962C8B-B14F-4D97-AF65-F5344CB8AC3E}">
        <p14:creationId xmlns:p14="http://schemas.microsoft.com/office/powerpoint/2010/main" val="21520307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BD27CC-6058-1F49-818D-D8DE08167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SwissFEL Machine Evolution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A9D2E8BE-8107-D242-AA9D-33C53E579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17</a:t>
            </a:fld>
            <a:endParaRPr lang="de-DE" dirty="0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53B14F5E-52DD-BE4D-8C1C-AA85EE020544}"/>
              </a:ext>
            </a:extLst>
          </p:cNvPr>
          <p:cNvGrpSpPr>
            <a:grpSpLocks noChangeAspect="1"/>
          </p:cNvGrpSpPr>
          <p:nvPr/>
        </p:nvGrpSpPr>
        <p:grpSpPr>
          <a:xfrm>
            <a:off x="775022" y="1556792"/>
            <a:ext cx="6381829" cy="4047702"/>
            <a:chOff x="1115616" y="643311"/>
            <a:chExt cx="6712482" cy="4257420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49A5931D-4A55-A945-954B-1F9F3F202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5616" y="643311"/>
              <a:ext cx="6712482" cy="425742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C093512-E60E-9240-9F2D-53B791D7FFAE}"/>
                </a:ext>
              </a:extLst>
            </p:cNvPr>
            <p:cNvSpPr/>
            <p:nvPr/>
          </p:nvSpPr>
          <p:spPr bwMode="auto">
            <a:xfrm>
              <a:off x="1115616" y="843558"/>
              <a:ext cx="360040" cy="6480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 sz="2400" dirty="0">
                <a:latin typeface="Times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817DEDB-C7F5-EE4A-8C22-D15FFA567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736" y="4581129"/>
            <a:ext cx="1764964" cy="6568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39752" y="6461546"/>
            <a:ext cx="4320480" cy="4238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 smtClean="0">
                <a:latin typeface="+mn-lt"/>
                <a:cs typeface="Franklin Gothic Book"/>
              </a:rPr>
              <a:t>(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Courtesy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of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smtClean="0">
                <a:latin typeface="+mn-lt"/>
                <a:cs typeface="Franklin Gothic Book"/>
              </a:rPr>
              <a:t>P. Craievich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and</a:t>
            </a:r>
            <a:r>
              <a:rPr lang="de-CH" sz="1800" kern="1000" spc="30" dirty="0" smtClean="0">
                <a:latin typeface="+mn-lt"/>
                <a:cs typeface="Franklin Gothic Book"/>
              </a:rPr>
              <a:t> SwissFEL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team</a:t>
            </a:r>
            <a:r>
              <a:rPr lang="de-CH" sz="1800" kern="1000" spc="30" dirty="0" smtClean="0">
                <a:latin typeface="+mn-lt"/>
                <a:cs typeface="Franklin Gothic Book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538863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82DFF5-C286-C54C-AD1B-D30BD5A52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 Athos (soft-X-ray line)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B2F1B33-8ADE-584D-BF29-5383582AD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18</a:t>
            </a:fld>
            <a:endParaRPr lang="de-DE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4E007CD-2CEB-B845-8110-047F955A8D8A}"/>
              </a:ext>
            </a:extLst>
          </p:cNvPr>
          <p:cNvSpPr/>
          <p:nvPr/>
        </p:nvSpPr>
        <p:spPr>
          <a:xfrm>
            <a:off x="827584" y="1412776"/>
            <a:ext cx="4248472" cy="206210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b="1" dirty="0">
                <a:latin typeface="+mn-lt"/>
              </a:rPr>
              <a:t>Athos schedule: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+mn-lt"/>
              </a:rPr>
              <a:t>Athos dogleg ready for commissioning since June 2018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+mn-lt"/>
              </a:rPr>
              <a:t>U38 module prototype delivered in June 2018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+mn-lt"/>
              </a:rPr>
              <a:t>Delay chicanes in procurement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+mn-lt"/>
              </a:rPr>
              <a:t>Undulator installation Jan. 2019 – March 2020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+mn-lt"/>
              </a:rPr>
              <a:t>First pilot experiment end 2020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+mn-lt"/>
              </a:rPr>
              <a:t>User operation from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77F7A73-7ADB-DB4F-B10C-D0B7DC968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7" y="1471702"/>
            <a:ext cx="1846171" cy="1820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FE95B51-BBF6-634D-980D-92878620E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3" y="3449694"/>
            <a:ext cx="3355937" cy="22180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8218539-F850-2A4C-9D21-02499D04534A}"/>
              </a:ext>
            </a:extLst>
          </p:cNvPr>
          <p:cNvSpPr/>
          <p:nvPr/>
        </p:nvSpPr>
        <p:spPr>
          <a:xfrm>
            <a:off x="683569" y="3573016"/>
            <a:ext cx="48245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+mn-lt"/>
              </a:rPr>
              <a:t>Post-undulator X-band TDS with variable polarization  </a:t>
            </a:r>
          </a:p>
        </p:txBody>
      </p:sp>
      <p:pic>
        <p:nvPicPr>
          <p:cNvPr id="10" name="Content Placeholder 8">
            <a:extLst>
              <a:ext uri="{FF2B5EF4-FFF2-40B4-BE49-F238E27FC236}">
                <a16:creationId xmlns="" xmlns:a16="http://schemas.microsoft.com/office/drawing/2014/main" id="{C563B050-4BF4-A64D-9293-86C809A026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00" y="3933057"/>
            <a:ext cx="3384376" cy="1240621"/>
          </a:xfrm>
          <a:prstGeom prst="rect">
            <a:avLst/>
          </a:prstGeom>
        </p:spPr>
      </p:pic>
      <p:pic>
        <p:nvPicPr>
          <p:cNvPr id="11" name="Content Placeholder 3">
            <a:extLst>
              <a:ext uri="{FF2B5EF4-FFF2-40B4-BE49-F238E27FC236}">
                <a16:creationId xmlns="" xmlns:a16="http://schemas.microsoft.com/office/drawing/2014/main" id="{75B04F13-3E51-A146-98FB-A34490F7A2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665" y="3933057"/>
            <a:ext cx="1646439" cy="136923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F41B247-B117-5242-A15E-CB72C62E34B4}"/>
              </a:ext>
            </a:extLst>
          </p:cNvPr>
          <p:cNvSpPr/>
          <p:nvPr/>
        </p:nvSpPr>
        <p:spPr>
          <a:xfrm>
            <a:off x="1552537" y="5197871"/>
            <a:ext cx="33843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n-lt"/>
              </a:rPr>
              <a:t>Collaboration between CERN, DESY and PSI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39752" y="6461546"/>
            <a:ext cx="4320480" cy="4238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 smtClean="0">
                <a:latin typeface="+mn-lt"/>
                <a:cs typeface="Franklin Gothic Book"/>
              </a:rPr>
              <a:t>(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Courtesy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of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smtClean="0">
                <a:latin typeface="+mn-lt"/>
                <a:cs typeface="Franklin Gothic Book"/>
              </a:rPr>
              <a:t>P. Craievich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and</a:t>
            </a:r>
            <a:r>
              <a:rPr lang="de-CH" sz="1800" kern="1000" spc="30" dirty="0" smtClean="0">
                <a:latin typeface="+mn-lt"/>
                <a:cs typeface="Franklin Gothic Book"/>
              </a:rPr>
              <a:t> SwissFEL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team</a:t>
            </a:r>
            <a:r>
              <a:rPr lang="de-CH" sz="1800" kern="1000" spc="30" dirty="0" smtClean="0">
                <a:latin typeface="+mn-lt"/>
                <a:cs typeface="Franklin Gothic Book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723544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19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Wir schaffen Wissen – heute für morgen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 tIns="180000"/>
          <a:lstStyle/>
          <a:p>
            <a:pPr marL="0" indent="0">
              <a:buNone/>
            </a:pPr>
            <a:r>
              <a:rPr lang="de-CH" b="1" dirty="0" err="1" smtClean="0"/>
              <a:t>Thank</a:t>
            </a:r>
            <a:r>
              <a:rPr lang="de-CH" b="1" dirty="0" smtClean="0"/>
              <a:t> </a:t>
            </a:r>
            <a:r>
              <a:rPr lang="de-CH" b="1" dirty="0" err="1" smtClean="0"/>
              <a:t>you</a:t>
            </a:r>
            <a:r>
              <a:rPr lang="de-CH" b="1" dirty="0" smtClean="0"/>
              <a:t> </a:t>
            </a:r>
            <a:r>
              <a:rPr lang="de-CH" b="1" dirty="0" err="1" smtClean="0"/>
              <a:t>for</a:t>
            </a:r>
            <a:r>
              <a:rPr lang="de-CH" b="1" dirty="0" smtClean="0"/>
              <a:t> </a:t>
            </a:r>
            <a:r>
              <a:rPr lang="de-CH" b="1" dirty="0" err="1" smtClean="0"/>
              <a:t>your</a:t>
            </a:r>
            <a:r>
              <a:rPr lang="de-CH" b="1" dirty="0" smtClean="0"/>
              <a:t> </a:t>
            </a:r>
            <a:r>
              <a:rPr lang="de-CH" b="1" dirty="0" err="1" smtClean="0"/>
              <a:t>attention</a:t>
            </a:r>
            <a:r>
              <a:rPr lang="de-CH" b="1" dirty="0" smtClean="0"/>
              <a:t>!</a:t>
            </a:r>
          </a:p>
          <a:p>
            <a:pPr marL="0" indent="0">
              <a:buNone/>
            </a:pPr>
            <a:endParaRPr lang="de-CH" b="1" dirty="0"/>
          </a:p>
          <a:p>
            <a:pPr marL="0" indent="0">
              <a:buNone/>
            </a:pPr>
            <a:r>
              <a:rPr lang="en-US" dirty="0"/>
              <a:t>We </a:t>
            </a:r>
            <a:r>
              <a:rPr lang="en-US" dirty="0" smtClean="0"/>
              <a:t>thank</a:t>
            </a:r>
          </a:p>
          <a:p>
            <a:r>
              <a:rPr lang="en-US" dirty="0" smtClean="0"/>
              <a:t>Ryutaro </a:t>
            </a:r>
            <a:r>
              <a:rPr lang="en-US" dirty="0"/>
              <a:t>Nagaoka and Francis </a:t>
            </a:r>
            <a:r>
              <a:rPr lang="en-US" dirty="0" err="1"/>
              <a:t>Cullinan</a:t>
            </a:r>
            <a:r>
              <a:rPr lang="en-US" dirty="0"/>
              <a:t> for their </a:t>
            </a:r>
            <a:r>
              <a:rPr lang="en-US" dirty="0" smtClean="0"/>
              <a:t>support </a:t>
            </a:r>
            <a:r>
              <a:rPr lang="en-US" dirty="0"/>
              <a:t>on the mbtrack code</a:t>
            </a:r>
            <a:r>
              <a:rPr lang="en-US" dirty="0" smtClean="0"/>
              <a:t>.</a:t>
            </a:r>
          </a:p>
          <a:p>
            <a:r>
              <a:rPr lang="en-US" dirty="0" smtClean="0"/>
              <a:t>ESRF for coating of the X-band waveguide</a:t>
            </a:r>
          </a:p>
          <a:p>
            <a:r>
              <a:rPr lang="en-US" dirty="0" smtClean="0"/>
              <a:t>KEK (D. Zhou) for providing CSR-impedance and SLAC (K. Bane, C. Mayes) for discussions</a:t>
            </a:r>
          </a:p>
          <a:p>
            <a:r>
              <a:rPr lang="en-US" dirty="0" smtClean="0"/>
              <a:t>RF- and SLS2 team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88295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908720"/>
            <a:ext cx="6610334" cy="432048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SLS Operation </a:t>
            </a:r>
            <a:r>
              <a:rPr lang="de-CH" dirty="0" err="1" smtClean="0"/>
              <a:t>Statistics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</a:t>
            </a:fld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899593" y="5445224"/>
            <a:ext cx="6696743" cy="9361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b="1" kern="1000" spc="30" dirty="0" smtClean="0">
                <a:latin typeface="+mn-lt"/>
                <a:cs typeface="Franklin Gothic Book"/>
              </a:rPr>
              <a:t>Main </a:t>
            </a:r>
            <a:r>
              <a:rPr lang="de-CH" sz="1800" b="1" kern="1000" spc="30" dirty="0" err="1" smtClean="0">
                <a:latin typeface="+mn-lt"/>
                <a:cs typeface="Franklin Gothic Book"/>
              </a:rPr>
              <a:t>issues</a:t>
            </a:r>
            <a:r>
              <a:rPr lang="de-CH" sz="1800" b="1" kern="1000" spc="30" dirty="0" smtClean="0">
                <a:latin typeface="+mn-lt"/>
                <a:cs typeface="Franklin Gothic Book"/>
              </a:rPr>
              <a:t> in 2017: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CH" sz="1800" kern="1000" spc="30" dirty="0" err="1" smtClean="0">
                <a:latin typeface="+mn-lt"/>
                <a:cs typeface="Franklin Gothic Book"/>
              </a:rPr>
              <a:t>water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leak</a:t>
            </a:r>
            <a:r>
              <a:rPr lang="de-CH" sz="1800" kern="1000" spc="30" dirty="0" smtClean="0">
                <a:latin typeface="+mn-lt"/>
                <a:cs typeface="Franklin Gothic Book"/>
              </a:rPr>
              <a:t> in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photon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absorbers</a:t>
            </a:r>
            <a:endParaRPr lang="de-CH" sz="1800" kern="1000" spc="30" dirty="0" smtClean="0"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CH" sz="1800" kern="1000" spc="30" dirty="0" err="1" smtClean="0">
                <a:latin typeface="+mn-lt"/>
                <a:cs typeface="Franklin Gothic Book"/>
              </a:rPr>
              <a:t>Broken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rectifier</a:t>
            </a:r>
            <a:r>
              <a:rPr lang="de-CH" sz="1800" kern="1000" spc="30" dirty="0" smtClean="0">
                <a:latin typeface="+mn-lt"/>
                <a:cs typeface="Franklin Gothic Book"/>
              </a:rPr>
              <a:t> in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magnet</a:t>
            </a:r>
            <a:r>
              <a:rPr lang="de-CH" sz="1800" kern="1000" spc="30" dirty="0" smtClean="0">
                <a:latin typeface="+mn-lt"/>
                <a:cs typeface="Franklin Gothic Book"/>
              </a:rPr>
              <a:t> power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supply</a:t>
            </a:r>
            <a:endParaRPr lang="de-CH" sz="1800" kern="1000" spc="30" dirty="0" smtClean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8563394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SLS Operation </a:t>
            </a:r>
            <a:r>
              <a:rPr lang="de-CH" dirty="0" err="1" smtClean="0"/>
              <a:t>Statistics</a:t>
            </a:r>
            <a:r>
              <a:rPr lang="de-CH" dirty="0" smtClean="0"/>
              <a:t> 2018</a:t>
            </a:r>
            <a:br>
              <a:rPr lang="de-CH" dirty="0" smtClean="0"/>
            </a:b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</a:t>
            </a:fld>
            <a:endParaRPr lang="de-DE" dirty="0"/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861702693"/>
              </p:ext>
            </p:extLst>
          </p:nvPr>
        </p:nvGraphicFramePr>
        <p:xfrm>
          <a:off x="755576" y="764704"/>
          <a:ext cx="7275513" cy="4104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Arbeitsblatt" r:id="rId3" imgW="7048515" imgH="4213806" progId="Excel.Sheet.12">
                  <p:embed/>
                </p:oleObj>
              </mc:Choice>
              <mc:Fallback>
                <p:oleObj name="Arbeitsblatt" r:id="rId3" imgW="7048515" imgH="4213806" progId="Excel.Sheet.12">
                  <p:embed/>
                  <p:pic>
                    <p:nvPicPr>
                      <p:cNvPr id="0" name="Picture 2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764704"/>
                        <a:ext cx="7275513" cy="41044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5575" y="5013176"/>
            <a:ext cx="7704857" cy="13599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b="1" kern="1000" spc="30" dirty="0" smtClean="0">
                <a:latin typeface="+mn-lt"/>
                <a:cs typeface="Franklin Gothic Book"/>
              </a:rPr>
              <a:t>Main </a:t>
            </a:r>
            <a:r>
              <a:rPr lang="de-CH" sz="1800" b="1" kern="1000" spc="30" dirty="0" err="1" smtClean="0">
                <a:latin typeface="+mn-lt"/>
                <a:cs typeface="Franklin Gothic Book"/>
              </a:rPr>
              <a:t>reasons</a:t>
            </a:r>
            <a:r>
              <a:rPr lang="de-CH" sz="1800" b="1" kern="1000" spc="30" dirty="0" smtClean="0">
                <a:latin typeface="+mn-lt"/>
                <a:cs typeface="Franklin Gothic Book"/>
              </a:rPr>
              <a:t> </a:t>
            </a:r>
            <a:r>
              <a:rPr lang="de-CH" sz="1800" b="1" kern="1000" spc="30" dirty="0" err="1" smtClean="0">
                <a:latin typeface="+mn-lt"/>
                <a:cs typeface="Franklin Gothic Book"/>
              </a:rPr>
              <a:t>for</a:t>
            </a:r>
            <a:r>
              <a:rPr lang="de-CH" sz="1800" b="1" kern="1000" spc="30" dirty="0" smtClean="0">
                <a:latin typeface="+mn-lt"/>
                <a:cs typeface="Franklin Gothic Book"/>
              </a:rPr>
              <a:t> RF </a:t>
            </a:r>
            <a:r>
              <a:rPr lang="de-CH" sz="1800" b="1" kern="1000" spc="30" dirty="0" err="1">
                <a:latin typeface="+mn-lt"/>
                <a:cs typeface="Franklin Gothic Book"/>
              </a:rPr>
              <a:t>e</a:t>
            </a:r>
            <a:r>
              <a:rPr lang="de-CH" sz="1800" b="1" kern="1000" spc="30" dirty="0" err="1" smtClean="0">
                <a:latin typeface="+mn-lt"/>
                <a:cs typeface="Franklin Gothic Book"/>
              </a:rPr>
              <a:t>vents</a:t>
            </a:r>
            <a:r>
              <a:rPr lang="de-CH" sz="1800" b="1" kern="1000" spc="30" dirty="0" smtClean="0">
                <a:latin typeface="+mn-lt"/>
                <a:cs typeface="Franklin Gothic Book"/>
              </a:rPr>
              <a:t>: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CH" sz="1800" kern="1000" spc="30" dirty="0" err="1" smtClean="0">
                <a:latin typeface="+mn-lt"/>
                <a:cs typeface="Franklin Gothic Book"/>
              </a:rPr>
              <a:t>Drifts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and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settings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of</a:t>
            </a:r>
            <a:r>
              <a:rPr lang="de-CH" sz="1800" kern="1000" spc="30" dirty="0" smtClean="0">
                <a:latin typeface="+mn-lt"/>
                <a:cs typeface="Franklin Gothic Book"/>
              </a:rPr>
              <a:t> interlock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thresholds</a:t>
            </a:r>
            <a:r>
              <a:rPr lang="de-CH" sz="1800" kern="1000" spc="30" dirty="0" smtClean="0">
                <a:latin typeface="+mn-lt"/>
                <a:cs typeface="Franklin Gothic Book"/>
              </a:rPr>
              <a:t> (~4h)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CH" sz="1800" kern="1000" spc="30" dirty="0" smtClean="0">
                <a:latin typeface="+mn-lt"/>
                <a:cs typeface="Franklin Gothic Book"/>
              </a:rPr>
              <a:t>Klystron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vacuum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and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modulation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anode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overcurrent</a:t>
            </a:r>
            <a:r>
              <a:rPr lang="de-CH" sz="1800" kern="1000" spc="30" dirty="0" smtClean="0">
                <a:latin typeface="+mn-lt"/>
                <a:cs typeface="Franklin Gothic Book"/>
              </a:rPr>
              <a:t> (~3h)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CH" sz="1800" kern="1000" spc="30" dirty="0">
                <a:latin typeface="+mn-lt"/>
                <a:cs typeface="Franklin Gothic Book"/>
              </a:rPr>
              <a:t>Loose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contact</a:t>
            </a:r>
            <a:r>
              <a:rPr lang="de-CH" sz="1800" kern="1000" spc="30" dirty="0" smtClean="0">
                <a:latin typeface="+mn-lt"/>
                <a:cs typeface="Franklin Gothic Book"/>
              </a:rPr>
              <a:t> in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cooling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rack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>
                <a:latin typeface="+mn-lt"/>
                <a:cs typeface="Franklin Gothic Book"/>
              </a:rPr>
              <a:t>(~1.5h</a:t>
            </a:r>
            <a:r>
              <a:rPr lang="de-CH" sz="1800" kern="1000" spc="30" dirty="0" smtClean="0">
                <a:latin typeface="+mn-lt"/>
                <a:cs typeface="Franklin Gothic Book"/>
              </a:rPr>
              <a:t>)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CH" sz="1800" kern="1000" spc="30" dirty="0" smtClean="0">
                <a:latin typeface="+mn-lt"/>
                <a:cs typeface="Franklin Gothic Book"/>
              </a:rPr>
              <a:t>Flow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switches</a:t>
            </a:r>
            <a:r>
              <a:rPr lang="de-CH" sz="1800" kern="1000" spc="30" dirty="0" smtClean="0">
                <a:latin typeface="+mn-lt"/>
                <a:cs typeface="Franklin Gothic Book"/>
              </a:rPr>
              <a:t> (~1h)</a:t>
            </a:r>
          </a:p>
        </p:txBody>
      </p:sp>
    </p:spTree>
    <p:extLst>
      <p:ext uri="{BB962C8B-B14F-4D97-AF65-F5344CB8AC3E}">
        <p14:creationId xmlns:p14="http://schemas.microsoft.com/office/powerpoint/2010/main" val="40006455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2400" b="1" dirty="0" err="1" smtClean="0"/>
              <a:t>Done</a:t>
            </a:r>
            <a:r>
              <a:rPr lang="de-CH" sz="2400" b="1" dirty="0" smtClean="0"/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CH" dirty="0" smtClean="0"/>
              <a:t>LINAC PFN: </a:t>
            </a:r>
            <a:r>
              <a:rPr lang="de-CH" dirty="0" err="1" smtClean="0"/>
              <a:t>Capacitor</a:t>
            </a:r>
            <a:r>
              <a:rPr lang="de-CH" dirty="0" smtClean="0"/>
              <a:t> </a:t>
            </a:r>
            <a:r>
              <a:rPr lang="de-CH" dirty="0" err="1" smtClean="0"/>
              <a:t>replacement</a:t>
            </a:r>
            <a:endParaRPr lang="de-CH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de-CH" dirty="0" smtClean="0"/>
              <a:t>LINAC PFN: Thyratron </a:t>
            </a:r>
            <a:r>
              <a:rPr lang="de-CH" dirty="0" err="1" smtClean="0"/>
              <a:t>replacement</a:t>
            </a:r>
            <a:endParaRPr lang="de-CH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de-CH" dirty="0" smtClean="0"/>
              <a:t>LINAC </a:t>
            </a:r>
            <a:r>
              <a:rPr lang="de-CH" dirty="0" err="1" smtClean="0"/>
              <a:t>pulser</a:t>
            </a:r>
            <a:r>
              <a:rPr lang="de-CH" dirty="0" smtClean="0"/>
              <a:t> </a:t>
            </a:r>
            <a:r>
              <a:rPr lang="de-CH" dirty="0" err="1" smtClean="0"/>
              <a:t>board</a:t>
            </a:r>
            <a:r>
              <a:rPr lang="de-CH" dirty="0" smtClean="0"/>
              <a:t> spare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CH" dirty="0" smtClean="0"/>
              <a:t>LINAC </a:t>
            </a:r>
            <a:r>
              <a:rPr lang="de-CH" dirty="0" err="1" smtClean="0"/>
              <a:t>dump</a:t>
            </a:r>
            <a:r>
              <a:rPr lang="de-CH" dirty="0" smtClean="0"/>
              <a:t> </a:t>
            </a:r>
            <a:r>
              <a:rPr lang="de-CH" dirty="0" err="1" smtClean="0"/>
              <a:t>switch</a:t>
            </a:r>
            <a:r>
              <a:rPr lang="de-CH" dirty="0" smtClean="0"/>
              <a:t> upgrade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CH" dirty="0" smtClean="0"/>
              <a:t>LINAC: </a:t>
            </a:r>
            <a:r>
              <a:rPr lang="de-CH" dirty="0" err="1" smtClean="0"/>
              <a:t>Sample&amp;Hold</a:t>
            </a:r>
            <a:r>
              <a:rPr lang="de-CH" dirty="0" smtClean="0"/>
              <a:t> box </a:t>
            </a:r>
            <a:r>
              <a:rPr lang="de-CH" dirty="0" err="1" smtClean="0"/>
              <a:t>spares</a:t>
            </a:r>
            <a:endParaRPr lang="de-CH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de-CH" dirty="0" smtClean="0"/>
              <a:t>Booster: Controls </a:t>
            </a:r>
            <a:r>
              <a:rPr lang="de-CH" dirty="0" err="1" smtClean="0"/>
              <a:t>integration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operation</a:t>
            </a:r>
            <a:r>
              <a:rPr lang="de-CH" dirty="0" smtClean="0"/>
              <a:t> </a:t>
            </a:r>
            <a:r>
              <a:rPr lang="de-CH" dirty="0" err="1" smtClean="0"/>
              <a:t>with</a:t>
            </a:r>
            <a:r>
              <a:rPr lang="de-CH" dirty="0" smtClean="0"/>
              <a:t> solid </a:t>
            </a:r>
            <a:r>
              <a:rPr lang="de-CH" dirty="0" err="1" smtClean="0"/>
              <a:t>state</a:t>
            </a:r>
            <a:r>
              <a:rPr lang="de-CH" dirty="0" smtClean="0"/>
              <a:t> </a:t>
            </a:r>
            <a:r>
              <a:rPr lang="de-CH" dirty="0" err="1" smtClean="0"/>
              <a:t>amplifier</a:t>
            </a:r>
            <a:endParaRPr lang="de-CH" dirty="0" smtClean="0"/>
          </a:p>
          <a:p>
            <a:pPr marL="0" indent="0">
              <a:buNone/>
            </a:pPr>
            <a:endParaRPr lang="de-CH" dirty="0" smtClean="0"/>
          </a:p>
          <a:p>
            <a:pPr marL="0" indent="0">
              <a:buNone/>
            </a:pPr>
            <a:endParaRPr lang="de-CH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SLS RF </a:t>
            </a:r>
            <a:r>
              <a:rPr lang="de-CH" dirty="0" err="1" smtClean="0"/>
              <a:t>works</a:t>
            </a:r>
            <a:endParaRPr lang="de-CH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8"/>
          </p:nvPr>
        </p:nvSpPr>
        <p:spPr>
          <a:xfrm>
            <a:off x="4716016" y="1337869"/>
            <a:ext cx="4069209" cy="4679950"/>
          </a:xfrm>
        </p:spPr>
        <p:txBody>
          <a:bodyPr/>
          <a:lstStyle/>
          <a:p>
            <a:pPr marL="0" indent="0">
              <a:buNone/>
            </a:pPr>
            <a:r>
              <a:rPr lang="de-CH" sz="2400" b="1" dirty="0" smtClean="0"/>
              <a:t>In </a:t>
            </a:r>
            <a:r>
              <a:rPr lang="de-CH" sz="2400" b="1" dirty="0"/>
              <a:t>P</a:t>
            </a:r>
            <a:r>
              <a:rPr lang="de-CH" sz="2400" b="1" dirty="0" smtClean="0"/>
              <a:t>rogress:</a:t>
            </a:r>
          </a:p>
          <a:p>
            <a:pPr>
              <a:buFont typeface="Calibri" panose="020F0502020204030204" pitchFamily="34" charset="0"/>
              <a:buChar char="□"/>
            </a:pPr>
            <a:r>
              <a:rPr lang="de-CH" dirty="0" smtClean="0"/>
              <a:t>LINAC </a:t>
            </a:r>
            <a:r>
              <a:rPr lang="de-CH" dirty="0" err="1" smtClean="0"/>
              <a:t>isolation</a:t>
            </a:r>
            <a:r>
              <a:rPr lang="de-CH" dirty="0" smtClean="0"/>
              <a:t> </a:t>
            </a:r>
            <a:r>
              <a:rPr lang="de-CH" dirty="0" err="1" smtClean="0"/>
              <a:t>Oil</a:t>
            </a:r>
            <a:r>
              <a:rPr lang="de-CH" dirty="0" smtClean="0"/>
              <a:t> </a:t>
            </a:r>
            <a:r>
              <a:rPr lang="de-CH" dirty="0" err="1"/>
              <a:t>t</a:t>
            </a:r>
            <a:r>
              <a:rPr lang="de-CH" dirty="0" err="1" smtClean="0"/>
              <a:t>reatement</a:t>
            </a:r>
            <a:endParaRPr lang="de-CH" dirty="0" smtClean="0"/>
          </a:p>
          <a:p>
            <a:pPr>
              <a:buFont typeface="Calibri" panose="020F0502020204030204" pitchFamily="34" charset="0"/>
              <a:buChar char="□"/>
            </a:pPr>
            <a:r>
              <a:rPr lang="de-CH" dirty="0" smtClean="0"/>
              <a:t>LINAC </a:t>
            </a:r>
            <a:r>
              <a:rPr lang="de-CH" dirty="0" err="1" smtClean="0"/>
              <a:t>pulser</a:t>
            </a:r>
            <a:r>
              <a:rPr lang="de-CH" dirty="0" smtClean="0"/>
              <a:t> </a:t>
            </a:r>
            <a:r>
              <a:rPr lang="de-CH" dirty="0" err="1" smtClean="0"/>
              <a:t>board</a:t>
            </a:r>
            <a:r>
              <a:rPr lang="de-CH" dirty="0" smtClean="0"/>
              <a:t> upgrade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shorter</a:t>
            </a:r>
            <a:r>
              <a:rPr lang="de-CH" dirty="0" smtClean="0"/>
              <a:t> </a:t>
            </a:r>
            <a:r>
              <a:rPr lang="de-CH" dirty="0" err="1" smtClean="0"/>
              <a:t>bunches</a:t>
            </a:r>
            <a:endParaRPr lang="de-CH" dirty="0" smtClean="0"/>
          </a:p>
          <a:p>
            <a:pPr>
              <a:buFont typeface="Calibri" panose="020F0502020204030204" pitchFamily="34" charset="0"/>
              <a:buChar char="□"/>
            </a:pPr>
            <a:r>
              <a:rPr lang="de-CH" dirty="0" smtClean="0"/>
              <a:t>LINAC spare </a:t>
            </a:r>
            <a:r>
              <a:rPr lang="de-CH" dirty="0" err="1" smtClean="0"/>
              <a:t>structures</a:t>
            </a:r>
            <a:r>
              <a:rPr lang="de-CH" dirty="0" smtClean="0"/>
              <a:t>?</a:t>
            </a:r>
          </a:p>
          <a:p>
            <a:pPr>
              <a:buFont typeface="Calibri" panose="020F0502020204030204" pitchFamily="34" charset="0"/>
              <a:buChar char="□"/>
            </a:pPr>
            <a:r>
              <a:rPr lang="de-CH" dirty="0" smtClean="0"/>
              <a:t>LINAC LLRF-upgrade </a:t>
            </a:r>
            <a:r>
              <a:rPr lang="de-CH" dirty="0" smtClean="0">
                <a:sym typeface="Wingdings" panose="05000000000000000000" pitchFamily="2" charset="2"/>
              </a:rPr>
              <a:t> «SwissFEL»</a:t>
            </a:r>
            <a:endParaRPr lang="de-CH" dirty="0" smtClean="0"/>
          </a:p>
          <a:p>
            <a:pPr>
              <a:buFont typeface="Calibri" panose="020F0502020204030204" pitchFamily="34" charset="0"/>
              <a:buChar char="□"/>
            </a:pPr>
            <a:r>
              <a:rPr lang="de-CH" dirty="0" smtClean="0"/>
              <a:t>Storage-Ring: Klystron </a:t>
            </a:r>
            <a:r>
              <a:rPr lang="de-CH" dirty="0" err="1" smtClean="0"/>
              <a:t>optimization</a:t>
            </a:r>
            <a:endParaRPr lang="de-CH" dirty="0" smtClean="0"/>
          </a:p>
          <a:p>
            <a:pPr>
              <a:buFont typeface="Calibri" panose="020F0502020204030204" pitchFamily="34" charset="0"/>
              <a:buChar char="□"/>
            </a:pPr>
            <a:r>
              <a:rPr lang="de-CH" dirty="0" smtClean="0"/>
              <a:t>Storage-Ring: HOMFS upgrade</a:t>
            </a:r>
          </a:p>
          <a:p>
            <a:pPr>
              <a:buFont typeface="Calibri" panose="020F0502020204030204" pitchFamily="34" charset="0"/>
              <a:buChar char="□"/>
            </a:pPr>
            <a:r>
              <a:rPr lang="de-CH" dirty="0" smtClean="0"/>
              <a:t>Storage-Ring: LLRF upgrade</a:t>
            </a:r>
          </a:p>
          <a:p>
            <a:pPr>
              <a:buFont typeface="Calibri" panose="020F0502020204030204" pitchFamily="34" charset="0"/>
              <a:buChar char="□"/>
            </a:pPr>
            <a:r>
              <a:rPr lang="de-CH" dirty="0" smtClean="0"/>
              <a:t>Storage-Ring: HOM-absorber </a:t>
            </a:r>
            <a:r>
              <a:rPr lang="de-CH" dirty="0" err="1" smtClean="0"/>
              <a:t>investigation</a:t>
            </a:r>
            <a:endParaRPr lang="de-CH" dirty="0" smtClean="0"/>
          </a:p>
          <a:p>
            <a:pPr>
              <a:buFont typeface="Calibri" panose="020F0502020204030204" pitchFamily="34" charset="0"/>
              <a:buChar char="□"/>
            </a:pPr>
            <a:r>
              <a:rPr lang="de-CH" dirty="0"/>
              <a:t>Super-3HC: Controls </a:t>
            </a:r>
            <a:r>
              <a:rPr lang="de-CH" dirty="0" err="1" smtClean="0"/>
              <a:t>interface</a:t>
            </a:r>
            <a:endParaRPr lang="de-CH" dirty="0" smtClean="0"/>
          </a:p>
          <a:p>
            <a:pPr>
              <a:buFont typeface="Calibri" panose="020F0502020204030204" pitchFamily="34" charset="0"/>
              <a:buChar char="□"/>
            </a:pPr>
            <a:r>
              <a:rPr lang="de-CH" dirty="0" err="1"/>
              <a:t>Refurbishment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smtClean="0"/>
              <a:t>500MHz Klystrons </a:t>
            </a:r>
            <a:r>
              <a:rPr lang="de-CH" dirty="0" err="1" smtClean="0"/>
              <a:t>from</a:t>
            </a:r>
            <a:r>
              <a:rPr lang="de-CH" dirty="0" smtClean="0"/>
              <a:t> </a:t>
            </a:r>
            <a:r>
              <a:rPr lang="de-CH" dirty="0" err="1" smtClean="0"/>
              <a:t>Daresbury</a:t>
            </a:r>
            <a:endParaRPr lang="de-CH" dirty="0"/>
          </a:p>
          <a:p>
            <a:pPr>
              <a:buFont typeface="Calibri" panose="020F0502020204030204" pitchFamily="34" charset="0"/>
              <a:buChar char="□"/>
            </a:pPr>
            <a:endParaRPr lang="de-CH" dirty="0"/>
          </a:p>
          <a:p>
            <a:pPr>
              <a:buFont typeface="Calibri" panose="020F0502020204030204" pitchFamily="34" charset="0"/>
              <a:buChar char="□"/>
            </a:pP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8424" y="6525344"/>
            <a:ext cx="576262" cy="196850"/>
          </a:xfrm>
        </p:spPr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03540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Problems </a:t>
            </a:r>
            <a:r>
              <a:rPr lang="de-CH" dirty="0" err="1" smtClean="0"/>
              <a:t>with</a:t>
            </a:r>
            <a:r>
              <a:rPr lang="de-CH" dirty="0" smtClean="0"/>
              <a:t> Air </a:t>
            </a:r>
            <a:r>
              <a:rPr lang="de-CH" dirty="0" err="1" smtClean="0"/>
              <a:t>bubbles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Oil</a:t>
            </a:r>
            <a:r>
              <a:rPr lang="de-CH" dirty="0" smtClean="0"/>
              <a:t> </a:t>
            </a:r>
            <a:r>
              <a:rPr lang="de-CH" dirty="0" err="1" smtClean="0"/>
              <a:t>filtering</a:t>
            </a:r>
            <a:r>
              <a:rPr lang="de-CH" dirty="0" smtClean="0"/>
              <a:t> in </a:t>
            </a:r>
            <a:r>
              <a:rPr lang="de-CH" dirty="0" err="1" smtClean="0"/>
              <a:t>the</a:t>
            </a:r>
            <a:r>
              <a:rPr lang="de-CH" dirty="0" smtClean="0"/>
              <a:t> LINAC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5</a:t>
            </a:fld>
            <a:endParaRPr lang="de-DE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800100"/>
            <a:ext cx="4395786" cy="5861050"/>
          </a:xfrm>
        </p:spPr>
      </p:pic>
      <p:sp>
        <p:nvSpPr>
          <p:cNvPr id="5" name="Textfeld 4"/>
          <p:cNvSpPr txBox="1"/>
          <p:nvPr/>
        </p:nvSpPr>
        <p:spPr>
          <a:xfrm>
            <a:off x="755576" y="1196752"/>
            <a:ext cx="3312368" cy="51845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de-CH" sz="1800" kern="1000" spc="30" dirty="0" err="1" smtClean="0">
                <a:latin typeface="+mn-lt"/>
                <a:cs typeface="Franklin Gothic Book"/>
              </a:rPr>
              <a:t>Outage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during</a:t>
            </a:r>
            <a:r>
              <a:rPr lang="de-CH" sz="1800" kern="1000" spc="30" dirty="0" smtClean="0">
                <a:latin typeface="+mn-lt"/>
                <a:cs typeface="Franklin Gothic Book"/>
              </a:rPr>
              <a:t> last ESLS-RF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workshop</a:t>
            </a:r>
            <a:r>
              <a:rPr lang="de-CH" sz="1800" kern="1000" spc="30" dirty="0" smtClean="0">
                <a:latin typeface="+mn-lt"/>
                <a:cs typeface="Franklin Gothic Book"/>
              </a:rPr>
              <a:t>: </a:t>
            </a:r>
            <a:r>
              <a:rPr lang="de-CH" sz="1800" b="1" kern="1000" spc="30" dirty="0" err="1" smtClean="0">
                <a:solidFill>
                  <a:srgbClr val="C50006"/>
                </a:solidFill>
                <a:latin typeface="+mn-lt"/>
                <a:cs typeface="Franklin Gothic Book"/>
              </a:rPr>
              <a:t>Arcing</a:t>
            </a:r>
            <a:r>
              <a:rPr lang="de-CH" sz="1800" b="1" kern="1000" spc="30" dirty="0" smtClean="0">
                <a:solidFill>
                  <a:srgbClr val="C50006"/>
                </a:solidFill>
                <a:latin typeface="+mn-lt"/>
                <a:cs typeface="Franklin Gothic Book"/>
              </a:rPr>
              <a:t> in </a:t>
            </a:r>
            <a:r>
              <a:rPr lang="de-CH" sz="1800" b="1" kern="1000" spc="30" dirty="0" err="1" smtClean="0">
                <a:solidFill>
                  <a:srgbClr val="C50006"/>
                </a:solidFill>
                <a:latin typeface="+mn-lt"/>
                <a:cs typeface="Franklin Gothic Book"/>
              </a:rPr>
              <a:t>the</a:t>
            </a:r>
            <a:r>
              <a:rPr lang="de-CH" sz="1800" b="1" kern="1000" spc="30" dirty="0" smtClean="0">
                <a:solidFill>
                  <a:srgbClr val="C50006"/>
                </a:solidFill>
                <a:latin typeface="+mn-lt"/>
                <a:cs typeface="Franklin Gothic Book"/>
              </a:rPr>
              <a:t> Klystron tank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prevented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operation</a:t>
            </a:r>
            <a:endParaRPr lang="de-CH" sz="1800" kern="1000" spc="30" dirty="0" smtClean="0"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CH" sz="1800" b="1" kern="1000" spc="30" dirty="0" smtClean="0">
                <a:solidFill>
                  <a:srgbClr val="C50006"/>
                </a:solidFill>
                <a:latin typeface="+mn-lt"/>
                <a:cs typeface="Franklin Gothic Book"/>
              </a:rPr>
              <a:t>Air </a:t>
            </a:r>
            <a:r>
              <a:rPr lang="de-CH" sz="1800" b="1" kern="1000" spc="30" dirty="0" err="1" smtClean="0">
                <a:solidFill>
                  <a:srgbClr val="C50006"/>
                </a:solidFill>
                <a:latin typeface="+mn-lt"/>
                <a:cs typeface="Franklin Gothic Book"/>
              </a:rPr>
              <a:t>bubbles</a:t>
            </a:r>
            <a:r>
              <a:rPr lang="de-CH" sz="1800" b="1" kern="1000" spc="30" dirty="0" smtClean="0">
                <a:solidFill>
                  <a:srgbClr val="C50006"/>
                </a:solidFill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accumulated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under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the</a:t>
            </a:r>
            <a:r>
              <a:rPr lang="de-CH" sz="1800" kern="1000" spc="30" dirty="0" smtClean="0">
                <a:latin typeface="+mn-lt"/>
                <a:cs typeface="Franklin Gothic Book"/>
              </a:rPr>
              <a:t> Klystron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plug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smtClean="0">
                <a:latin typeface="+mn-lt"/>
                <a:cs typeface="Franklin Gothic Book"/>
                <a:sym typeface="Wingdings" pitchFamily="2" charset="2"/>
              </a:rPr>
              <a:t> </a:t>
            </a:r>
            <a:r>
              <a:rPr lang="de-CH" sz="1800" kern="1000" spc="30" dirty="0" err="1" smtClean="0">
                <a:latin typeface="+mn-lt"/>
                <a:cs typeface="Franklin Gothic Book"/>
                <a:sym typeface="Wingdings" pitchFamily="2" charset="2"/>
              </a:rPr>
              <a:t>bubbles</a:t>
            </a:r>
            <a:r>
              <a:rPr lang="de-CH" sz="1800" kern="1000" spc="30" dirty="0" smtClean="0">
                <a:latin typeface="+mn-lt"/>
                <a:cs typeface="Franklin Gothic Book"/>
                <a:sym typeface="Wingdings" pitchFamily="2" charset="2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  <a:sym typeface="Wingdings" pitchFamily="2" charset="2"/>
              </a:rPr>
              <a:t>floating</a:t>
            </a:r>
            <a:r>
              <a:rPr lang="de-CH" sz="1800" kern="1000" spc="30" dirty="0" smtClean="0">
                <a:latin typeface="+mn-lt"/>
                <a:cs typeface="Franklin Gothic Book"/>
                <a:sym typeface="Wingdings" pitchFamily="2" charset="2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  <a:sym typeface="Wingdings" pitchFamily="2" charset="2"/>
              </a:rPr>
              <a:t>up</a:t>
            </a:r>
            <a:r>
              <a:rPr lang="de-CH" sz="1800" kern="1000" spc="30" dirty="0" smtClean="0">
                <a:latin typeface="+mn-lt"/>
                <a:cs typeface="Franklin Gothic Book"/>
                <a:sym typeface="Wingdings" pitchFamily="2" charset="2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  <a:sym typeface="Wingdings" pitchFamily="2" charset="2"/>
              </a:rPr>
              <a:t>caused</a:t>
            </a:r>
            <a:r>
              <a:rPr lang="de-CH" sz="1800" kern="1000" spc="30" dirty="0" smtClean="0">
                <a:latin typeface="+mn-lt"/>
                <a:cs typeface="Franklin Gothic Book"/>
                <a:sym typeface="Wingdings" pitchFamily="2" charset="2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  <a:sym typeface="Wingdings" pitchFamily="2" charset="2"/>
              </a:rPr>
              <a:t>arcs</a:t>
            </a:r>
            <a:endParaRPr lang="de-CH" sz="1800" kern="1000" spc="30" dirty="0" smtClean="0">
              <a:latin typeface="+mn-lt"/>
              <a:cs typeface="Franklin Gothic Book"/>
              <a:sym typeface="Wingdings" pitchFamily="2" charset="2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de-CH" sz="1800" kern="1000" spc="30" dirty="0" smtClean="0">
                <a:latin typeface="+mn-lt"/>
                <a:cs typeface="Franklin Gothic Book"/>
                <a:sym typeface="Wingdings" pitchFamily="2" charset="2"/>
              </a:rPr>
              <a:t>Mobile </a:t>
            </a:r>
            <a:r>
              <a:rPr lang="de-CH" sz="1800" kern="1000" spc="30" dirty="0" err="1" smtClean="0">
                <a:latin typeface="+mn-lt"/>
                <a:cs typeface="Franklin Gothic Book"/>
                <a:sym typeface="Wingdings" pitchFamily="2" charset="2"/>
              </a:rPr>
              <a:t>oil</a:t>
            </a:r>
            <a:r>
              <a:rPr lang="de-CH" sz="1800" kern="1000" spc="30" dirty="0" smtClean="0">
                <a:latin typeface="+mn-lt"/>
                <a:cs typeface="Franklin Gothic Book"/>
                <a:sym typeface="Wingdings" pitchFamily="2" charset="2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  <a:sym typeface="Wingdings" pitchFamily="2" charset="2"/>
              </a:rPr>
              <a:t>treatement</a:t>
            </a:r>
            <a:r>
              <a:rPr lang="de-CH" sz="1800" kern="1000" spc="30" dirty="0" smtClean="0">
                <a:latin typeface="+mn-lt"/>
                <a:cs typeface="Franklin Gothic Book"/>
                <a:sym typeface="Wingdings" pitchFamily="2" charset="2"/>
              </a:rPr>
              <a:t> plant </a:t>
            </a:r>
            <a:r>
              <a:rPr lang="de-CH" sz="1800" kern="1000" spc="30" dirty="0" err="1" smtClean="0">
                <a:latin typeface="+mn-lt"/>
                <a:cs typeface="Franklin Gothic Book"/>
                <a:sym typeface="Wingdings" pitchFamily="2" charset="2"/>
              </a:rPr>
              <a:t>helped</a:t>
            </a:r>
            <a:r>
              <a:rPr lang="de-CH" sz="1800" kern="1000" spc="30" dirty="0" smtClean="0">
                <a:latin typeface="+mn-lt"/>
                <a:cs typeface="Franklin Gothic Book"/>
                <a:sym typeface="Wingdings" pitchFamily="2" charset="2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  <a:sym typeface="Wingdings" pitchFamily="2" charset="2"/>
              </a:rPr>
              <a:t>against</a:t>
            </a:r>
            <a:r>
              <a:rPr lang="de-CH" sz="1800" kern="1000" spc="30" dirty="0" smtClean="0">
                <a:latin typeface="+mn-lt"/>
                <a:cs typeface="Franklin Gothic Book"/>
                <a:sym typeface="Wingdings" pitchFamily="2" charset="2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  <a:sym typeface="Wingdings" pitchFamily="2" charset="2"/>
              </a:rPr>
              <a:t>the</a:t>
            </a:r>
            <a:r>
              <a:rPr lang="de-CH" sz="1800" kern="1000" spc="30" dirty="0" smtClean="0">
                <a:latin typeface="+mn-lt"/>
                <a:cs typeface="Franklin Gothic Book"/>
                <a:sym typeface="Wingdings" pitchFamily="2" charset="2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  <a:sym typeface="Wingdings" pitchFamily="2" charset="2"/>
              </a:rPr>
              <a:t>bubbles</a:t>
            </a:r>
            <a:r>
              <a:rPr lang="de-CH" sz="1800" kern="1000" spc="30" dirty="0" smtClean="0">
                <a:latin typeface="+mn-lt"/>
                <a:cs typeface="Franklin Gothic Book"/>
                <a:sym typeface="Wingdings" pitchFamily="2" charset="2"/>
              </a:rPr>
              <a:t>, but </a:t>
            </a:r>
            <a:r>
              <a:rPr lang="de-CH" sz="1800" kern="1000" spc="30" dirty="0" err="1" smtClean="0">
                <a:latin typeface="+mn-lt"/>
                <a:cs typeface="Franklin Gothic Book"/>
                <a:sym typeface="Wingdings" pitchFamily="2" charset="2"/>
              </a:rPr>
              <a:t>reduced</a:t>
            </a:r>
            <a:r>
              <a:rPr lang="de-CH" sz="1800" kern="1000" spc="30" dirty="0" smtClean="0">
                <a:latin typeface="+mn-lt"/>
                <a:cs typeface="Franklin Gothic Book"/>
                <a:sym typeface="Wingdings" pitchFamily="2" charset="2"/>
              </a:rPr>
              <a:t> high </a:t>
            </a:r>
            <a:r>
              <a:rPr lang="de-CH" sz="1800" kern="1000" spc="30" dirty="0" err="1" smtClean="0">
                <a:latin typeface="+mn-lt"/>
                <a:cs typeface="Franklin Gothic Book"/>
                <a:sym typeface="Wingdings" pitchFamily="2" charset="2"/>
              </a:rPr>
              <a:t>voltage</a:t>
            </a:r>
            <a:r>
              <a:rPr lang="de-CH" sz="1800" kern="1000" spc="30" dirty="0" smtClean="0">
                <a:latin typeface="+mn-lt"/>
                <a:cs typeface="Franklin Gothic Book"/>
                <a:sym typeface="Wingdings" pitchFamily="2" charset="2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  <a:sym typeface="Wingdings" pitchFamily="2" charset="2"/>
              </a:rPr>
              <a:t>capability</a:t>
            </a:r>
            <a:endParaRPr lang="de-CH" sz="1800" kern="1000" spc="30" dirty="0" smtClean="0">
              <a:latin typeface="+mn-lt"/>
              <a:cs typeface="Franklin Gothic Book"/>
              <a:sym typeface="Wingdings" pitchFamily="2" charset="2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de-CH" sz="1800" kern="1000" spc="30" dirty="0" smtClean="0">
              <a:latin typeface="+mn-lt"/>
              <a:cs typeface="Franklin Gothic Book"/>
              <a:sym typeface="Wingdings" pitchFamily="2" charset="2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CH" sz="1800" b="1" kern="1000" spc="30" dirty="0" err="1" smtClean="0">
                <a:latin typeface="+mn-lt"/>
                <a:cs typeface="Franklin Gothic Book"/>
                <a:sym typeface="Wingdings" pitchFamily="2" charset="2"/>
              </a:rPr>
              <a:t>Improved</a:t>
            </a:r>
            <a:r>
              <a:rPr lang="de-CH" sz="1800" b="1" kern="1000" spc="30" dirty="0" smtClean="0">
                <a:latin typeface="+mn-lt"/>
                <a:cs typeface="Franklin Gothic Book"/>
                <a:sym typeface="Wingdings" pitchFamily="2" charset="2"/>
              </a:rPr>
              <a:t> </a:t>
            </a:r>
            <a:r>
              <a:rPr lang="de-CH" sz="1800" b="1" kern="1000" spc="30" dirty="0" err="1" smtClean="0">
                <a:latin typeface="+mn-lt"/>
                <a:cs typeface="Franklin Gothic Book"/>
                <a:sym typeface="Wingdings" pitchFamily="2" charset="2"/>
              </a:rPr>
              <a:t>setup</a:t>
            </a:r>
            <a:r>
              <a:rPr lang="de-CH" sz="1800" b="1" kern="1000" spc="30" dirty="0" smtClean="0">
                <a:latin typeface="+mn-lt"/>
                <a:cs typeface="Franklin Gothic Book"/>
                <a:sym typeface="Wingdings" pitchFamily="2" charset="2"/>
              </a:rPr>
              <a:t> </a:t>
            </a:r>
            <a:r>
              <a:rPr lang="de-CH" sz="1800" b="1" kern="1000" spc="30" dirty="0" err="1" smtClean="0">
                <a:latin typeface="+mn-lt"/>
                <a:cs typeface="Franklin Gothic Book"/>
                <a:sym typeface="Wingdings" pitchFamily="2" charset="2"/>
              </a:rPr>
              <a:t>with</a:t>
            </a:r>
            <a:r>
              <a:rPr lang="de-CH" sz="1800" b="1" kern="1000" spc="30" dirty="0" smtClean="0">
                <a:latin typeface="+mn-lt"/>
                <a:cs typeface="Franklin Gothic Book"/>
                <a:sym typeface="Wingdings" pitchFamily="2" charset="2"/>
              </a:rPr>
              <a:t> </a:t>
            </a:r>
            <a:r>
              <a:rPr lang="de-CH" sz="1800" b="1" kern="1000" spc="30" dirty="0" err="1" smtClean="0">
                <a:latin typeface="+mn-lt"/>
                <a:cs typeface="Franklin Gothic Book"/>
                <a:sym typeface="Wingdings" pitchFamily="2" charset="2"/>
              </a:rPr>
              <a:t>filter</a:t>
            </a:r>
            <a:r>
              <a:rPr lang="de-CH" sz="1800" kern="1000" spc="30" dirty="0" smtClean="0">
                <a:latin typeface="+mn-lt"/>
                <a:cs typeface="Franklin Gothic Book"/>
                <a:sym typeface="Wingdings" panose="05000000000000000000" pitchFamily="2" charset="2"/>
              </a:rPr>
              <a:t>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83968" y="4437112"/>
            <a:ext cx="2350784" cy="2224038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b="1" kern="1000" spc="30" dirty="0" smtClean="0">
                <a:latin typeface="+mn-lt"/>
                <a:cs typeface="Franklin Gothic Book"/>
              </a:rPr>
              <a:t>Pump Control </a:t>
            </a:r>
            <a:r>
              <a:rPr lang="de-CH" sz="1800" b="1" kern="1000" spc="30" dirty="0" err="1" smtClean="0">
                <a:latin typeface="+mn-lt"/>
                <a:cs typeface="Franklin Gothic Book"/>
              </a:rPr>
              <a:t>with</a:t>
            </a:r>
            <a:r>
              <a:rPr lang="de-CH" sz="1800" b="1" kern="1000" spc="30" dirty="0" smtClean="0">
                <a:latin typeface="+mn-lt"/>
                <a:cs typeface="Franklin Gothic Book"/>
              </a:rPr>
              <a:t> «LOGO»-PLC: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de-CH" sz="1800" b="1" kern="1000" spc="30" dirty="0" err="1" smtClean="0">
                <a:latin typeface="+mn-lt"/>
                <a:cs typeface="Franklin Gothic Book"/>
              </a:rPr>
              <a:t>Fill</a:t>
            </a:r>
            <a:r>
              <a:rPr lang="de-CH" sz="1800" b="1" kern="1000" spc="30" dirty="0" smtClean="0">
                <a:latin typeface="+mn-lt"/>
                <a:cs typeface="Franklin Gothic Book"/>
              </a:rPr>
              <a:t> tank </a:t>
            </a:r>
            <a:r>
              <a:rPr lang="de-CH" sz="1800" b="1" kern="1000" spc="30" dirty="0" err="1" smtClean="0">
                <a:latin typeface="+mn-lt"/>
                <a:cs typeface="Franklin Gothic Book"/>
              </a:rPr>
              <a:t>above</a:t>
            </a:r>
            <a:endParaRPr lang="de-CH" sz="1800" b="1" kern="1000" spc="30" dirty="0" smtClean="0">
              <a:latin typeface="+mn-lt"/>
              <a:cs typeface="Franklin Gothic Book"/>
            </a:endParaRP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de-CH" sz="1800" b="1" kern="1000" spc="30" dirty="0" err="1" smtClean="0">
                <a:latin typeface="+mn-lt"/>
                <a:cs typeface="Franklin Gothic Book"/>
              </a:rPr>
              <a:t>Wait</a:t>
            </a:r>
            <a:r>
              <a:rPr lang="de-CH" sz="1800" b="1" kern="1000" spc="30" dirty="0" smtClean="0">
                <a:latin typeface="+mn-lt"/>
                <a:cs typeface="Franklin Gothic Book"/>
              </a:rPr>
              <a:t> </a:t>
            </a:r>
            <a:r>
              <a:rPr lang="de-CH" sz="1800" b="1" kern="1000" spc="30" dirty="0" err="1" smtClean="0">
                <a:latin typeface="+mn-lt"/>
                <a:cs typeface="Franklin Gothic Book"/>
              </a:rPr>
              <a:t>until</a:t>
            </a:r>
            <a:r>
              <a:rPr lang="de-CH" sz="1800" b="1" kern="1000" spc="30" dirty="0" smtClean="0">
                <a:latin typeface="+mn-lt"/>
                <a:cs typeface="Franklin Gothic Book"/>
              </a:rPr>
              <a:t> </a:t>
            </a:r>
            <a:r>
              <a:rPr lang="de-CH" sz="1800" b="1" kern="1000" spc="30" dirty="0" err="1" smtClean="0">
                <a:latin typeface="+mn-lt"/>
                <a:cs typeface="Franklin Gothic Book"/>
              </a:rPr>
              <a:t>no</a:t>
            </a:r>
            <a:r>
              <a:rPr lang="de-CH" sz="1800" b="1" kern="1000" spc="30" dirty="0" smtClean="0">
                <a:latin typeface="+mn-lt"/>
                <a:cs typeface="Franklin Gothic Book"/>
              </a:rPr>
              <a:t> </a:t>
            </a:r>
            <a:r>
              <a:rPr lang="de-CH" sz="1800" b="1" kern="1000" spc="30" dirty="0" err="1" smtClean="0">
                <a:latin typeface="+mn-lt"/>
                <a:cs typeface="Franklin Gothic Book"/>
              </a:rPr>
              <a:t>air</a:t>
            </a:r>
            <a:r>
              <a:rPr lang="de-CH" sz="1800" b="1" kern="1000" spc="30" dirty="0" smtClean="0">
                <a:latin typeface="+mn-lt"/>
                <a:cs typeface="Franklin Gothic Book"/>
              </a:rPr>
              <a:t> </a:t>
            </a:r>
            <a:r>
              <a:rPr lang="de-CH" sz="1800" b="1" kern="1000" spc="30" dirty="0" err="1" smtClean="0">
                <a:latin typeface="+mn-lt"/>
                <a:cs typeface="Franklin Gothic Book"/>
              </a:rPr>
              <a:t>bubbles</a:t>
            </a:r>
            <a:endParaRPr lang="de-CH" sz="1800" b="1" kern="1000" spc="30" dirty="0">
              <a:latin typeface="+mn-lt"/>
              <a:cs typeface="Franklin Gothic Book"/>
            </a:endParaRP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de-CH" sz="1800" b="1" kern="1000" spc="30" dirty="0" smtClean="0">
                <a:latin typeface="+mn-lt"/>
                <a:cs typeface="Franklin Gothic Book"/>
              </a:rPr>
              <a:t>Open </a:t>
            </a:r>
            <a:r>
              <a:rPr lang="de-CH" sz="1800" b="1" kern="1000" spc="30" dirty="0" err="1" smtClean="0">
                <a:latin typeface="+mn-lt"/>
                <a:cs typeface="Franklin Gothic Book"/>
              </a:rPr>
              <a:t>valve</a:t>
            </a:r>
            <a:r>
              <a:rPr lang="de-CH" sz="1800" b="1" kern="1000" spc="30" dirty="0" smtClean="0">
                <a:latin typeface="+mn-lt"/>
                <a:cs typeface="Franklin Gothic Book"/>
              </a:rPr>
              <a:t> </a:t>
            </a:r>
            <a:r>
              <a:rPr lang="de-CH" sz="1800" b="1" kern="1000" spc="30" dirty="0" err="1" smtClean="0">
                <a:latin typeface="+mn-lt"/>
                <a:cs typeface="Franklin Gothic Book"/>
              </a:rPr>
              <a:t>and</a:t>
            </a:r>
            <a:r>
              <a:rPr lang="de-CH" sz="1800" b="1" kern="1000" spc="30" dirty="0" smtClean="0">
                <a:latin typeface="+mn-lt"/>
                <a:cs typeface="Franklin Gothic Book"/>
              </a:rPr>
              <a:t> </a:t>
            </a:r>
            <a:r>
              <a:rPr lang="de-CH" sz="1800" b="1" kern="1000" spc="30" dirty="0" err="1" smtClean="0">
                <a:latin typeface="+mn-lt"/>
                <a:cs typeface="Franklin Gothic Book"/>
              </a:rPr>
              <a:t>fill</a:t>
            </a:r>
            <a:r>
              <a:rPr lang="de-CH" sz="1800" b="1" kern="1000" spc="30" dirty="0" smtClean="0">
                <a:latin typeface="+mn-lt"/>
                <a:cs typeface="Franklin Gothic Book"/>
              </a:rPr>
              <a:t> Klystron tank</a:t>
            </a:r>
          </a:p>
        </p:txBody>
      </p:sp>
      <p:cxnSp>
        <p:nvCxnSpPr>
          <p:cNvPr id="10" name="Straight Arrow Connector 9"/>
          <p:cNvCxnSpPr>
            <a:stCxn id="2" idx="0"/>
          </p:cNvCxnSpPr>
          <p:nvPr/>
        </p:nvCxnSpPr>
        <p:spPr bwMode="auto">
          <a:xfrm flipH="1" flipV="1">
            <a:off x="5431212" y="4077072"/>
            <a:ext cx="28148" cy="36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lg" len="med"/>
            <a:tailEnd type="triangle" w="lg" len="lg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283968" y="1160140"/>
            <a:ext cx="1918736" cy="648072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b="1" kern="1000" spc="30" dirty="0" smtClean="0">
                <a:latin typeface="+mn-lt"/>
                <a:cs typeface="Franklin Gothic Book"/>
              </a:rPr>
              <a:t>Transparent Tank </a:t>
            </a:r>
            <a:r>
              <a:rPr lang="de-CH" sz="1800" b="1" kern="1000" spc="30" dirty="0" err="1" smtClean="0">
                <a:latin typeface="+mn-lt"/>
                <a:cs typeface="Franklin Gothic Book"/>
              </a:rPr>
              <a:t>to</a:t>
            </a:r>
            <a:r>
              <a:rPr lang="de-CH" sz="1800" b="1" kern="1000" spc="30" dirty="0" smtClean="0">
                <a:latin typeface="+mn-lt"/>
                <a:cs typeface="Franklin Gothic Book"/>
              </a:rPr>
              <a:t> </a:t>
            </a:r>
            <a:r>
              <a:rPr lang="de-CH" sz="1800" b="1" kern="1000" spc="30" dirty="0" err="1" smtClean="0">
                <a:latin typeface="+mn-lt"/>
                <a:cs typeface="Franklin Gothic Book"/>
              </a:rPr>
              <a:t>inspect</a:t>
            </a:r>
            <a:r>
              <a:rPr lang="de-CH" sz="1800" b="1" kern="1000" spc="30" dirty="0" smtClean="0">
                <a:latin typeface="+mn-lt"/>
                <a:cs typeface="Franklin Gothic Book"/>
              </a:rPr>
              <a:t> </a:t>
            </a:r>
            <a:r>
              <a:rPr lang="de-CH" sz="1800" b="1" kern="1000" spc="30" dirty="0" err="1" smtClean="0">
                <a:latin typeface="+mn-lt"/>
                <a:cs typeface="Franklin Gothic Book"/>
              </a:rPr>
              <a:t>bubbles</a:t>
            </a:r>
            <a:endParaRPr lang="de-CH" sz="1800" b="1" kern="1000" spc="30" dirty="0" smtClean="0">
              <a:latin typeface="+mn-lt"/>
              <a:cs typeface="Franklin Gothic Book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5270465" y="1808212"/>
            <a:ext cx="0" cy="63037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lg" len="med"/>
            <a:tailEnd type="triangle" w="lg" len="lg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6685712" y="6110994"/>
            <a:ext cx="1918736" cy="414350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b="1" kern="1000" spc="30" dirty="0" err="1" smtClean="0">
                <a:latin typeface="+mn-lt"/>
                <a:cs typeface="Franklin Gothic Book"/>
              </a:rPr>
              <a:t>Oil</a:t>
            </a:r>
            <a:r>
              <a:rPr lang="de-CH" sz="1800" b="1" kern="1000" spc="30" dirty="0" smtClean="0">
                <a:latin typeface="+mn-lt"/>
                <a:cs typeface="Franklin Gothic Book"/>
              </a:rPr>
              <a:t> Filter </a:t>
            </a:r>
            <a:r>
              <a:rPr lang="de-CH" sz="1800" b="1" kern="1000" spc="30" dirty="0" err="1" smtClean="0">
                <a:latin typeface="+mn-lt"/>
                <a:cs typeface="Franklin Gothic Book"/>
              </a:rPr>
              <a:t>and</a:t>
            </a:r>
            <a:r>
              <a:rPr lang="de-CH" sz="1800" b="1" kern="1000" spc="30" dirty="0" smtClean="0">
                <a:latin typeface="+mn-lt"/>
                <a:cs typeface="Franklin Gothic Book"/>
              </a:rPr>
              <a:t> pump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7524328" y="5656279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lg" len="med"/>
            <a:tailEnd type="triangle" w="lg" len="lg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7236296" y="2924944"/>
            <a:ext cx="1368152" cy="377738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b="1" kern="1000" spc="30" dirty="0" smtClean="0">
                <a:latin typeface="+mn-lt"/>
                <a:cs typeface="Franklin Gothic Book"/>
              </a:rPr>
              <a:t>Klystron Tank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7308304" y="3302682"/>
            <a:ext cx="648072" cy="7743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lg" len="med"/>
            <a:tailEnd type="triangle" w="lg" len="lg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1259632" y="6237312"/>
            <a:ext cx="2088232" cy="4238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 smtClean="0">
                <a:latin typeface="+mn-lt"/>
                <a:cs typeface="Franklin Gothic Book"/>
              </a:rPr>
              <a:t>(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Courtesy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of</a:t>
            </a:r>
            <a:r>
              <a:rPr lang="de-CH" sz="1800" kern="1000" spc="30" dirty="0">
                <a:latin typeface="+mn-lt"/>
                <a:cs typeface="Franklin Gothic Book"/>
              </a:rPr>
              <a:t> D. </a:t>
            </a:r>
            <a:r>
              <a:rPr lang="de-CH" sz="1800" kern="1000" spc="30" dirty="0" smtClean="0">
                <a:latin typeface="+mn-lt"/>
                <a:cs typeface="Franklin Gothic Book"/>
              </a:rPr>
              <a:t>Kunz)</a:t>
            </a:r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6012160" y="6381328"/>
            <a:ext cx="50405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flipV="1">
            <a:off x="6516216" y="5229200"/>
            <a:ext cx="0" cy="115212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 flipH="1">
            <a:off x="6202704" y="5229200"/>
            <a:ext cx="3240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lg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3488166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Specification</a:t>
            </a:r>
            <a:r>
              <a:rPr lang="de-CH" dirty="0" smtClean="0"/>
              <a:t> </a:t>
            </a:r>
            <a:r>
              <a:rPr lang="de-CH" dirty="0" err="1" smtClean="0"/>
              <a:t>for</a:t>
            </a:r>
            <a:r>
              <a:rPr lang="de-CH" dirty="0" smtClean="0"/>
              <a:t> SLS1</a:t>
            </a:r>
            <a:r>
              <a:rPr lang="de-CH" dirty="0" smtClean="0">
                <a:sym typeface="Wingdings" pitchFamily="2" charset="2"/>
              </a:rPr>
              <a:t>&amp;</a:t>
            </a:r>
            <a:r>
              <a:rPr lang="de-CH" dirty="0" smtClean="0"/>
              <a:t>2 Main RF-System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6</a:t>
            </a:fld>
            <a:endParaRPr lang="de-DE" dirty="0"/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52790103"/>
              </p:ext>
            </p:extLst>
          </p:nvPr>
        </p:nvGraphicFramePr>
        <p:xfrm>
          <a:off x="971600" y="1412875"/>
          <a:ext cx="7513637" cy="266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Arbeitsblatt" r:id="rId3" imgW="5181515" imgH="1838248" progId="Excel.Sheet.12">
                  <p:embed/>
                </p:oleObj>
              </mc:Choice>
              <mc:Fallback>
                <p:oleObj name="Arbeitsblatt" r:id="rId3" imgW="5181515" imgH="1838248" progId="Excel.Sheet.12">
                  <p:embed/>
                  <p:pic>
                    <p:nvPicPr>
                      <p:cNvPr id="5" name="Content Placeholder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1412875"/>
                        <a:ext cx="7513637" cy="2665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1039816" y="4149080"/>
            <a:ext cx="7742237" cy="19442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b="1" dirty="0" smtClean="0">
                <a:solidFill>
                  <a:srgbClr val="000000"/>
                </a:solidFill>
                <a:latin typeface="Calibri"/>
              </a:rPr>
              <a:t>RF-Noise </a:t>
            </a:r>
            <a:r>
              <a:rPr lang="de-CH" sz="1800" b="1" dirty="0" err="1" smtClean="0">
                <a:solidFill>
                  <a:srgbClr val="000000"/>
                </a:solidFill>
                <a:latin typeface="Calibri"/>
              </a:rPr>
              <a:t>specification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: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noise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induced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energy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oscillation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&lt; 10%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of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Energy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spread</a:t>
            </a:r>
            <a:endParaRPr lang="de-CH" sz="1800" dirty="0" smtClean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b="1" dirty="0" smtClean="0">
                <a:solidFill>
                  <a:srgbClr val="000000"/>
                </a:solidFill>
                <a:latin typeface="Calibri"/>
              </a:rPr>
              <a:t>Gap in </a:t>
            </a:r>
            <a:r>
              <a:rPr lang="de-CH" sz="1800" b="1" dirty="0" err="1" smtClean="0">
                <a:solidFill>
                  <a:srgbClr val="000000"/>
                </a:solidFill>
                <a:latin typeface="Calibri"/>
              </a:rPr>
              <a:t>Filling</a:t>
            </a:r>
            <a:r>
              <a:rPr lang="de-CH" sz="1800" b="1" dirty="0" smtClean="0">
                <a:solidFill>
                  <a:srgbClr val="000000"/>
                </a:solidFill>
                <a:latin typeface="Calibri"/>
              </a:rPr>
              <a:t> Pattern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: ≥ 10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buckets</a:t>
            </a:r>
            <a:endParaRPr lang="de-CH" sz="1800" dirty="0" smtClean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de-CH" sz="1800" dirty="0" smtClean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b="1" dirty="0" smtClean="0">
                <a:solidFill>
                  <a:srgbClr val="00B050"/>
                </a:solidFill>
                <a:latin typeface="Calibri"/>
              </a:rPr>
              <a:t>Green: 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normal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operation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of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SLS2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with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3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cavities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/>
            </a:r>
            <a:br>
              <a:rPr lang="de-CH" sz="1800" dirty="0" smtClean="0">
                <a:solidFill>
                  <a:srgbClr val="000000"/>
                </a:solidFill>
                <a:latin typeface="Calibri"/>
              </a:rPr>
            </a:br>
            <a:r>
              <a:rPr lang="de-CH" sz="1800" b="1" dirty="0" smtClean="0">
                <a:solidFill>
                  <a:schemeClr val="accent1">
                    <a:lumMod val="75000"/>
                  </a:schemeClr>
                </a:solidFill>
                <a:latin typeface="Calibri"/>
              </a:rPr>
              <a:t>Orange: 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Backup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solution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with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2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cavities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in SLS2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GB" sz="1800" dirty="0" err="1" smtClea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4" r="30113"/>
          <a:stretch/>
        </p:blipFill>
        <p:spPr bwMode="auto">
          <a:xfrm>
            <a:off x="5868144" y="4523623"/>
            <a:ext cx="1457243" cy="213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62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Specification</a:t>
            </a:r>
            <a:r>
              <a:rPr lang="de-CH" dirty="0" smtClean="0"/>
              <a:t> </a:t>
            </a:r>
            <a:r>
              <a:rPr lang="de-CH" dirty="0" err="1" smtClean="0"/>
              <a:t>for</a:t>
            </a:r>
            <a:r>
              <a:rPr lang="de-CH" dirty="0" smtClean="0"/>
              <a:t> SLS1&amp;2 Super-3HC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7</a:t>
            </a:fld>
            <a:endParaRPr lang="de-DE" dirty="0"/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sz="quarter" idx="13"/>
            <p:extLst/>
          </p:nvPr>
        </p:nvGraphicFramePr>
        <p:xfrm>
          <a:off x="971600" y="1412776"/>
          <a:ext cx="7742237" cy="257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Arbeitsblatt" r:id="rId3" imgW="5516887" imgH="1836366" progId="Excel.Sheet.12">
                  <p:embed/>
                </p:oleObj>
              </mc:Choice>
              <mc:Fallback>
                <p:oleObj name="Arbeitsblatt" r:id="rId3" imgW="5516887" imgH="1836366" progId="Excel.Sheet.12">
                  <p:embed/>
                  <p:pic>
                    <p:nvPicPr>
                      <p:cNvPr id="5" name="Content Placeholder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1412776"/>
                        <a:ext cx="7742237" cy="2578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4134526"/>
            <a:ext cx="3638156" cy="252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549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Power </a:t>
            </a:r>
            <a:r>
              <a:rPr lang="de-CH" dirty="0" err="1" smtClean="0"/>
              <a:t>requirement</a:t>
            </a:r>
            <a:r>
              <a:rPr lang="de-CH" dirty="0" smtClean="0"/>
              <a:t> </a:t>
            </a:r>
            <a:r>
              <a:rPr lang="de-CH" dirty="0" err="1" smtClean="0"/>
              <a:t>for</a:t>
            </a:r>
            <a:r>
              <a:rPr lang="de-CH" dirty="0" smtClean="0"/>
              <a:t> 3 </a:t>
            </a:r>
            <a:r>
              <a:rPr lang="de-CH" dirty="0" err="1" smtClean="0"/>
              <a:t>cavity</a:t>
            </a:r>
            <a:r>
              <a:rPr lang="de-CH" dirty="0" smtClean="0"/>
              <a:t> </a:t>
            </a:r>
            <a:r>
              <a:rPr lang="de-CH" dirty="0" err="1" smtClean="0"/>
              <a:t>operation</a:t>
            </a:r>
            <a:r>
              <a:rPr lang="de-CH" dirty="0" smtClean="0"/>
              <a:t> in SLS2 </a:t>
            </a:r>
            <a:r>
              <a:rPr lang="de-CH" dirty="0" err="1" smtClean="0"/>
              <a:t>and</a:t>
            </a:r>
            <a:r>
              <a:rPr lang="de-CH" dirty="0" smtClean="0"/>
              <a:t> normal </a:t>
            </a:r>
            <a:r>
              <a:rPr lang="de-CH" dirty="0" err="1" smtClean="0"/>
              <a:t>operation</a:t>
            </a:r>
            <a:r>
              <a:rPr lang="de-CH" dirty="0" smtClean="0"/>
              <a:t> in SLS1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8</a:t>
            </a:fld>
            <a:endParaRPr lang="de-DE" dirty="0"/>
          </a:p>
        </p:txBody>
      </p:sp>
      <p:pic>
        <p:nvPicPr>
          <p:cNvPr id="5" name="Content Placeholder 4" descr="\\afs\.psi.ch\project\SLS2\RF\Specification\RF_3Main_Cavity_PowerRequirement.pn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5566656" cy="53285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084168" y="1628800"/>
            <a:ext cx="2808312" cy="45365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CH" sz="1800" kern="1000" spc="30" dirty="0" err="1" smtClean="0">
                <a:latin typeface="+mn-lt"/>
                <a:cs typeface="Franklin Gothic Book"/>
              </a:rPr>
              <a:t>Slightly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increased</a:t>
            </a:r>
            <a:r>
              <a:rPr lang="de-CH" sz="1800" kern="1000" spc="30" dirty="0" smtClean="0">
                <a:latin typeface="+mn-lt"/>
                <a:cs typeface="Franklin Gothic Book"/>
              </a:rPr>
              <a:t> power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requirement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for</a:t>
            </a:r>
            <a:r>
              <a:rPr lang="de-CH" sz="1800" kern="1000" spc="30" dirty="0" smtClean="0">
                <a:latin typeface="+mn-lt"/>
                <a:cs typeface="Franklin Gothic Book"/>
              </a:rPr>
              <a:t> SLS2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e-CH" sz="1800" kern="1000" spc="30" dirty="0" smtClean="0"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CH" sz="1800" kern="1000" spc="30" dirty="0" smtClean="0">
                <a:latin typeface="+mn-lt"/>
                <a:cs typeface="Franklin Gothic Book"/>
              </a:rPr>
              <a:t>Higher </a:t>
            </a:r>
            <a:r>
              <a:rPr lang="de-CH" sz="1800" b="1" kern="1000" spc="30" dirty="0" err="1" smtClean="0">
                <a:latin typeface="+mn-lt"/>
                <a:cs typeface="Franklin Gothic Book"/>
              </a:rPr>
              <a:t>reflected</a:t>
            </a:r>
            <a:r>
              <a:rPr lang="de-CH" sz="1800" b="1" kern="1000" spc="30" dirty="0" smtClean="0">
                <a:latin typeface="+mn-lt"/>
                <a:cs typeface="Franklin Gothic Book"/>
              </a:rPr>
              <a:t> power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without</a:t>
            </a:r>
            <a:r>
              <a:rPr lang="de-CH" sz="1800" kern="1000" spc="30" dirty="0" smtClean="0">
                <a:latin typeface="+mn-lt"/>
                <a:cs typeface="Franklin Gothic Book"/>
              </a:rPr>
              <a:t> beam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loading</a:t>
            </a:r>
            <a:endParaRPr lang="de-CH" sz="1800" kern="1000" spc="30" dirty="0" smtClean="0"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e-CH" sz="1800" kern="1000" spc="30" dirty="0"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e-CH" sz="1800" kern="1000" spc="30" dirty="0" smtClean="0"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e-CH" sz="1800" kern="1000" spc="30" dirty="0"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e-CH" sz="1800" kern="1000" spc="30" dirty="0" smtClean="0"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e-CH" sz="1800" kern="1000" spc="30" dirty="0"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e-CH" sz="1800" kern="1000" spc="30" dirty="0" smtClean="0"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CH" sz="1800" kern="1000" spc="30" dirty="0" err="1" smtClean="0">
                <a:latin typeface="+mn-lt"/>
                <a:cs typeface="Franklin Gothic Book"/>
              </a:rPr>
              <a:t>Detuning</a:t>
            </a:r>
            <a:r>
              <a:rPr lang="de-CH" sz="1800" kern="1000" spc="30" dirty="0" smtClean="0">
                <a:latin typeface="+mn-lt"/>
                <a:cs typeface="Franklin Gothic Book"/>
              </a:rPr>
              <a:t> in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other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direction</a:t>
            </a:r>
            <a:r>
              <a:rPr lang="de-CH" sz="1800" kern="1000" spc="30" dirty="0" smtClean="0">
                <a:latin typeface="+mn-lt"/>
                <a:cs typeface="Franklin Gothic Book"/>
              </a:rPr>
              <a:t> (negative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momentum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compaction</a:t>
            </a:r>
            <a:r>
              <a:rPr lang="de-CH" sz="1800" kern="1000" spc="30" dirty="0" smtClean="0">
                <a:latin typeface="+mn-lt"/>
                <a:cs typeface="Franklin Gothic Book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008953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SLS2 Noise </a:t>
            </a:r>
            <a:r>
              <a:rPr lang="de-CH" dirty="0" err="1" smtClean="0"/>
              <a:t>Investigations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9</a:t>
            </a:fld>
            <a:endParaRPr lang="de-DE" dirty="0"/>
          </a:p>
        </p:txBody>
      </p:sp>
      <p:pic>
        <p:nvPicPr>
          <p:cNvPr id="5" name="Picture 4" descr="\\afs\.psi.ch\project\SLS2\RF\Specification\Noise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3888432" cy="34563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547664" y="1196752"/>
            <a:ext cx="2520280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 err="1" smtClean="0">
                <a:latin typeface="+mn-lt"/>
                <a:cs typeface="Franklin Gothic Book"/>
              </a:rPr>
              <a:t>Without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Harmonic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Cavity</a:t>
            </a:r>
            <a:endParaRPr lang="de-CH" sz="1800" kern="1000" spc="30" dirty="0" smtClean="0">
              <a:latin typeface="+mn-lt"/>
              <a:cs typeface="Franklin Gothic Book"/>
            </a:endParaRPr>
          </a:p>
        </p:txBody>
      </p:sp>
      <p:pic>
        <p:nvPicPr>
          <p:cNvPr id="7" name="Picture 6" descr="\\afs\.psi.ch\project\SLS2\RF\Specification\PMNoise2beamHC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7"/>
          <a:stretch/>
        </p:blipFill>
        <p:spPr bwMode="auto">
          <a:xfrm>
            <a:off x="4932040" y="1340768"/>
            <a:ext cx="3744416" cy="34563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80112" y="1196752"/>
            <a:ext cx="3168352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 err="1" smtClean="0">
                <a:latin typeface="+mn-lt"/>
                <a:cs typeface="Franklin Gothic Book"/>
              </a:rPr>
              <a:t>With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>
                <a:latin typeface="+mn-lt"/>
                <a:cs typeface="Franklin Gothic Book"/>
              </a:rPr>
              <a:t>I</a:t>
            </a:r>
            <a:r>
              <a:rPr lang="de-CH" sz="1800" kern="1000" spc="30" dirty="0" smtClean="0">
                <a:latin typeface="+mn-lt"/>
                <a:cs typeface="Franklin Gothic Book"/>
              </a:rPr>
              <a:t>deal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Harmonic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Cavity</a:t>
            </a:r>
            <a:endParaRPr lang="de-CH" sz="18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4941168"/>
            <a:ext cx="4104456" cy="9361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 smtClean="0">
                <a:latin typeface="+mn-lt"/>
                <a:cs typeface="Franklin Gothic Book"/>
              </a:rPr>
              <a:t>Analytical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model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of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phase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noise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propagation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based</a:t>
            </a:r>
            <a:r>
              <a:rPr lang="de-CH" sz="1800" kern="1000" spc="30" dirty="0" smtClean="0">
                <a:latin typeface="+mn-lt"/>
                <a:cs typeface="Franklin Gothic Book"/>
              </a:rPr>
              <a:t> on Laplace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transform</a:t>
            </a:r>
            <a:endParaRPr lang="de-CH" sz="1800" kern="1000" spc="30" dirty="0" smtClean="0"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CH" sz="1800" kern="1000" spc="30" dirty="0" smtClean="0">
                <a:latin typeface="+mn-lt"/>
                <a:cs typeface="Franklin Gothic Book"/>
              </a:rPr>
              <a:t>SLS2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is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more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subseptible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to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low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frequency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noise</a:t>
            </a:r>
            <a:endParaRPr lang="de-CH" sz="1800" kern="1000" spc="30" dirty="0"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CH" sz="1800" kern="1000" spc="30" dirty="0" smtClean="0">
                <a:latin typeface="+mn-lt"/>
                <a:cs typeface="Franklin Gothic Book"/>
              </a:rPr>
              <a:t>SLS2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phase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noise</a:t>
            </a:r>
            <a:r>
              <a:rPr lang="de-CH" sz="1800" kern="1000" spc="30" dirty="0" smtClean="0">
                <a:latin typeface="+mn-lt"/>
                <a:cs typeface="Franklin Gothic Book"/>
              </a:rPr>
              <a:t> &lt; 0.02° (SLS1: &lt; 0.5°)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CH" sz="1800" kern="1000" spc="30" dirty="0" smtClean="0">
                <a:latin typeface="+mn-lt"/>
                <a:cs typeface="Franklin Gothic Book"/>
              </a:rPr>
              <a:t>SLS2 Klystron PS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noise</a:t>
            </a:r>
            <a:r>
              <a:rPr lang="de-CH" sz="1800" kern="1000" spc="30" dirty="0" smtClean="0">
                <a:latin typeface="+mn-lt"/>
                <a:cs typeface="Franklin Gothic Book"/>
              </a:rPr>
              <a:t> &lt; 0.82V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3560" y="4951990"/>
            <a:ext cx="3960440" cy="9361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 err="1" smtClean="0">
                <a:latin typeface="+mn-lt"/>
                <a:cs typeface="Franklin Gothic Book"/>
              </a:rPr>
              <a:t>Numerical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simulation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of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phase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noise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propagation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with</a:t>
            </a:r>
            <a:r>
              <a:rPr lang="de-CH" sz="1800" kern="1000" spc="30" dirty="0" smtClean="0">
                <a:latin typeface="+mn-lt"/>
                <a:cs typeface="Franklin Gothic Book"/>
              </a:rPr>
              <a:t> PELEGANT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□"/>
            </a:pPr>
            <a:r>
              <a:rPr lang="de-CH" sz="1800" kern="1000" spc="30" dirty="0" err="1" smtClean="0">
                <a:latin typeface="+mn-lt"/>
                <a:cs typeface="Franklin Gothic Book"/>
              </a:rPr>
              <a:t>To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be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done</a:t>
            </a:r>
            <a:r>
              <a:rPr lang="de-CH" sz="1800" kern="1000" spc="30" dirty="0" smtClean="0">
                <a:latin typeface="+mn-lt"/>
                <a:cs typeface="Franklin Gothic Book"/>
              </a:rPr>
              <a:t>: Simulation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of</a:t>
            </a:r>
            <a:r>
              <a:rPr lang="de-CH" sz="1800" kern="1000" spc="30" dirty="0" smtClean="0">
                <a:latin typeface="+mn-lt"/>
                <a:cs typeface="Franklin Gothic Book"/>
              </a:rPr>
              <a:t> passive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harmonic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cavity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case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and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gap</a:t>
            </a:r>
            <a:r>
              <a:rPr lang="de-CH" sz="1800" kern="1000" spc="30" dirty="0" smtClean="0">
                <a:latin typeface="+mn-lt"/>
                <a:cs typeface="Franklin Gothic Book"/>
              </a:rPr>
              <a:t> in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filling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pattern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spcBef>
            <a:spcPts val="0"/>
          </a:spcBef>
          <a:defRPr sz="1800" kern="1000" spc="30" dirty="0" err="1" smtClean="0">
            <a:latin typeface="+mn-lt"/>
            <a:cs typeface="Franklin Gothic Book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PSI PowerPoint Master english 4_3 (1)</Template>
  <TotalTime>0</TotalTime>
  <Words>987</Words>
  <Application>Microsoft Office PowerPoint</Application>
  <PresentationFormat>On-screen Show (4:3)</PresentationFormat>
  <Paragraphs>178</Paragraphs>
  <Slides>19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PSI-Powerpoint-Master Calibri V2</vt:lpstr>
      <vt:lpstr>Arbeitsblatt</vt:lpstr>
      <vt:lpstr>SLS RF operation and  status of the SLS-2 project</vt:lpstr>
      <vt:lpstr>SLS Operation Statistics</vt:lpstr>
      <vt:lpstr>SLS Operation Statistics 2018 </vt:lpstr>
      <vt:lpstr>SLS RF works</vt:lpstr>
      <vt:lpstr>Problems with Air bubbles and Oil filtering in the LINAC</vt:lpstr>
      <vt:lpstr>Specification for SLS1&amp;2 Main RF-System</vt:lpstr>
      <vt:lpstr>Specification for SLS1&amp;2 Super-3HC</vt:lpstr>
      <vt:lpstr>Power requirement for 3 cavity operation in SLS2 and normal operation in SLS1</vt:lpstr>
      <vt:lpstr>SLS2 Noise Investigations</vt:lpstr>
      <vt:lpstr>Preliminary noise measurements: Comparison of Klystron- and Solid State Amplifier</vt:lpstr>
      <vt:lpstr>SLS2 Provisional Z-budget: Coherent Synchrotron Radiation (CSR) </vt:lpstr>
      <vt:lpstr>SLS2: The existing Z-budget we have…… </vt:lpstr>
      <vt:lpstr>SLS2 Logitudinal MW Instabilities: no HC Zgeometric  + RW + CSR(shielded s.s.)  </vt:lpstr>
      <vt:lpstr>SLS2 Logitudinal MW Instabilities: with 3HC Zgeometric  + RW + CSR(shielded s.s.)</vt:lpstr>
      <vt:lpstr>SLS2 Logitudinal MW Instabilities: 3HC and gap Zgeometric  + RW + CSR(shielded s.s.)</vt:lpstr>
      <vt:lpstr>SLS2: Characterization of RF properties of NEG coatings for SLS2 (on going process…) </vt:lpstr>
      <vt:lpstr>SwissFEL Machine Evolution</vt:lpstr>
      <vt:lpstr>Outlook Athos (soft-X-ray line)</vt:lpstr>
      <vt:lpstr>Wir schaffen Wissen – heute für morgen</vt:lpstr>
    </vt:vector>
  </TitlesOfParts>
  <Company>PSI - Paul Scherrer Institut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the title of your  presentation here</dc:title>
  <dc:creator>Stingelin Lukas</dc:creator>
  <cp:lastModifiedBy>Stingelin Lukas</cp:lastModifiedBy>
  <cp:revision>102</cp:revision>
  <cp:lastPrinted>2015-07-23T13:50:07Z</cp:lastPrinted>
  <dcterms:created xsi:type="dcterms:W3CDTF">2018-11-02T08:03:12Z</dcterms:created>
  <dcterms:modified xsi:type="dcterms:W3CDTF">2018-11-07T20:18:14Z</dcterms:modified>
</cp:coreProperties>
</file>