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5" r:id="rId3"/>
    <p:sldId id="436" r:id="rId4"/>
    <p:sldId id="437" r:id="rId5"/>
    <p:sldId id="448" r:id="rId6"/>
    <p:sldId id="446" r:id="rId7"/>
    <p:sldId id="438" r:id="rId8"/>
    <p:sldId id="439" r:id="rId9"/>
    <p:sldId id="445" r:id="rId10"/>
    <p:sldId id="440" r:id="rId11"/>
    <p:sldId id="447" r:id="rId12"/>
    <p:sldId id="441" r:id="rId13"/>
    <p:sldId id="442" r:id="rId14"/>
    <p:sldId id="443" r:id="rId1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34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pos="5559">
          <p15:clr>
            <a:srgbClr val="A4A3A4"/>
          </p15:clr>
        </p15:guide>
        <p15:guide id="4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5F5F5F"/>
    <a:srgbClr val="969696"/>
    <a:srgbClr val="00FF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>
      <p:cViewPr varScale="1">
        <p:scale>
          <a:sx n="116" d="100"/>
          <a:sy n="116" d="100"/>
        </p:scale>
        <p:origin x="-390" y="-108"/>
      </p:cViewPr>
      <p:guideLst>
        <p:guide orient="horz" pos="1534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134"/>
    </p:cViewPr>
  </p:sorter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031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6031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7B6012-7BBD-4945-9E26-64B4D6338965}" type="datetimeFigureOut">
              <a:rPr lang="de-DE"/>
              <a:pPr>
                <a:defRPr/>
              </a:pPr>
              <a:t>06.11.2018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7" y="4716915"/>
            <a:ext cx="5436208" cy="4468899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830"/>
            <a:ext cx="2944486" cy="496031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33830"/>
            <a:ext cx="2944486" cy="496031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FE5F1-5DBE-4CA7-BCDF-CEDE5AAA1F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file\fsv\Desktop\hzb_logo_cmyk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06363" y="6528319"/>
            <a:ext cx="9037637" cy="365125"/>
          </a:xfrm>
        </p:spPr>
        <p:txBody>
          <a:bodyPr/>
          <a:lstStyle>
            <a:lvl1pPr algn="ctr">
              <a:defRPr dirty="0" smtClean="0"/>
            </a:lvl1pPr>
          </a:lstStyle>
          <a:p>
            <a:pPr>
              <a:defRPr/>
            </a:pPr>
            <a:r>
              <a:rPr lang="de-DE" dirty="0" smtClean="0"/>
              <a:t>Wolfgang Anders          Status RF at HZB             22th ESLS-RF Meeting  8.-9.11.2018  </a:t>
            </a:r>
            <a:r>
              <a:rPr lang="de-DE" dirty="0" err="1" smtClean="0"/>
              <a:t>Soleil</a:t>
            </a:r>
            <a:r>
              <a:rPr lang="de-DE" dirty="0" smtClean="0"/>
              <a:t>             </a:t>
            </a:r>
            <a:fld id="{84F31298-D214-4A6C-A950-B43905410615}" type="slidenum">
              <a:rPr lang="de-DE" smtClean="0"/>
              <a:pPr>
                <a:defRPr/>
              </a:pPr>
              <a:t>‹Nr.›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F2C313-ED19-4924-BAF7-4A24CE7A4F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1748" name="Grafik 8" descr="Wissenschaftl_Info_a_Kopf.bmp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d:\Profile\fsv\Desktop\hzb_logo_cmyk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589088" y="3141663"/>
            <a:ext cx="7215187" cy="1525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sz="32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Wolfgang Anders 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Helmholtz-Zentrum </a:t>
            </a:r>
            <a:r>
              <a:rPr lang="en-US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Berlin for Materials and Energy (HZB)</a:t>
            </a:r>
          </a:p>
          <a:p>
            <a:pPr marL="0" indent="0" eaLnBrk="1" hangingPunct="1">
              <a:lnSpc>
                <a:spcPts val="2400"/>
              </a:lnSpc>
            </a:pPr>
            <a:endParaRPr lang="en-US" sz="24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22th ESLS-RF Meeting 8.-9.11.2018 at </a:t>
            </a:r>
            <a:r>
              <a:rPr lang="de-DE" sz="2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Soleil</a:t>
            </a:r>
            <a:endParaRPr lang="de-DE" sz="24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1081088" y="1773238"/>
            <a:ext cx="8035925" cy="7858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589C"/>
                </a:solidFill>
              </a:rPr>
              <a:t>Status </a:t>
            </a:r>
            <a:r>
              <a:rPr lang="en-US" sz="2800" dirty="0">
                <a:solidFill>
                  <a:srgbClr val="00589C"/>
                </a:solidFill>
              </a:rPr>
              <a:t>of RF at HZB: BESSY II, MLS, bERLinPro and BESSY </a:t>
            </a:r>
            <a:r>
              <a:rPr lang="en-US" sz="2800" dirty="0" smtClean="0">
                <a:solidFill>
                  <a:srgbClr val="00589C"/>
                </a:solidFill>
              </a:rPr>
              <a:t>VSR</a:t>
            </a:r>
            <a:endParaRPr lang="de-DE" sz="2800" dirty="0" smtClean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5122" name="Picture 2" descr="D:\Dropbox\HZB Daten\Bilder_BESSY\BERLinPro\Kryo Bilder\2018_10_Erstbefüllung_LN2_DSC0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5985"/>
            <a:ext cx="2519916" cy="16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5928"/>
            <a:ext cx="2314211" cy="1542807"/>
          </a:xfrm>
          <a:prstGeom prst="rect">
            <a:avLst/>
          </a:prstGeom>
        </p:spPr>
      </p:pic>
      <p:pic>
        <p:nvPicPr>
          <p:cNvPr id="6" name="Picture 2" descr="D:\Dropbox\HZB Daten\Bilder_BESSY\Landau\HOM _NC_Landau_neu\2018_10_DSC01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74359"/>
            <a:ext cx="2448272" cy="16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bERLinPro</a:t>
            </a:r>
            <a:r>
              <a:rPr lang="en-US" dirty="0" smtClean="0"/>
              <a:t>: Diode operation of first klystron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10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1"/>
            <a:ext cx="2808312" cy="4992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83" y="3258775"/>
            <a:ext cx="4572000" cy="25717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49128" y="764704"/>
            <a:ext cx="541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First klystron was commissioned in diode operation up to the design values of 61 kV and 8.5 A beam current. RF operation will follow soon. The water piping for the second RF load is missing.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6830" y="5829263"/>
            <a:ext cx="281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Andreas and Harry </a:t>
            </a:r>
            <a:r>
              <a:rPr lang="en-US" sz="1600" dirty="0" err="1" smtClean="0">
                <a:solidFill>
                  <a:srgbClr val="00589C"/>
                </a:solidFill>
              </a:rPr>
              <a:t>commis-sioning</a:t>
            </a:r>
            <a:r>
              <a:rPr lang="en-US" sz="1600" dirty="0" smtClean="0">
                <a:solidFill>
                  <a:srgbClr val="00589C"/>
                </a:solidFill>
              </a:rPr>
              <a:t> the transmitter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10583" y="5952373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61 kV 8.5 A achieved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49127" y="2099316"/>
            <a:ext cx="541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transmitter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first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device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using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complete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infrastructure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cabling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mains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water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cooling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control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en-US" dirty="0" smtClean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BESSY VSR: Overview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11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6" y="4113583"/>
            <a:ext cx="3242988" cy="2276456"/>
          </a:xfrm>
          <a:prstGeom prst="rect">
            <a:avLst/>
          </a:prstGeom>
        </p:spPr>
      </p:pic>
      <p:grpSp>
        <p:nvGrpSpPr>
          <p:cNvPr id="59" name="Gruppieren 58"/>
          <p:cNvGrpSpPr/>
          <p:nvPr/>
        </p:nvGrpSpPr>
        <p:grpSpPr>
          <a:xfrm>
            <a:off x="150234" y="806387"/>
            <a:ext cx="3771584" cy="2820083"/>
            <a:chOff x="5787045" y="3598899"/>
            <a:chExt cx="3146850" cy="2540559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5787045" y="3598899"/>
              <a:ext cx="3146850" cy="2540559"/>
              <a:chOff x="7447263" y="1182555"/>
              <a:chExt cx="3146850" cy="2540559"/>
            </a:xfrm>
          </p:grpSpPr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263" y="1210568"/>
                <a:ext cx="3146850" cy="2131200"/>
              </a:xfrm>
              <a:prstGeom prst="rect">
                <a:avLst/>
              </a:prstGeom>
            </p:spPr>
          </p:pic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7686595" y="3140847"/>
                <a:ext cx="1880761" cy="582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voltage</a:t>
                </a:r>
                <a:r>
                  <a:rPr lang="en-US" sz="1200" dirty="0">
                    <a:solidFill>
                      <a:schemeClr val="tx1"/>
                    </a:solidFill>
                  </a:rPr>
                  <a:t>:</a:t>
                </a:r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r>
                  <a:rPr lang="en-US" sz="1200" dirty="0">
                    <a:solidFill>
                      <a:srgbClr val="00FF00"/>
                    </a:solidFill>
                  </a:rPr>
                  <a:t>1.5 MV @ 0.5 GHz</a:t>
                </a:r>
              </a:p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              20 </a:t>
                </a:r>
                <a:r>
                  <a:rPr lang="en-US" sz="1200" dirty="0">
                    <a:solidFill>
                      <a:srgbClr val="FF0000"/>
                    </a:solidFill>
                  </a:rPr>
                  <a:t>MV @ 1.5 GHz</a:t>
                </a:r>
              </a:p>
              <a:p>
                <a:pPr algn="l"/>
                <a:r>
                  <a:rPr lang="en-US" sz="1200" dirty="0">
                    <a:solidFill>
                      <a:srgbClr val="0000FF"/>
                    </a:solidFill>
                  </a:rPr>
                  <a:t>      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        17.1 </a:t>
                </a:r>
                <a:r>
                  <a:rPr lang="en-US" sz="1200" dirty="0">
                    <a:solidFill>
                      <a:srgbClr val="0000FF"/>
                    </a:solidFill>
                  </a:rPr>
                  <a:t>MV @ 1.75 GHz</a:t>
                </a:r>
                <a:endParaRPr lang="en-US" sz="12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Rechteck 46"/>
              <p:cNvSpPr/>
              <p:nvPr/>
            </p:nvSpPr>
            <p:spPr bwMode="auto">
              <a:xfrm>
                <a:off x="8044449" y="2082539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 algn="l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 b="0">
                  <a:solidFill>
                    <a:srgbClr val="515151"/>
                  </a:solidFill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 bwMode="auto">
              <a:xfrm>
                <a:off x="10168057" y="2082828"/>
                <a:ext cx="113309" cy="15109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 algn="l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 b="0">
                  <a:solidFill>
                    <a:srgbClr val="515151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7819150" y="1182555"/>
                <a:ext cx="17459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short</a:t>
                </a:r>
                <a:r>
                  <a:rPr lang="en-US" sz="1200" dirty="0">
                    <a:solidFill>
                      <a:srgbClr val="000000"/>
                    </a:solidFill>
                  </a:rPr>
                  <a:t> &amp;</a:t>
                </a:r>
                <a:r>
                  <a:rPr lang="en-US" sz="1200" dirty="0"/>
                  <a:t> </a:t>
                </a:r>
                <a:r>
                  <a:rPr lang="en-US" sz="1200" dirty="0">
                    <a:solidFill>
                      <a:srgbClr val="FF3300"/>
                    </a:solidFill>
                  </a:rPr>
                  <a:t>        </a:t>
                </a:r>
                <a:r>
                  <a:rPr lang="en-US" sz="1200" dirty="0">
                    <a:solidFill>
                      <a:srgbClr val="000000"/>
                    </a:solidFill>
                  </a:rPr>
                  <a:t>bunches</a:t>
                </a:r>
                <a:endParaRPr lang="en-GB" dirty="0"/>
              </a:p>
            </p:txBody>
          </p:sp>
          <p:grpSp>
            <p:nvGrpSpPr>
              <p:cNvPr id="50" name="Gruppierung 21"/>
              <p:cNvGrpSpPr/>
              <p:nvPr/>
            </p:nvGrpSpPr>
            <p:grpSpPr>
              <a:xfrm>
                <a:off x="8046029" y="1182958"/>
                <a:ext cx="1170541" cy="1058963"/>
                <a:chOff x="6587371" y="1405337"/>
                <a:chExt cx="1170541" cy="1058963"/>
              </a:xfrm>
            </p:grpSpPr>
            <p:sp>
              <p:nvSpPr>
                <p:cNvPr id="51" name="Rechteck 50"/>
                <p:cNvSpPr/>
                <p:nvPr/>
              </p:nvSpPr>
              <p:spPr bwMode="auto">
                <a:xfrm>
                  <a:off x="7644603" y="2313204"/>
                  <a:ext cx="113309" cy="151096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 algn="l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 b="0">
                    <a:solidFill>
                      <a:srgbClr val="515151"/>
                    </a:solidFill>
                  </a:endParaRP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6587371" y="1405337"/>
                  <a:ext cx="9012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>
                      <a:solidFill>
                        <a:srgbClr val="0000FF"/>
                      </a:solidFill>
                    </a:rPr>
                    <a:t>        long</a:t>
                  </a:r>
                  <a:r>
                    <a:rPr lang="en-US" sz="1200" dirty="0"/>
                    <a:t> </a:t>
                  </a:r>
                </a:p>
              </p:txBody>
            </p:sp>
          </p:grpSp>
        </p:grpSp>
        <p:grpSp>
          <p:nvGrpSpPr>
            <p:cNvPr id="58" name="Gruppieren 57"/>
            <p:cNvGrpSpPr/>
            <p:nvPr/>
          </p:nvGrpSpPr>
          <p:grpSpPr>
            <a:xfrm>
              <a:off x="6259968" y="5091705"/>
              <a:ext cx="2544733" cy="278249"/>
              <a:chOff x="7885475" y="2708137"/>
              <a:chExt cx="2544733" cy="278249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8862289" y="2708137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00FF"/>
                    </a:solidFill>
                  </a:rPr>
                  <a:t>15 </a:t>
                </a:r>
                <a:r>
                  <a:rPr lang="en-GB" sz="1200" dirty="0" err="1">
                    <a:solidFill>
                      <a:srgbClr val="0000FF"/>
                    </a:solidFill>
                  </a:rPr>
                  <a:t>ps</a:t>
                </a:r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7885475" y="2709387"/>
                <a:ext cx="620683" cy="27699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</a:rPr>
                  <a:t>1.7 </a:t>
                </a:r>
                <a:r>
                  <a:rPr lang="en-GB" sz="1200" dirty="0" err="1">
                    <a:solidFill>
                      <a:srgbClr val="FF0000"/>
                    </a:solidFill>
                  </a:rPr>
                  <a:t>ps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9809525" y="2709387"/>
                <a:ext cx="620683" cy="27699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</a:rPr>
                  <a:t>1.7 </a:t>
                </a:r>
                <a:r>
                  <a:rPr lang="en-GB" sz="1200" dirty="0" err="1">
                    <a:solidFill>
                      <a:srgbClr val="FF0000"/>
                    </a:solidFill>
                  </a:rPr>
                  <a:t>ps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60" name="Grafik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27" y="5062383"/>
            <a:ext cx="1991484" cy="13276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937767" y="744048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BESSY VSR is a project to provide short and long bunches </a:t>
            </a:r>
            <a:r>
              <a:rPr lang="en-US" dirty="0" err="1" smtClean="0">
                <a:solidFill>
                  <a:srgbClr val="00589C"/>
                </a:solidFill>
              </a:rPr>
              <a:t>simultanously</a:t>
            </a:r>
            <a:r>
              <a:rPr lang="en-US" dirty="0" smtClean="0">
                <a:solidFill>
                  <a:srgbClr val="00589C"/>
                </a:solidFill>
              </a:rPr>
              <a:t> to the users.</a:t>
            </a:r>
          </a:p>
          <a:p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accelerating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voltage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1.5 MV at 500 MHz </a:t>
            </a:r>
            <a:r>
              <a:rPr lang="de-DE" dirty="0" err="1" smtClean="0">
                <a:solidFill>
                  <a:srgbClr val="00589C"/>
                </a:solidFill>
              </a:rPr>
              <a:t>using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superconducting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3rd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3.5rd </a:t>
            </a:r>
            <a:r>
              <a:rPr lang="de-DE" dirty="0" err="1" smtClean="0">
                <a:solidFill>
                  <a:srgbClr val="00589C"/>
                </a:solidFill>
              </a:rPr>
              <a:t>harmonic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gradient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alternately</a:t>
            </a:r>
            <a:r>
              <a:rPr lang="de-DE" dirty="0" smtClean="0">
                <a:solidFill>
                  <a:srgbClr val="00589C"/>
                </a:solidFill>
              </a:rPr>
              <a:t> flat </a:t>
            </a:r>
            <a:r>
              <a:rPr lang="de-DE" dirty="0" err="1" smtClean="0">
                <a:solidFill>
                  <a:srgbClr val="00589C"/>
                </a:solidFill>
              </a:rPr>
              <a:t>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steep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45222" y="5805264"/>
            <a:ext cx="308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Ordered </a:t>
            </a:r>
            <a:r>
              <a:rPr lang="en-US" sz="1600" dirty="0" err="1" smtClean="0">
                <a:solidFill>
                  <a:srgbClr val="00589C"/>
                </a:solidFill>
              </a:rPr>
              <a:t>cryoplant</a:t>
            </a:r>
            <a:r>
              <a:rPr lang="en-US" sz="1600" dirty="0" smtClean="0">
                <a:solidFill>
                  <a:srgbClr val="00589C"/>
                </a:solidFill>
              </a:rPr>
              <a:t> at </a:t>
            </a:r>
            <a:r>
              <a:rPr lang="en-US" sz="1600" dirty="0" err="1" smtClean="0">
                <a:solidFill>
                  <a:srgbClr val="00589C"/>
                </a:solidFill>
              </a:rPr>
              <a:t>FermiLab</a:t>
            </a:r>
            <a:r>
              <a:rPr lang="en-US" sz="1600" dirty="0" smtClean="0">
                <a:solidFill>
                  <a:srgbClr val="00589C"/>
                </a:solidFill>
              </a:rPr>
              <a:t> and installation area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79079" y="2927773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Machine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studies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diagnostics</a:t>
            </a:r>
            <a:r>
              <a:rPr lang="de-DE" dirty="0" smtClean="0">
                <a:solidFill>
                  <a:srgbClr val="00589C"/>
                </a:solidFill>
              </a:rPr>
              <a:t>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Cryoplant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ordered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Transmitters </a:t>
            </a:r>
            <a:r>
              <a:rPr lang="de-DE" dirty="0" err="1" smtClean="0">
                <a:solidFill>
                  <a:srgbClr val="00589C"/>
                </a:solidFill>
              </a:rPr>
              <a:t>ordered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1.5 GHz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desinged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tender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Couplers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tender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HOM </a:t>
            </a:r>
            <a:r>
              <a:rPr lang="de-DE" dirty="0" err="1" smtClean="0">
                <a:solidFill>
                  <a:srgbClr val="00589C"/>
                </a:solidFill>
              </a:rPr>
              <a:t>loads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designed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Upgrade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booster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preparation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New </a:t>
            </a:r>
            <a:r>
              <a:rPr lang="de-DE" dirty="0" err="1" smtClean="0">
                <a:solidFill>
                  <a:srgbClr val="00589C"/>
                </a:solidFill>
              </a:rPr>
              <a:t>testing</a:t>
            </a:r>
            <a:r>
              <a:rPr lang="de-DE" dirty="0" smtClean="0">
                <a:solidFill>
                  <a:srgbClr val="00589C"/>
                </a:solidFill>
              </a:rPr>
              <a:t>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Much </a:t>
            </a:r>
            <a:r>
              <a:rPr lang="de-DE" dirty="0" err="1" smtClean="0">
                <a:solidFill>
                  <a:srgbClr val="00589C"/>
                </a:solidFill>
              </a:rPr>
              <a:t>infrastructure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34389" y="3604881"/>
            <a:ext cx="308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RF voltage at BESSY VSR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BESSY VSR: L-band SSA ordered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12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01586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For the  bERLinPro linac we need 15 kW transmitters at 1.3 GHz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9580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For BESSY VSR we need 15 kW transmitters at 1.5 &amp; 1.75 GHz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5649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  <a:sym typeface="Wingdings" panose="05000000000000000000" pitchFamily="2" charset="2"/>
              </a:rPr>
              <a:t> We put all together an made a call for tender for all these transmitters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9640" y="340297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There was very strong competition, because the companies wanted to have a good reference for a industrial project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1600" y="4221088"/>
            <a:ext cx="62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589C"/>
                </a:solidFill>
                <a:sym typeface="Wingdings" panose="05000000000000000000" pitchFamily="2" charset="2"/>
              </a:rPr>
              <a:t>As a result we achieved a very good price. </a:t>
            </a:r>
          </a:p>
          <a:p>
            <a:pPr algn="ctr"/>
            <a:r>
              <a:rPr lang="en-US" dirty="0" smtClean="0">
                <a:solidFill>
                  <a:srgbClr val="00589C"/>
                </a:solidFill>
                <a:sym typeface="Wingdings" panose="05000000000000000000" pitchFamily="2" charset="2"/>
              </a:rPr>
              <a:t>Delivery date will be August 2019</a:t>
            </a:r>
          </a:p>
        </p:txBody>
      </p:sp>
      <p:pic>
        <p:nvPicPr>
          <p:cNvPr id="3074" name="Picture 2" descr="D:\Dropbox\privat\scratch2\Smilies\co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 bwMode="auto">
          <a:xfrm>
            <a:off x="3440720" y="5013176"/>
            <a:ext cx="1518559" cy="12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BESSY VSR</a:t>
            </a:r>
            <a:r>
              <a:rPr lang="en-US" sz="2200" dirty="0" smtClean="0"/>
              <a:t>: Cavities and transmitters for booster</a:t>
            </a:r>
            <a:endParaRPr lang="en-US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13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68054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BESSY VSR need short bunches for injection</a:t>
            </a:r>
          </a:p>
        </p:txBody>
      </p:sp>
      <p:pic>
        <p:nvPicPr>
          <p:cNvPr id="2050" name="Picture 2" descr="D:\Dropbox\HZB Daten\Bilder_BESSY\Landau\HOM _NC_Landau_neu\2018_10_DSC01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663629" cy="31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38975" y="5823889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PETRA cavity in the BESSY II booster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5639" y="1220889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install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two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more</a:t>
            </a:r>
            <a:r>
              <a:rPr lang="de-DE" dirty="0" smtClean="0">
                <a:solidFill>
                  <a:srgbClr val="00589C"/>
                </a:solidFill>
              </a:rPr>
              <a:t> 5-cell PETRA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two</a:t>
            </a:r>
            <a:r>
              <a:rPr lang="de-DE" dirty="0" smtClean="0">
                <a:solidFill>
                  <a:srgbClr val="00589C"/>
                </a:solidFill>
              </a:rPr>
              <a:t> 80 kW 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PETRA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bought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from</a:t>
            </a:r>
            <a:r>
              <a:rPr lang="de-DE" dirty="0" smtClean="0">
                <a:solidFill>
                  <a:srgbClr val="00589C"/>
                </a:solidFill>
              </a:rPr>
              <a:t> DESY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80 kW SSA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same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r>
              <a:rPr lang="de-DE" dirty="0" smtClean="0">
                <a:solidFill>
                  <a:srgbClr val="00589C"/>
                </a:solidFill>
              </a:rPr>
              <a:t> in 2015 </a:t>
            </a:r>
            <a:endParaRPr lang="en-US" dirty="0" smtClean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14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1052736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At BESSY II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3rd </a:t>
            </a:r>
            <a:r>
              <a:rPr lang="de-DE" sz="2000" dirty="0" err="1" smtClean="0">
                <a:solidFill>
                  <a:srgbClr val="00589C"/>
                </a:solidFill>
              </a:rPr>
              <a:t>harmonic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cavities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are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reinstalled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with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some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modifications</a:t>
            </a:r>
            <a:endParaRPr lang="de-DE" sz="2000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At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MLS </a:t>
            </a:r>
            <a:r>
              <a:rPr lang="de-DE" sz="2000" dirty="0" err="1" smtClean="0">
                <a:solidFill>
                  <a:srgbClr val="00589C"/>
                </a:solidFill>
              </a:rPr>
              <a:t>several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diodes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burned</a:t>
            </a:r>
            <a:r>
              <a:rPr lang="de-DE" sz="2000" dirty="0" smtClean="0">
                <a:solidFill>
                  <a:srgbClr val="00589C"/>
                </a:solidFill>
              </a:rPr>
              <a:t> in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IOT power </a:t>
            </a:r>
            <a:r>
              <a:rPr lang="de-DE" sz="2000" dirty="0" err="1" smtClean="0">
                <a:solidFill>
                  <a:srgbClr val="00589C"/>
                </a:solidFill>
              </a:rPr>
              <a:t>supply</a:t>
            </a:r>
            <a:endParaRPr lang="de-DE" sz="2000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bERLinPro </a:t>
            </a:r>
            <a:r>
              <a:rPr lang="de-DE" sz="2000" dirty="0" err="1" smtClean="0">
                <a:solidFill>
                  <a:srgbClr val="00589C"/>
                </a:solidFill>
              </a:rPr>
              <a:t>is</a:t>
            </a:r>
            <a:r>
              <a:rPr lang="de-DE" sz="2000" dirty="0" smtClean="0">
                <a:solidFill>
                  <a:srgbClr val="00589C"/>
                </a:solidFill>
              </a:rPr>
              <a:t> in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installation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phase</a:t>
            </a:r>
            <a:endParaRPr lang="de-DE" sz="2000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BESSY VSR </a:t>
            </a:r>
            <a:r>
              <a:rPr lang="de-DE" sz="2000" dirty="0" err="1" smtClean="0">
                <a:solidFill>
                  <a:srgbClr val="00589C"/>
                </a:solidFill>
              </a:rPr>
              <a:t>is</a:t>
            </a:r>
            <a:r>
              <a:rPr lang="de-DE" sz="2000" dirty="0" smtClean="0">
                <a:solidFill>
                  <a:srgbClr val="00589C"/>
                </a:solidFill>
              </a:rPr>
              <a:t> in </a:t>
            </a:r>
            <a:r>
              <a:rPr lang="de-DE" sz="2000" dirty="0" err="1" smtClean="0">
                <a:solidFill>
                  <a:srgbClr val="00589C"/>
                </a:solidFill>
              </a:rPr>
              <a:t>the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ordering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phase</a:t>
            </a:r>
            <a:endParaRPr lang="en-US" sz="2000" dirty="0" smtClean="0">
              <a:solidFill>
                <a:srgbClr val="00589C"/>
              </a:solidFill>
            </a:endParaRPr>
          </a:p>
        </p:txBody>
      </p:sp>
      <p:pic>
        <p:nvPicPr>
          <p:cNvPr id="6146" name="Picture 2" descr="D:\Dropbox\privat\scratch2\Smilies\can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52" y="4242078"/>
            <a:ext cx="1668760" cy="16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2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08204" cy="439738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  <a:endParaRPr lang="en-US" dirty="0"/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356171" y="751089"/>
            <a:ext cx="6913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00589C"/>
                </a:solidFill>
              </a:rPr>
              <a:t>BESSY </a:t>
            </a:r>
            <a:r>
              <a:rPr lang="en-US" sz="2000" b="1" dirty="0" smtClean="0">
                <a:solidFill>
                  <a:srgbClr val="00589C"/>
                </a:solidFill>
              </a:rPr>
              <a:t>II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rgbClr val="00589C"/>
              </a:solidFill>
            </a:endParaRPr>
          </a:p>
          <a:p>
            <a:pPr marL="715963" lvl="1" indent="-354013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Harmonic cavities repaired and installed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57758" y="3050444"/>
            <a:ext cx="6911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BERLinPro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rgbClr val="00589C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270 kW Prototype transmitter tests finished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300 kW loads from St. Petersburg arrived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First klystron at bERLinPro diode operation</a:t>
            </a: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356171" y="1840062"/>
            <a:ext cx="6913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MLS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rgbClr val="00589C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Diodes in IOT power supply partly burned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56171" y="4437112"/>
            <a:ext cx="6911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solidFill>
                <a:srgbClr val="00589C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BESSY VSR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SSA L-band transmitters ordered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</a:rPr>
              <a:t>Two more 5 cell PETRA cavities and </a:t>
            </a:r>
            <a:r>
              <a:rPr lang="en-US" sz="2000" b="1" dirty="0">
                <a:solidFill>
                  <a:srgbClr val="00589C"/>
                </a:solidFill>
              </a:rPr>
              <a:t>80 kW 500 MHz transmitters </a:t>
            </a:r>
            <a:r>
              <a:rPr lang="en-US" sz="2000" b="1" dirty="0" smtClean="0">
                <a:solidFill>
                  <a:srgbClr val="00589C"/>
                </a:solidFill>
              </a:rPr>
              <a:t>for booster</a:t>
            </a:r>
          </a:p>
        </p:txBody>
      </p:sp>
    </p:spTree>
    <p:extLst>
      <p:ext uri="{BB962C8B-B14F-4D97-AF65-F5344CB8AC3E}">
        <p14:creationId xmlns:p14="http://schemas.microsoft.com/office/powerpoint/2010/main" val="5731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BESSY II: Reinstallation of harmonic cavities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3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 descr="D:\Dropbox\HZB Daten\Bilder_BESSY\Landau\HOM _NC_Landau_neu\2018_10_DSC0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6104"/>
            <a:ext cx="4348858" cy="28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6995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In 2016 we had problems with the harmonic cavities (1.5 GHz </a:t>
            </a:r>
            <a:r>
              <a:rPr lang="en-US" dirty="0" err="1" smtClean="0">
                <a:solidFill>
                  <a:srgbClr val="00589C"/>
                </a:solidFill>
              </a:rPr>
              <a:t>nc</a:t>
            </a:r>
            <a:r>
              <a:rPr lang="en-US" dirty="0" smtClean="0">
                <a:solidFill>
                  <a:srgbClr val="00589C"/>
                </a:solidFill>
              </a:rPr>
              <a:t>) and we removed them from the ring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13886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In </a:t>
            </a:r>
            <a:r>
              <a:rPr lang="de-DE" dirty="0" err="1" smtClean="0">
                <a:solidFill>
                  <a:srgbClr val="00589C"/>
                </a:solidFill>
              </a:rPr>
              <a:t>this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shutdown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reinstall </a:t>
            </a:r>
            <a:r>
              <a:rPr lang="de-DE" dirty="0" err="1" smtClean="0">
                <a:solidFill>
                  <a:srgbClr val="00589C"/>
                </a:solidFill>
              </a:rPr>
              <a:t>with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some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modifications</a:t>
            </a:r>
            <a:r>
              <a:rPr lang="de-DE" dirty="0" smtClean="0">
                <a:solidFill>
                  <a:srgbClr val="00589C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One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body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changed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because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leakage</a:t>
            </a:r>
            <a:endParaRPr lang="de-DE" dirty="0" smtClean="0">
              <a:solidFill>
                <a:srgbClr val="00589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62092" y="5780890"/>
            <a:ext cx="190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89C"/>
                </a:solidFill>
              </a:rPr>
              <a:t>Modified</a:t>
            </a:r>
          </a:p>
          <a:p>
            <a:pPr algn="ctr"/>
            <a:r>
              <a:rPr lang="en-US" sz="1600" dirty="0" smtClean="0">
                <a:solidFill>
                  <a:srgbClr val="00589C"/>
                </a:solidFill>
              </a:rPr>
              <a:t>harmonic cavities</a:t>
            </a:r>
            <a:endParaRPr lang="en-US" sz="1600" dirty="0">
              <a:solidFill>
                <a:srgbClr val="00589C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0910" r="37240"/>
          <a:stretch/>
        </p:blipFill>
        <p:spPr>
          <a:xfrm>
            <a:off x="323181" y="3503208"/>
            <a:ext cx="2374710" cy="286245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3527" y="2254455"/>
            <a:ext cx="87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Upper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waveguides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now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bend</a:t>
            </a:r>
            <a:r>
              <a:rPr lang="de-DE" dirty="0" smtClean="0">
                <a:solidFill>
                  <a:srgbClr val="00589C"/>
                </a:solidFill>
              </a:rPr>
              <a:t>, so </a:t>
            </a:r>
            <a:r>
              <a:rPr lang="de-DE" dirty="0" err="1" smtClean="0">
                <a:solidFill>
                  <a:srgbClr val="00589C"/>
                </a:solidFill>
              </a:rPr>
              <a:t>that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ferrite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crumbs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can</a:t>
            </a:r>
            <a:r>
              <a:rPr lang="de-DE" dirty="0" smtClean="0">
                <a:solidFill>
                  <a:srgbClr val="00589C"/>
                </a:solidFill>
              </a:rPr>
              <a:t> fall </a:t>
            </a:r>
            <a:r>
              <a:rPr lang="de-DE" dirty="0" err="1" smtClean="0">
                <a:solidFill>
                  <a:srgbClr val="00589C"/>
                </a:solidFill>
              </a:rPr>
              <a:t>into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endParaRPr lang="de-DE" dirty="0" smtClean="0">
              <a:solidFill>
                <a:srgbClr val="00589C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2585264"/>
            <a:ext cx="82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Vacuum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pumps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waveguides</a:t>
            </a:r>
            <a:endParaRPr lang="de-DE" dirty="0" smtClean="0">
              <a:solidFill>
                <a:srgbClr val="00589C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2954596"/>
            <a:ext cx="82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IR </a:t>
            </a:r>
            <a:r>
              <a:rPr lang="de-DE" dirty="0" err="1" smtClean="0">
                <a:solidFill>
                  <a:srgbClr val="00589C"/>
                </a:solidFill>
              </a:rPr>
              <a:t>camera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monitor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ferrite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temperature</a:t>
            </a:r>
            <a:endParaRPr lang="de-DE" dirty="0" smtClean="0">
              <a:solidFill>
                <a:srgbClr val="00589C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2011311">
            <a:off x="35496" y="3604032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8781196">
            <a:off x="2548930" y="4047207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rechts 20"/>
          <p:cNvSpPr/>
          <p:nvPr/>
        </p:nvSpPr>
        <p:spPr>
          <a:xfrm rot="2356383">
            <a:off x="5850397" y="3321130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 rot="8727530">
            <a:off x="6746339" y="3374046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 nach rechts 22"/>
          <p:cNvSpPr/>
          <p:nvPr/>
        </p:nvSpPr>
        <p:spPr>
          <a:xfrm rot="1243813">
            <a:off x="4788025" y="3875357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/>
          <p:cNvSpPr/>
          <p:nvPr/>
        </p:nvSpPr>
        <p:spPr>
          <a:xfrm rot="1647181">
            <a:off x="5654138" y="5121456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feil nach rechts 24"/>
          <p:cNvSpPr/>
          <p:nvPr/>
        </p:nvSpPr>
        <p:spPr>
          <a:xfrm rot="1243813">
            <a:off x="4300355" y="4199607"/>
            <a:ext cx="576064" cy="1494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MLS: Problems with IOT power supply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4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88" y="3388947"/>
            <a:ext cx="3419872" cy="25649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0" y="3388947"/>
            <a:ext cx="3419872" cy="25649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764704"/>
            <a:ext cx="7238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At the MLS IOT transmitter we had some minor instabilities but do hear the noise of arcing  in the power supply.</a:t>
            </a:r>
          </a:p>
          <a:p>
            <a:endParaRPr lang="de-DE" dirty="0">
              <a:solidFill>
                <a:srgbClr val="00589C"/>
              </a:solidFill>
            </a:endParaRPr>
          </a:p>
          <a:p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lifted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power </a:t>
            </a:r>
            <a:r>
              <a:rPr lang="de-DE" dirty="0" err="1" smtClean="0">
                <a:solidFill>
                  <a:srgbClr val="00589C"/>
                </a:solidFill>
              </a:rPr>
              <a:t>supply</a:t>
            </a:r>
            <a:r>
              <a:rPr lang="de-DE" dirty="0" smtClean="0">
                <a:solidFill>
                  <a:srgbClr val="00589C"/>
                </a:solidFill>
              </a:rPr>
              <a:t> out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oil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vessel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endParaRPr lang="en-US" dirty="0" smtClean="0">
              <a:solidFill>
                <a:srgbClr val="00589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41146" y="5953851"/>
            <a:ext cx="343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IOT transmitter power supply lifted out of the oil vessel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 rot="7836467">
            <a:off x="7363216" y="3825311"/>
            <a:ext cx="576064" cy="2198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860701" y="5953851"/>
            <a:ext cx="3437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Diodes and capacitors in oil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28284" y="4167343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679568" y="2036443"/>
            <a:ext cx="723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589C"/>
                </a:solidFill>
              </a:rPr>
              <a:t>Some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diodes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been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burned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endParaRPr lang="de-DE" dirty="0">
              <a:solidFill>
                <a:srgbClr val="00589C"/>
              </a:solidFill>
            </a:endParaRPr>
          </a:p>
          <a:p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changed</a:t>
            </a:r>
            <a:r>
              <a:rPr lang="de-DE" dirty="0" smtClean="0">
                <a:solidFill>
                  <a:srgbClr val="00589C"/>
                </a:solidFill>
              </a:rPr>
              <a:t> all </a:t>
            </a:r>
            <a:r>
              <a:rPr lang="de-DE" dirty="0" err="1" smtClean="0">
                <a:solidFill>
                  <a:srgbClr val="00589C"/>
                </a:solidFill>
              </a:rPr>
              <a:t>rectifier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boards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en-US" dirty="0" smtClean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bERLinPro: Overview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5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73" y="4355115"/>
            <a:ext cx="4033799" cy="20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1" y="898454"/>
            <a:ext cx="4288101" cy="28587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04" y="3789040"/>
            <a:ext cx="4008560" cy="267237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39904" y="692696"/>
            <a:ext cx="42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Berlin Energy Recovery Linac Project is now in the installation phase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79712" y="3782938"/>
            <a:ext cx="312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bERLinPro ring and building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39904" y="1241772"/>
            <a:ext cx="42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Building </a:t>
            </a:r>
            <a:r>
              <a:rPr lang="de-DE" dirty="0" err="1" smtClean="0">
                <a:solidFill>
                  <a:srgbClr val="00589C"/>
                </a:solidFill>
              </a:rPr>
              <a:t>mostly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ready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Cabling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mostly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done</a:t>
            </a:r>
            <a:endParaRPr lang="de-DE" dirty="0" smtClean="0">
              <a:solidFill>
                <a:srgbClr val="00589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39904" y="2601787"/>
            <a:ext cx="429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Gunmodule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tested</a:t>
            </a:r>
            <a:r>
              <a:rPr lang="de-DE" dirty="0" smtClean="0">
                <a:solidFill>
                  <a:srgbClr val="00589C"/>
                </a:solidFill>
              </a:rPr>
              <a:t> in test-hall 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now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cleaned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again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be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installed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summer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First beam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expected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end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2019</a:t>
            </a:r>
            <a:endParaRPr lang="en-US" dirty="0" smtClean="0">
              <a:solidFill>
                <a:srgbClr val="00589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33108" y="1764892"/>
            <a:ext cx="429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Magnets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Vacuum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chamber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partly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Cryogenic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preparing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commissioning</a:t>
            </a:r>
            <a:endParaRPr lang="de-DE" dirty="0" smtClean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bERLinPro: Installations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Wolfgang Anders          Status RF at HZB             22th ESLS-RF Meeting  8.-9.11.2018  </a:t>
            </a:r>
            <a:r>
              <a:rPr lang="de-DE" dirty="0" err="1" smtClean="0"/>
              <a:t>Soleil</a:t>
            </a:r>
            <a:r>
              <a:rPr lang="de-DE" dirty="0" smtClean="0"/>
              <a:t>             </a:t>
            </a:r>
            <a:fld id="{84F31298-D214-4A6C-A950-B43905410615}" type="slidenum">
              <a:rPr lang="de-DE" smtClean="0"/>
              <a:pPr>
                <a:defRPr/>
              </a:pPr>
              <a:t>6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465" y="4133655"/>
            <a:ext cx="2499742" cy="16664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68501"/>
            <a:ext cx="3672408" cy="24482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58612"/>
            <a:ext cx="2592288" cy="14581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5952"/>
            <a:ext cx="2572246" cy="14468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59832" y="3171831"/>
            <a:ext cx="549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Cables and waveguides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8661" y="1312743"/>
            <a:ext cx="2652787" cy="17685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886747" y="2600678"/>
            <a:ext cx="26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589C"/>
                </a:solidFill>
              </a:rPr>
              <a:t>Cryogenic installations</a:t>
            </a:r>
          </a:p>
        </p:txBody>
      </p:sp>
      <p:pic>
        <p:nvPicPr>
          <p:cNvPr id="4098" name="Picture 2" descr="D:\Dropbox\HZB Daten\Bilder_BESSY\BERLinPro\Kryo Bilder\2018_09_DSC01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81" y="870612"/>
            <a:ext cx="2568858" cy="17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3457" y="2268708"/>
            <a:ext cx="26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Vacuum controls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8" y="863648"/>
            <a:ext cx="1979712" cy="13198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8885" y="1141682"/>
            <a:ext cx="1750796" cy="11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bERLinPro: 270 kW prototype transmitters tests finished</a:t>
            </a:r>
            <a:endParaRPr lang="en-US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7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Picture 2" descr="d:\Profile\fsv\Desktop\Daten_HZB\Bilder_BESSY\BERLinPro\HF_Bilder_BP\2017_04_DSC07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5284143" cy="35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6926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1.3 </a:t>
            </a:r>
            <a:r>
              <a:rPr lang="en-US" dirty="0">
                <a:solidFill>
                  <a:srgbClr val="00589C"/>
                </a:solidFill>
              </a:rPr>
              <a:t>GHz 270 </a:t>
            </a:r>
            <a:r>
              <a:rPr lang="en-US" dirty="0" err="1">
                <a:solidFill>
                  <a:srgbClr val="00589C"/>
                </a:solidFill>
              </a:rPr>
              <a:t>kW</a:t>
            </a:r>
            <a:r>
              <a:rPr lang="en-US" baseline="-25000" dirty="0" err="1">
                <a:solidFill>
                  <a:srgbClr val="00589C"/>
                </a:solidFill>
              </a:rPr>
              <a:t>cw</a:t>
            </a:r>
            <a:r>
              <a:rPr lang="en-US" baseline="-25000" dirty="0">
                <a:solidFill>
                  <a:srgbClr val="00589C"/>
                </a:solidFill>
              </a:rPr>
              <a:t> </a:t>
            </a:r>
            <a:r>
              <a:rPr lang="en-US" dirty="0" smtClean="0">
                <a:solidFill>
                  <a:srgbClr val="00589C"/>
                </a:solidFill>
              </a:rPr>
              <a:t>transmitter was commissioned in </a:t>
            </a:r>
            <a:r>
              <a:rPr lang="en-US" dirty="0">
                <a:solidFill>
                  <a:srgbClr val="00589C"/>
                </a:solidFill>
              </a:rPr>
              <a:t>the testing </a:t>
            </a:r>
            <a:r>
              <a:rPr lang="en-US" dirty="0" smtClean="0">
                <a:solidFill>
                  <a:srgbClr val="00589C"/>
                </a:solidFill>
              </a:rPr>
              <a:t>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Maximum was 220 kW limited by the water load, but we ordered better loads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89C"/>
                </a:solidFill>
              </a:rPr>
              <a:t>Tests are finished and transmitter will be moved to bERLinPro beginning next year</a:t>
            </a:r>
            <a:endParaRPr lang="en-US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589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56612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1.3 GHz 270 </a:t>
            </a:r>
            <a:r>
              <a:rPr lang="en-US" sz="1600" dirty="0" err="1" smtClean="0">
                <a:solidFill>
                  <a:srgbClr val="00589C"/>
                </a:solidFill>
              </a:rPr>
              <a:t>kW</a:t>
            </a:r>
            <a:r>
              <a:rPr lang="en-US" sz="1600" baseline="-25000" dirty="0" err="1" smtClean="0">
                <a:solidFill>
                  <a:srgbClr val="00589C"/>
                </a:solidFill>
              </a:rPr>
              <a:t>cw</a:t>
            </a:r>
            <a:r>
              <a:rPr lang="en-US" sz="1600" baseline="-25000" dirty="0" smtClean="0">
                <a:solidFill>
                  <a:srgbClr val="00589C"/>
                </a:solidFill>
              </a:rPr>
              <a:t> </a:t>
            </a:r>
            <a:r>
              <a:rPr lang="en-US" sz="1600" dirty="0" smtClean="0">
                <a:solidFill>
                  <a:srgbClr val="00589C"/>
                </a:solidFill>
              </a:rPr>
              <a:t>transmitter in the testing hall 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bERLinPro</a:t>
            </a:r>
            <a:r>
              <a:rPr lang="en-US" dirty="0" smtClean="0"/>
              <a:t>: 300 kW loads arrived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8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0" y="3479861"/>
            <a:ext cx="3779912" cy="25199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27579"/>
          <a:stretch/>
        </p:blipFill>
        <p:spPr>
          <a:xfrm>
            <a:off x="6444208" y="3240782"/>
            <a:ext cx="2209800" cy="3068960"/>
          </a:xfrm>
          <a:prstGeom prst="rect">
            <a:avLst/>
          </a:prstGeom>
        </p:spPr>
      </p:pic>
      <p:pic>
        <p:nvPicPr>
          <p:cNvPr id="6" name="Picture 2" descr="d:\Profile\fsv\Desktop\Daten_HZB\Bilder_BESSY\BERLinPro\HF_Bilder_BP\defekte Wasserlasten\IMG_2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" y="801625"/>
            <a:ext cx="2879458" cy="21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23928" y="80052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Old 300 kW load started arcing at ~40 kW.</a:t>
            </a:r>
          </a:p>
          <a:p>
            <a:r>
              <a:rPr lang="de-DE" dirty="0" err="1" smtClean="0">
                <a:solidFill>
                  <a:srgbClr val="00589C"/>
                </a:solidFill>
              </a:rPr>
              <a:t>There</a:t>
            </a:r>
            <a:r>
              <a:rPr lang="de-DE" dirty="0" smtClean="0">
                <a:solidFill>
                  <a:srgbClr val="00589C"/>
                </a:solidFill>
              </a:rPr>
              <a:t> was </a:t>
            </a:r>
            <a:r>
              <a:rPr lang="de-DE" dirty="0" err="1" smtClean="0">
                <a:solidFill>
                  <a:srgbClr val="00589C"/>
                </a:solidFill>
              </a:rPr>
              <a:t>only</a:t>
            </a:r>
            <a:r>
              <a:rPr lang="de-DE" dirty="0" smtClean="0">
                <a:solidFill>
                  <a:srgbClr val="00589C"/>
                </a:solidFill>
              </a:rPr>
              <a:t> a O-ring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ceramic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window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between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cooling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water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RF </a:t>
            </a:r>
            <a:r>
              <a:rPr lang="de-DE" dirty="0" err="1" smtClean="0">
                <a:solidFill>
                  <a:srgbClr val="00589C"/>
                </a:solidFill>
              </a:rPr>
              <a:t>area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9900" y="6006167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100 kW load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9" name="Multiplizieren 8"/>
          <p:cNvSpPr/>
          <p:nvPr/>
        </p:nvSpPr>
        <p:spPr>
          <a:xfrm>
            <a:off x="971600" y="1259117"/>
            <a:ext cx="1800200" cy="12443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33714" y="597118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589C"/>
                </a:solidFill>
              </a:rPr>
              <a:t>300 kW load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6398" y="3071505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Old 300 kW load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19711" y="195995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89C"/>
                </a:solidFill>
              </a:rPr>
              <a:t>As </a:t>
            </a:r>
            <a:r>
              <a:rPr lang="de-DE" dirty="0" err="1" smtClean="0">
                <a:solidFill>
                  <a:srgbClr val="00589C"/>
                </a:solidFill>
              </a:rPr>
              <a:t>advice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 </a:t>
            </a:r>
            <a:r>
              <a:rPr lang="de-DE" dirty="0" err="1" smtClean="0">
                <a:solidFill>
                  <a:srgbClr val="00589C"/>
                </a:solidFill>
              </a:rPr>
              <a:t>some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instituts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bought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loads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from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Ferite</a:t>
            </a:r>
            <a:r>
              <a:rPr lang="de-DE" dirty="0" smtClean="0">
                <a:solidFill>
                  <a:srgbClr val="00589C"/>
                </a:solidFill>
              </a:rPr>
              <a:t> St. Petersburg</a:t>
            </a:r>
            <a:endParaRPr lang="en-US" dirty="0" smtClean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bERLinPro: 270 kW transmitter installations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22th ESLS-RF Meeting  8.-9.11.2018  Soleil             </a:t>
            </a:r>
            <a:fld id="{84F31298-D214-4A6C-A950-B43905410615}" type="slidenum">
              <a:rPr lang="de-DE" smtClean="0"/>
              <a:pPr>
                <a:defRPr/>
              </a:pPr>
              <a:t>9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1" y="3140969"/>
            <a:ext cx="3907259" cy="26048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3895666" cy="25971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Two 600 kW power supplies and two 1.3 GHz 270 kW klystrons are installed in bERLinPro building. Third transmitter is still in testing hall.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3282" y="5830525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Two 600 kW power supplies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25181" y="5830525"/>
            <a:ext cx="372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589C"/>
                </a:solidFill>
              </a:rPr>
              <a:t>Two 270 kW klystrons</a:t>
            </a:r>
            <a:endParaRPr lang="en-US" sz="1600" dirty="0">
              <a:solidFill>
                <a:srgbClr val="00589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4380" y="1582693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</a:rPr>
              <a:t>Water cooling is ready since end of September.</a:t>
            </a:r>
          </a:p>
          <a:p>
            <a:endParaRPr lang="en-US" dirty="0">
              <a:solidFill>
                <a:srgbClr val="00589C"/>
              </a:solidFill>
            </a:endParaRPr>
          </a:p>
          <a:p>
            <a:r>
              <a:rPr lang="en-US" dirty="0" smtClean="0">
                <a:solidFill>
                  <a:srgbClr val="00589C"/>
                </a:solidFill>
                <a:sym typeface="Wingdings" panose="05000000000000000000" pitchFamily="2" charset="2"/>
              </a:rPr>
              <a:t> We started commissioning of the first transmitter</a:t>
            </a:r>
            <a:r>
              <a:rPr lang="en-US" dirty="0" smtClean="0">
                <a:solidFill>
                  <a:srgbClr val="00589C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813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Bildschirmpräsentation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Status of RF at HZB: BESSY II, MLS, bERLinPro and BESSY VSR</vt:lpstr>
      <vt:lpstr>Outline</vt:lpstr>
      <vt:lpstr>BESSY II: Reinstallation of harmonic cavities</vt:lpstr>
      <vt:lpstr>MLS: Problems with IOT power supply</vt:lpstr>
      <vt:lpstr>bERLinPro: Overview</vt:lpstr>
      <vt:lpstr>bERLinPro: Installations</vt:lpstr>
      <vt:lpstr>bERLinPro: 270 kW prototype transmitters tests finished</vt:lpstr>
      <vt:lpstr>bERLinPro: 300 kW loads arrived</vt:lpstr>
      <vt:lpstr>bERLinPro: 270 kW transmitter installations</vt:lpstr>
      <vt:lpstr>bERLinPro: Diode operation of first klystron</vt:lpstr>
      <vt:lpstr>BESSY VSR: Overview</vt:lpstr>
      <vt:lpstr>BESSY VSR: L-band SSA ordered</vt:lpstr>
      <vt:lpstr>BESSY VSR: Cavities and transmitters for booster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Windows 7</cp:lastModifiedBy>
  <cp:revision>426</cp:revision>
  <cp:lastPrinted>2018-10-31T11:55:22Z</cp:lastPrinted>
  <dcterms:created xsi:type="dcterms:W3CDTF">2009-04-16T12:28:49Z</dcterms:created>
  <dcterms:modified xsi:type="dcterms:W3CDTF">2018-11-06T17:45:38Z</dcterms:modified>
</cp:coreProperties>
</file>