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670" r:id="rId3"/>
    <p:sldMasterId id="2147483691" r:id="rId4"/>
  </p:sldMasterIdLst>
  <p:notesMasterIdLst>
    <p:notesMasterId r:id="rId17"/>
  </p:notesMasterIdLst>
  <p:sldIdLst>
    <p:sldId id="275" r:id="rId5"/>
    <p:sldId id="258" r:id="rId6"/>
    <p:sldId id="270" r:id="rId7"/>
    <p:sldId id="259" r:id="rId8"/>
    <p:sldId id="265" r:id="rId9"/>
    <p:sldId id="277" r:id="rId10"/>
    <p:sldId id="278" r:id="rId11"/>
    <p:sldId id="267" r:id="rId12"/>
    <p:sldId id="261" r:id="rId13"/>
    <p:sldId id="266" r:id="rId14"/>
    <p:sldId id="271" r:id="rId15"/>
    <p:sldId id="26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0DC08"/>
    <a:srgbClr val="EFE125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7" autoAdjust="0"/>
    <p:restoredTop sz="94673" autoAdjust="0"/>
  </p:normalViewPr>
  <p:slideViewPr>
    <p:cSldViewPr>
      <p:cViewPr>
        <p:scale>
          <a:sx n="90" d="100"/>
          <a:sy n="90" d="100"/>
        </p:scale>
        <p:origin x="-109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fr-FR">
              <a:ea typeface="MS PGothic" charset="0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E731CE22-7191-274B-B500-61FDE1DDC0FB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199A5-51DF-45ED-8456-B053937D758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02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51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937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58B915-AF78-2840-A639-6FAC2BDC2559}" type="slidenum">
              <a:rPr lang="fr-FR" sz="1100"/>
              <a:pPr eaLnBrk="1" hangingPunct="1"/>
              <a:t>8</a:t>
            </a:fld>
            <a:endParaRPr lang="fr-FR" sz="110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79850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0" algn="l"/>
                <a:tab pos="392113" algn="l"/>
                <a:tab pos="785813" algn="l"/>
                <a:tab pos="1181100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4888" algn="l"/>
                <a:tab pos="3938588" algn="l"/>
                <a:tab pos="4332288" algn="l"/>
                <a:tab pos="4725988" algn="l"/>
                <a:tab pos="5119688" algn="l"/>
                <a:tab pos="5513388" algn="l"/>
                <a:tab pos="5908675" algn="l"/>
                <a:tab pos="6302375" algn="l"/>
                <a:tab pos="6696075" algn="l"/>
                <a:tab pos="7089775" algn="l"/>
                <a:tab pos="7483475" algn="l"/>
                <a:tab pos="7877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93700" eaLnBrk="0" hangingPunct="0">
              <a:tabLst>
                <a:tab pos="0" algn="l"/>
                <a:tab pos="392113" algn="l"/>
                <a:tab pos="785813" algn="l"/>
                <a:tab pos="1181100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4888" algn="l"/>
                <a:tab pos="3938588" algn="l"/>
                <a:tab pos="4332288" algn="l"/>
                <a:tab pos="4725988" algn="l"/>
                <a:tab pos="5119688" algn="l"/>
                <a:tab pos="5513388" algn="l"/>
                <a:tab pos="5908675" algn="l"/>
                <a:tab pos="6302375" algn="l"/>
                <a:tab pos="6696075" algn="l"/>
                <a:tab pos="7089775" algn="l"/>
                <a:tab pos="7483475" algn="l"/>
                <a:tab pos="7877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93700" eaLnBrk="0" hangingPunct="0">
              <a:tabLst>
                <a:tab pos="0" algn="l"/>
                <a:tab pos="392113" algn="l"/>
                <a:tab pos="785813" algn="l"/>
                <a:tab pos="1181100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4888" algn="l"/>
                <a:tab pos="3938588" algn="l"/>
                <a:tab pos="4332288" algn="l"/>
                <a:tab pos="4725988" algn="l"/>
                <a:tab pos="5119688" algn="l"/>
                <a:tab pos="5513388" algn="l"/>
                <a:tab pos="5908675" algn="l"/>
                <a:tab pos="6302375" algn="l"/>
                <a:tab pos="6696075" algn="l"/>
                <a:tab pos="7089775" algn="l"/>
                <a:tab pos="7483475" algn="l"/>
                <a:tab pos="7877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93700" eaLnBrk="0" hangingPunct="0">
              <a:tabLst>
                <a:tab pos="0" algn="l"/>
                <a:tab pos="392113" algn="l"/>
                <a:tab pos="785813" algn="l"/>
                <a:tab pos="1181100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4888" algn="l"/>
                <a:tab pos="3938588" algn="l"/>
                <a:tab pos="4332288" algn="l"/>
                <a:tab pos="4725988" algn="l"/>
                <a:tab pos="5119688" algn="l"/>
                <a:tab pos="5513388" algn="l"/>
                <a:tab pos="5908675" algn="l"/>
                <a:tab pos="6302375" algn="l"/>
                <a:tab pos="6696075" algn="l"/>
                <a:tab pos="7089775" algn="l"/>
                <a:tab pos="7483475" algn="l"/>
                <a:tab pos="7877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93700" eaLnBrk="0" hangingPunct="0">
              <a:tabLst>
                <a:tab pos="0" algn="l"/>
                <a:tab pos="392113" algn="l"/>
                <a:tab pos="785813" algn="l"/>
                <a:tab pos="1181100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4888" algn="l"/>
                <a:tab pos="3938588" algn="l"/>
                <a:tab pos="4332288" algn="l"/>
                <a:tab pos="4725988" algn="l"/>
                <a:tab pos="5119688" algn="l"/>
                <a:tab pos="5513388" algn="l"/>
                <a:tab pos="5908675" algn="l"/>
                <a:tab pos="6302375" algn="l"/>
                <a:tab pos="6696075" algn="l"/>
                <a:tab pos="7089775" algn="l"/>
                <a:tab pos="7483475" algn="l"/>
                <a:tab pos="7877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81100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4888" algn="l"/>
                <a:tab pos="3938588" algn="l"/>
                <a:tab pos="4332288" algn="l"/>
                <a:tab pos="4725988" algn="l"/>
                <a:tab pos="5119688" algn="l"/>
                <a:tab pos="5513388" algn="l"/>
                <a:tab pos="5908675" algn="l"/>
                <a:tab pos="6302375" algn="l"/>
                <a:tab pos="6696075" algn="l"/>
                <a:tab pos="7089775" algn="l"/>
                <a:tab pos="7483475" algn="l"/>
                <a:tab pos="7877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81100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4888" algn="l"/>
                <a:tab pos="3938588" algn="l"/>
                <a:tab pos="4332288" algn="l"/>
                <a:tab pos="4725988" algn="l"/>
                <a:tab pos="5119688" algn="l"/>
                <a:tab pos="5513388" algn="l"/>
                <a:tab pos="5908675" algn="l"/>
                <a:tab pos="6302375" algn="l"/>
                <a:tab pos="6696075" algn="l"/>
                <a:tab pos="7089775" algn="l"/>
                <a:tab pos="7483475" algn="l"/>
                <a:tab pos="7877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81100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4888" algn="l"/>
                <a:tab pos="3938588" algn="l"/>
                <a:tab pos="4332288" algn="l"/>
                <a:tab pos="4725988" algn="l"/>
                <a:tab pos="5119688" algn="l"/>
                <a:tab pos="5513388" algn="l"/>
                <a:tab pos="5908675" algn="l"/>
                <a:tab pos="6302375" algn="l"/>
                <a:tab pos="6696075" algn="l"/>
                <a:tab pos="7089775" algn="l"/>
                <a:tab pos="7483475" algn="l"/>
                <a:tab pos="7877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81100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4888" algn="l"/>
                <a:tab pos="3938588" algn="l"/>
                <a:tab pos="4332288" algn="l"/>
                <a:tab pos="4725988" algn="l"/>
                <a:tab pos="5119688" algn="l"/>
                <a:tab pos="5513388" algn="l"/>
                <a:tab pos="5908675" algn="l"/>
                <a:tab pos="6302375" algn="l"/>
                <a:tab pos="6696075" algn="l"/>
                <a:tab pos="7089775" algn="l"/>
                <a:tab pos="7483475" algn="l"/>
                <a:tab pos="7877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2000"/>
              </a:lnSpc>
              <a:buSzPct val="45000"/>
            </a:pPr>
            <a:fld id="{FEC82078-0532-8D48-9B46-4AABC9945EB3}" type="slidenum">
              <a:rPr lang="en-GB" sz="110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 hangingPunct="1">
                <a:lnSpc>
                  <a:spcPct val="102000"/>
                </a:lnSpc>
                <a:buSzPct val="45000"/>
              </a:pPr>
              <a:t>8</a:t>
            </a:fld>
            <a:endParaRPr lang="en-GB" sz="11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09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3131840" y="4523636"/>
            <a:ext cx="601758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131840" y="5275833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A008-B03F-4AEB-BF0D-242799B39311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A008-B03F-4AEB-BF0D-242799B39311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4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AE-108C-4F1A-9AF7-187625B7B34F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8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AE-108C-4F1A-9AF7-187625B7B34F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55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5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9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2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60" y="4689711"/>
            <a:ext cx="72108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9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477295" y="6356350"/>
            <a:ext cx="615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A. Nadji, SAC35, SOLEIL, 21-22 </a:t>
            </a:r>
            <a:r>
              <a:rPr lang="fr-FR" dirty="0" err="1" smtClean="0"/>
              <a:t>November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060329" y="6356350"/>
            <a:ext cx="79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3A34-B3A2-DE40-82EC-2B39B7E2B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95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8EF0-E93D-4A39-B183-48C588AAF40D}" type="datetime1">
              <a:rPr lang="fr-FR"/>
              <a:pPr>
                <a:defRPr/>
              </a:pPr>
              <a:t>08/11/2018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Amor NADJI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8F39-9D7D-413A-92E9-50A15A8DBC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39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12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5097-53FA-4AFF-8B5B-0EBB2C9B7C2D}" type="datetime1">
              <a:rPr lang="fr-FR"/>
              <a:pPr>
                <a:defRPr/>
              </a:pPr>
              <a:t>08/11/2018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10EF-4C2A-455B-B86F-B1920FBAEB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93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EIL - fond blanc - 3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08/11/2018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79512" y="116632"/>
            <a:ext cx="13681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8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477295" y="6356350"/>
            <a:ext cx="615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A. Nadji, SAC35, SOLEIL, 21-22 November 2017</a:t>
            </a:r>
            <a:endParaRPr lang="fr-FR" dirty="0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060329" y="6356350"/>
            <a:ext cx="79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3A34-B3A2-DE40-82EC-2B39B7E2B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58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620688"/>
            <a:ext cx="77724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2132856"/>
            <a:ext cx="6400800" cy="1752600"/>
          </a:xfrm>
          <a:prstGeom prst="rect">
            <a:avLst/>
          </a:prstGeom>
          <a:effectLst>
            <a:glow rad="139700">
              <a:schemeClr val="bg1">
                <a:alpha val="0"/>
              </a:schemeClr>
            </a:glow>
            <a:softEdge rad="0"/>
          </a:effectLst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9A2E-B7EC-4280-985B-322C1A6C80DB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600" y="781055"/>
            <a:ext cx="7772400" cy="165618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9A2E-B7EC-4280-985B-322C1A6C80DB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90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C2E-5475-4DE0-9F09-423CC9BA1F4F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7" y="4699560"/>
            <a:ext cx="7206973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C2E-5475-4DE0-9F09-423CC9BA1F4F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0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410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C1FD1-3CFD-4394-8B60-0025C3F980F3}" type="datetime1">
              <a:rPr lang="fr-FR" smtClean="0"/>
              <a:pPr/>
              <a:t>08/11/2018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92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10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9" r:id="rId3"/>
    <p:sldLayoutId id="2147483740" r:id="rId4"/>
    <p:sldLayoutId id="214748374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3600" y="6356350"/>
            <a:ext cx="234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0E9A2E-B7EC-4280-985B-322C1A6C80DB}" type="datetimeFigureOut">
              <a:rPr lang="fr-FR" smtClean="0"/>
              <a:pPr/>
              <a:t>08/11/2018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600" y="6356350"/>
            <a:ext cx="38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5673"/>
            <a:ext cx="7211424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149C2E-5475-4DE0-9F09-423CC9BA1F4F}" type="datetime1">
              <a:rPr lang="fr-FR" smtClean="0"/>
              <a:t>08/11/2018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840"/>
            <a:ext cx="1224136" cy="5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  <p:sldLayoutId id="2147483685" r:id="rId3"/>
    <p:sldLayoutId id="2147483709" r:id="rId4"/>
    <p:sldLayoutId id="2147483686" r:id="rId5"/>
    <p:sldLayoutId id="2147483710" r:id="rId6"/>
    <p:sldLayoutId id="2147483687" r:id="rId7"/>
    <p:sldLayoutId id="2147483712" r:id="rId8"/>
    <p:sldLayoutId id="2147483699" r:id="rId9"/>
    <p:sldLayoutId id="2147483711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4400"/>
            <a:ext cx="721080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59999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8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C1FD1-3CFD-4394-8B60-0025C3F980F3}" type="datetime1">
              <a:rPr lang="fr-FR" smtClean="0"/>
              <a:pPr/>
              <a:t>08/11/2018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00" r:id="rId9"/>
    <p:sldLayoutId id="2147483708" r:id="rId10"/>
    <p:sldLayoutId id="2147483734" r:id="rId11"/>
    <p:sldLayoutId id="2147483735" r:id="rId12"/>
    <p:sldLayoutId id="2147483742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0.emf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" y="-2057"/>
            <a:ext cx="9144000" cy="31683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7442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ESLS-RF yearly meeting  08-09 November 2018 @SOLEIL (Gif-sur-Yvette/France)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715759" y="3501008"/>
            <a:ext cx="6252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WELCOME TO SOLEIL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1998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                          Amor </a:t>
            </a:r>
            <a:r>
              <a:rPr lang="en-US" dirty="0">
                <a:latin typeface="Georgia" panose="02040502050405020303" pitchFamily="18" charset="0"/>
              </a:rPr>
              <a:t>Nadji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     On </a:t>
            </a:r>
            <a:r>
              <a:rPr lang="en-US" dirty="0">
                <a:latin typeface="Georgia" panose="02040502050405020303" pitchFamily="18" charset="0"/>
              </a:rPr>
              <a:t>behalf of Synchrotron SOLEIL</a:t>
            </a:r>
          </a:p>
        </p:txBody>
      </p:sp>
    </p:spTree>
    <p:extLst>
      <p:ext uri="{BB962C8B-B14F-4D97-AF65-F5344CB8AC3E}">
        <p14:creationId xmlns:p14="http://schemas.microsoft.com/office/powerpoint/2010/main" val="18345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060329" y="6356350"/>
            <a:ext cx="794937" cy="365125"/>
          </a:xfrm>
          <a:prstGeom prst="rect">
            <a:avLst/>
          </a:prstGeom>
        </p:spPr>
        <p:txBody>
          <a:bodyPr/>
          <a:lstStyle/>
          <a:p>
            <a:fld id="{A5483A34-B3A2-DE40-82EC-2B39B7E2BE2D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08100"/>
              </p:ext>
            </p:extLst>
          </p:nvPr>
        </p:nvGraphicFramePr>
        <p:xfrm>
          <a:off x="894007" y="870855"/>
          <a:ext cx="7402285" cy="5043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8063"/>
                <a:gridCol w="5834222"/>
              </a:tblGrid>
              <a:tr h="39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Phase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  <a:tr h="47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Dec. 2016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Council meeting, presentation of </a:t>
                      </a:r>
                      <a:r>
                        <a:rPr lang="en-US" sz="1400" dirty="0" smtClean="0">
                          <a:effectLst/>
                        </a:rPr>
                        <a:t>the</a:t>
                      </a:r>
                      <a:r>
                        <a:rPr lang="en-US" sz="1400" baseline="0" dirty="0" smtClean="0">
                          <a:effectLst/>
                        </a:rPr>
                        <a:t> first</a:t>
                      </a:r>
                      <a:r>
                        <a:rPr lang="en-US" sz="1400" dirty="0" smtClean="0">
                          <a:effectLst/>
                        </a:rPr>
                        <a:t> proposal</a:t>
                      </a:r>
                      <a:r>
                        <a:rPr lang="en-US" sz="1400" baseline="0" dirty="0" smtClean="0">
                          <a:effectLst/>
                        </a:rPr>
                        <a:t> for an upgrade. 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  <a:tr h="47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2017 - 2019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Discussions regarding the definition of the project (beamlines and storage ring); definition of objectives. Baseline Lattice defined.</a:t>
                      </a:r>
                      <a:endParaRPr lang="fr-FR" sz="1400" dirty="0" smtClean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  <a:tr h="47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2018 - 2019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Continuation of discussions and prototyping to assess </a:t>
                      </a:r>
                      <a:r>
                        <a:rPr lang="en-US" sz="1400" dirty="0" smtClean="0">
                          <a:effectLst/>
                        </a:rPr>
                        <a:t>feasibility </a:t>
                      </a:r>
                      <a:r>
                        <a:rPr lang="en-US" sz="1400" dirty="0">
                          <a:effectLst/>
                        </a:rPr>
                        <a:t>of key options.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  <a:tr h="39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2019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Decision to launch a Conceptual Design Report (CDR).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  <a:tr h="687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2019-2020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CDR based on preliminary studies and prototyping. 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  <a:tr h="39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2020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Decision to launch a Technical Design Report (TDR).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  <a:tr h="39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2020-2022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Technical Design Report.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  <a:tr h="39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2022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Decision to start the project.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  <a:tr h="47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2022-2025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Reconstruction of storage ring and beamlines. 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  <a:tr h="39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2026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Restart of user operation.</a:t>
                      </a:r>
                      <a:endParaRPr lang="fr-FR" sz="1400" dirty="0">
                        <a:solidFill>
                          <a:srgbClr val="00000A"/>
                        </a:solidFill>
                        <a:effectLst/>
                        <a:latin typeface="Trebuchet MS"/>
                        <a:ea typeface="MS Gothic"/>
                        <a:cs typeface="Times New Roman"/>
                      </a:endParaRPr>
                    </a:p>
                  </a:txBody>
                  <a:tcPr marL="66439" marR="66439" marT="17225" marB="17225" anchor="ctr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619672" y="90874"/>
            <a:ext cx="6612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Timeline for the proposed upgrade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9317" y="32524"/>
            <a:ext cx="8111216" cy="5652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RF system: </a:t>
            </a:r>
            <a:b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is it the new Swiss knife for the storage ring?</a:t>
            </a:r>
            <a:endParaRPr lang="en-US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0836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RF</a:t>
            </a:r>
            <a:r>
              <a:rPr lang="en-US" dirty="0">
                <a:latin typeface="Georgia" panose="02040502050405020303" pitchFamily="18" charset="0"/>
              </a:rPr>
              <a:t> system used to compensate the energy loss of the particles due to </a:t>
            </a:r>
            <a:r>
              <a:rPr lang="en-US" dirty="0" smtClean="0">
                <a:latin typeface="Georgia" panose="02040502050405020303" pitchFamily="18" charset="0"/>
              </a:rPr>
              <a:t>synchrotron</a:t>
            </a:r>
          </a:p>
          <a:p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     radiation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1840378"/>
            <a:ext cx="396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RF</a:t>
            </a:r>
            <a:r>
              <a:rPr lang="en-US" dirty="0">
                <a:latin typeface="Georgia" panose="02040502050405020303" pitchFamily="18" charset="0"/>
              </a:rPr>
              <a:t> system </a:t>
            </a:r>
            <a:r>
              <a:rPr lang="en-US" dirty="0" smtClean="0">
                <a:latin typeface="Georgia" panose="02040502050405020303" pitchFamily="18" charset="0"/>
              </a:rPr>
              <a:t>for bunch lengthening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487109"/>
            <a:ext cx="385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RF</a:t>
            </a:r>
            <a:r>
              <a:rPr lang="en-US" dirty="0">
                <a:latin typeface="Georgia" panose="02040502050405020303" pitchFamily="18" charset="0"/>
              </a:rPr>
              <a:t> system </a:t>
            </a:r>
            <a:r>
              <a:rPr lang="en-US" dirty="0" smtClean="0">
                <a:latin typeface="Georgia" panose="02040502050405020303" pitchFamily="18" charset="0"/>
              </a:rPr>
              <a:t>for bunch shortening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764" y="3181000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Georgia" panose="02040502050405020303" pitchFamily="18" charset="0"/>
              </a:rPr>
              <a:t>RF</a:t>
            </a:r>
            <a:r>
              <a:rPr lang="en-US" dirty="0" smtClean="0">
                <a:latin typeface="Georgia" panose="02040502050405020303" pitchFamily="18" charset="0"/>
              </a:rPr>
              <a:t> system for injection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2859" y="5217226"/>
            <a:ext cx="911339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RF</a:t>
            </a:r>
            <a:r>
              <a:rPr lang="en-US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optimization is a strong  function  of storage ring performance priorities.</a:t>
            </a:r>
            <a:endParaRPr lang="en-US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64" y="3861048"/>
            <a:ext cx="9131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Georgia" panose="02040502050405020303" pitchFamily="18" charset="0"/>
              </a:rPr>
              <a:t>RF</a:t>
            </a:r>
            <a:r>
              <a:rPr lang="en-US" dirty="0" smtClean="0">
                <a:latin typeface="Georgia" panose="02040502050405020303" pitchFamily="18" charset="0"/>
              </a:rPr>
              <a:t> system as a feedforward to cope with the transient beam loading.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8163" y="44782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Development of </a:t>
            </a:r>
            <a:r>
              <a:rPr lang="en-US" b="1" dirty="0">
                <a:latin typeface="Georgia" panose="02040502050405020303" pitchFamily="18" charset="0"/>
              </a:rPr>
              <a:t>RF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Undulator</a:t>
            </a:r>
            <a:r>
              <a:rPr lang="en-US" dirty="0">
                <a:latin typeface="Georgia" panose="02040502050405020303" pitchFamily="18" charset="0"/>
              </a:rPr>
              <a:t>-Based Insertion Devices for Storage Rings</a:t>
            </a:r>
          </a:p>
        </p:txBody>
      </p:sp>
    </p:spTree>
    <p:extLst>
      <p:ext uri="{BB962C8B-B14F-4D97-AF65-F5344CB8AC3E}">
        <p14:creationId xmlns:p14="http://schemas.microsoft.com/office/powerpoint/2010/main" val="29203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E313F4-FB0B-4300-B755-E8A76815610B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292600"/>
            <a:ext cx="88407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7836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79804" y="1043296"/>
            <a:ext cx="54537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Enjoy your stay in PARIS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30394" y="39439"/>
            <a:ext cx="7265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wish you a successful Workshop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73166" y="65204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and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ZoneTexte 2"/>
          <p:cNvSpPr txBox="1">
            <a:spLocks noChangeArrowheads="1"/>
          </p:cNvSpPr>
          <p:nvPr/>
        </p:nvSpPr>
        <p:spPr bwMode="auto">
          <a:xfrm>
            <a:off x="71005" y="980728"/>
            <a:ext cx="90374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SOLEIL is the French </a:t>
            </a:r>
            <a:r>
              <a:rPr lang="en-US" sz="2000" dirty="0" smtClean="0">
                <a:latin typeface="Georgia" panose="02040502050405020303" pitchFamily="18" charset="0"/>
              </a:rPr>
              <a:t>synchrotron light source, </a:t>
            </a:r>
            <a:r>
              <a:rPr lang="en-US" sz="2000" dirty="0">
                <a:latin typeface="Georgia" panose="02040502050405020303" pitchFamily="18" charset="0"/>
              </a:rPr>
              <a:t>both a large scale facility and </a:t>
            </a:r>
            <a:r>
              <a:rPr lang="en-US" sz="2000" dirty="0" smtClean="0">
                <a:latin typeface="Georgia" panose="02040502050405020303" pitchFamily="18" charset="0"/>
              </a:rPr>
              <a:t>a</a:t>
            </a:r>
            <a:r>
              <a:rPr lang="en-US" sz="2000" dirty="0">
                <a:latin typeface="Georgia" panose="02040502050405020303" pitchFamily="18" charset="0"/>
              </a:rPr>
              <a:t> research laboratory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4125" name="Picture 5" descr="http://lenergeek.com/wp-content/uploads/2012/02/c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80" y="3340396"/>
            <a:ext cx="6143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7" descr="http://www.lsce.ipsl.fr/Images/logos/logo_CN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02" y="3269159"/>
            <a:ext cx="7239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ZoneTexte 3"/>
          <p:cNvSpPr txBox="1">
            <a:spLocks noChangeArrowheads="1"/>
          </p:cNvSpPr>
          <p:nvPr/>
        </p:nvSpPr>
        <p:spPr bwMode="auto">
          <a:xfrm>
            <a:off x="5083191" y="4082415"/>
            <a:ext cx="1003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0070C0"/>
                </a:solidFill>
              </a:rPr>
              <a:t>28 %</a:t>
            </a:r>
          </a:p>
        </p:txBody>
      </p:sp>
      <p:sp>
        <p:nvSpPr>
          <p:cNvPr id="4128" name="ZoneTexte 19"/>
          <p:cNvSpPr txBox="1">
            <a:spLocks noChangeArrowheads="1"/>
          </p:cNvSpPr>
          <p:nvPr/>
        </p:nvSpPr>
        <p:spPr bwMode="auto">
          <a:xfrm>
            <a:off x="2907373" y="4093518"/>
            <a:ext cx="1003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0070C0"/>
                </a:solidFill>
              </a:rPr>
              <a:t>72 %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62" y="22048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Georgia" panose="02040502050405020303" pitchFamily="18" charset="0"/>
              </a:rPr>
              <a:t>Shareholding of the French public centers CNRS </a:t>
            </a:r>
            <a:r>
              <a:rPr lang="en-US" sz="2000" b="1" dirty="0" smtClean="0">
                <a:latin typeface="Georgia" panose="02040502050405020303" pitchFamily="18" charset="0"/>
              </a:rPr>
              <a:t>and CEA, SOLEIL </a:t>
            </a:r>
            <a:r>
              <a:rPr lang="en-US" sz="2000" b="1" dirty="0">
                <a:latin typeface="Georgia" panose="02040502050405020303" pitchFamily="18" charset="0"/>
              </a:rPr>
              <a:t> is at the </a:t>
            </a:r>
            <a:r>
              <a:rPr lang="en-US" sz="2000" b="1" dirty="0" smtClean="0">
                <a:latin typeface="Georgia" panose="02040502050405020303" pitchFamily="18" charset="0"/>
              </a:rPr>
              <a:t>service of</a:t>
            </a:r>
            <a:r>
              <a:rPr lang="en-US" sz="2000" b="1" dirty="0">
                <a:latin typeface="Georgia" panose="02040502050405020303" pitchFamily="18" charset="0"/>
              </a:rPr>
              <a:t> the international </a:t>
            </a:r>
            <a:r>
              <a:rPr lang="en-US" sz="2000" b="1" dirty="0" smtClean="0">
                <a:latin typeface="Georgia" panose="02040502050405020303" pitchFamily="18" charset="0"/>
              </a:rPr>
              <a:t>scientific community and </a:t>
            </a:r>
            <a:r>
              <a:rPr lang="en-US" sz="2000" b="1" dirty="0">
                <a:latin typeface="Georgia" panose="02040502050405020303" pitchFamily="18" charset="0"/>
              </a:rPr>
              <a:t>industry. 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519" y="4819781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Georgia" panose="02040502050405020303" pitchFamily="18" charset="0"/>
              </a:rPr>
              <a:t>350 permanent staff.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7158" y="5337670"/>
            <a:ext cx="5646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fr-FR" sz="2000" b="1" dirty="0">
                <a:latin typeface="Georgia" panose="02040502050405020303" pitchFamily="18" charset="0"/>
              </a:rPr>
              <a:t>Functioning budget per </a:t>
            </a:r>
            <a:r>
              <a:rPr lang="en-US" altLang="fr-FR" sz="2000" b="1" dirty="0" smtClean="0">
                <a:latin typeface="Georgia" panose="02040502050405020303" pitchFamily="18" charset="0"/>
              </a:rPr>
              <a:t>year : ~ 55 M€. </a:t>
            </a:r>
            <a:endParaRPr lang="en-US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4FF63B-CAFB-437F-BD4C-63A519109690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31840" y="78342"/>
            <a:ext cx="362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Scientific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Strategy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16437" r="306" b="3342"/>
          <a:stretch/>
        </p:blipFill>
        <p:spPr bwMode="auto">
          <a:xfrm>
            <a:off x="720000" y="620688"/>
            <a:ext cx="8424000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754960" y="5561215"/>
            <a:ext cx="8065511" cy="1182688"/>
            <a:chOff x="-1837" y="3249"/>
            <a:chExt cx="5080" cy="701"/>
          </a:xfrm>
          <a:solidFill>
            <a:schemeClr val="bg1"/>
          </a:solidFill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-1837" y="3249"/>
              <a:ext cx="5080" cy="6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-1792" y="3261"/>
              <a:ext cx="5000" cy="689"/>
              <a:chOff x="340" y="3261"/>
              <a:chExt cx="5000" cy="689"/>
            </a:xfrm>
            <a:grpFill/>
          </p:grpSpPr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555" y="3570"/>
                <a:ext cx="1389" cy="38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accent2"/>
                    </a:solidFill>
                  </a:rPr>
                  <a:t>Ancient </a:t>
                </a:r>
                <a:r>
                  <a:rPr lang="fr-FR" b="1" dirty="0" err="1">
                    <a:solidFill>
                      <a:schemeClr val="accent2"/>
                    </a:solidFill>
                  </a:rPr>
                  <a:t>materials</a:t>
                </a:r>
                <a:r>
                  <a:rPr lang="fr-FR" b="1" dirty="0">
                    <a:solidFill>
                      <a:schemeClr val="accent2"/>
                    </a:solidFill>
                  </a:rPr>
                  <a:t>:</a:t>
                </a:r>
              </a:p>
              <a:p>
                <a:pPr algn="ctr"/>
                <a:r>
                  <a:rPr lang="fr-FR" b="1" dirty="0">
                    <a:solidFill>
                      <a:schemeClr val="accent2"/>
                    </a:solidFill>
                  </a:rPr>
                  <a:t>IPANEMA</a:t>
                </a:r>
                <a:endParaRPr lang="fr-FR" sz="1200" b="1" i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2190" y="3570"/>
                <a:ext cx="1136" cy="38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b="1" dirty="0" err="1">
                    <a:solidFill>
                      <a:schemeClr val="accent2"/>
                    </a:solidFill>
                  </a:rPr>
                  <a:t>Environmental</a:t>
                </a:r>
                <a:endParaRPr lang="fr-FR" b="1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chemeClr val="accent2"/>
                    </a:solidFill>
                  </a:rPr>
                  <a:t> sciences</a:t>
                </a:r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3742" y="3570"/>
                <a:ext cx="1136" cy="217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b="1">
                    <a:solidFill>
                      <a:schemeClr val="accent2"/>
                    </a:solidFill>
                  </a:rPr>
                  <a:t>Biology-health</a:t>
                </a:r>
                <a:endParaRPr lang="fr-FR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340" y="3261"/>
                <a:ext cx="5000" cy="32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b="1" dirty="0" err="1"/>
                  <a:t>Plateforms</a:t>
                </a:r>
                <a:endParaRPr lang="fr-FR" sz="1600" b="1" dirty="0"/>
              </a:p>
              <a:p>
                <a:r>
                  <a:rPr lang="fr-FR" sz="1400" b="1" i="1" dirty="0"/>
                  <a:t>Medium-long </a:t>
                </a:r>
                <a:r>
                  <a:rPr lang="fr-FR" sz="1400" b="1" i="1" dirty="0" err="1"/>
                  <a:t>term</a:t>
                </a:r>
                <a:r>
                  <a:rPr lang="fr-FR" sz="1400" b="1" i="1" dirty="0"/>
                  <a:t> </a:t>
                </a:r>
                <a:r>
                  <a:rPr lang="fr-FR" sz="1400" b="1" i="1" dirty="0" err="1"/>
                  <a:t>projects</a:t>
                </a:r>
                <a:r>
                  <a:rPr lang="fr-FR" sz="1400" b="1" i="1" dirty="0"/>
                  <a:t>, support and </a:t>
                </a:r>
                <a:r>
                  <a:rPr lang="fr-FR" sz="1400" b="1" i="1" dirty="0" err="1"/>
                  <a:t>complementary</a:t>
                </a:r>
                <a:r>
                  <a:rPr lang="fr-FR" sz="1400" b="1" i="1" dirty="0"/>
                  <a:t> instrumentations, interfaces R&amp;D</a:t>
                </a:r>
                <a:endParaRPr lang="fr-FR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15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370013" y="5402263"/>
            <a:ext cx="1239837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5483A34-B3A2-DE40-82EC-2B39B7E2BE2D}" type="slidenum">
              <a:rPr lang="fr-FR" sz="12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2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31" y="555625"/>
            <a:ext cx="377161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1028"/>
          <p:cNvSpPr>
            <a:spLocks noChangeArrowheads="1"/>
          </p:cNvSpPr>
          <p:nvPr/>
        </p:nvSpPr>
        <p:spPr bwMode="auto">
          <a:xfrm>
            <a:off x="5004048" y="3795625"/>
            <a:ext cx="4139952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Broadband spectrum: </a:t>
            </a:r>
          </a:p>
          <a:p>
            <a:pPr>
              <a:defRPr/>
            </a:pPr>
            <a:r>
              <a:rPr lang="en-US" sz="1600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orders of magnitude from far IR to hard X-rays.</a:t>
            </a:r>
            <a:endParaRPr lang="en-US" sz="160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84" y="750848"/>
            <a:ext cx="577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29 beamlines operational in 2018.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09" y="1052736"/>
            <a:ext cx="5639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&gt; 42000 users visits since 2008.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&gt; 600 articles published yearly.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Machine availability &gt; 98% and MTBF &gt; 90 hours.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03052" y="393500"/>
            <a:ext cx="2507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Open to </a:t>
            </a:r>
            <a:r>
              <a:rPr lang="fr-FR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users</a:t>
            </a:r>
            <a:r>
              <a:rPr lang="fr-F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since</a:t>
            </a:r>
            <a:r>
              <a:rPr lang="fr-F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2008</a:t>
            </a:r>
            <a:endParaRPr lang="fr-F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0"/>
            <a:ext cx="739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SOLEIL : A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fr-F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generation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ynchrotron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ight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ource</a:t>
            </a:r>
            <a:endParaRPr lang="fr-FR" sz="2000" b="1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6" r="15917"/>
          <a:stretch/>
        </p:blipFill>
        <p:spPr bwMode="auto">
          <a:xfrm>
            <a:off x="179512" y="4492122"/>
            <a:ext cx="4422727" cy="2294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graphicFrame>
        <p:nvGraphicFramePr>
          <p:cNvPr id="14" name="Tableau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5684022"/>
              </p:ext>
            </p:extLst>
          </p:nvPr>
        </p:nvGraphicFramePr>
        <p:xfrm>
          <a:off x="21349" y="2008586"/>
          <a:ext cx="4797394" cy="19045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2219"/>
                <a:gridCol w="1574780"/>
                <a:gridCol w="1640395"/>
              </a:tblGrid>
              <a:tr h="431002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Mode of operation</a:t>
                      </a:r>
                    </a:p>
                    <a:p>
                      <a:pPr algn="ctr"/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Bunch fill.</a:t>
                      </a:r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patterns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User Operation in 2018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3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Ultimate performance achieved</a:t>
                      </a:r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DAFF"/>
                    </a:solidFill>
                  </a:tcPr>
                </a:tc>
              </a:tr>
              <a:tr h="220104"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 err="1" smtClean="0">
                          <a:solidFill>
                            <a:srgbClr val="C00000"/>
                          </a:solidFill>
                        </a:rPr>
                        <a:t>Multibunch</a:t>
                      </a:r>
                      <a:r>
                        <a:rPr lang="en-US" sz="1000" b="1" noProof="0" dirty="0" smtClean="0">
                          <a:solidFill>
                            <a:srgbClr val="C00000"/>
                          </a:solidFill>
                        </a:rPr>
                        <a:t> (M2)</a:t>
                      </a:r>
                      <a:endParaRPr lang="en-US" sz="10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A3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006600"/>
                          </a:solidFill>
                        </a:rPr>
                        <a:t>500 mA</a:t>
                      </a:r>
                      <a:endParaRPr lang="en-US" sz="1050" b="1" noProof="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500 mA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0104"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 smtClean="0">
                          <a:solidFill>
                            <a:srgbClr val="C00000"/>
                          </a:solidFill>
                        </a:rPr>
                        <a:t>Hybrid/camshaft mode (M)</a:t>
                      </a:r>
                      <a:endParaRPr lang="en-US" sz="10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A3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006600"/>
                          </a:solidFill>
                        </a:rPr>
                        <a:t>425 mA +  5 mA</a:t>
                      </a:r>
                      <a:endParaRPr lang="en-US" sz="1050" b="1" noProof="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425 mA +  10 mA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0104"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 smtClean="0">
                          <a:solidFill>
                            <a:srgbClr val="C00000"/>
                          </a:solidFill>
                        </a:rPr>
                        <a:t>8 bunches (8)</a:t>
                      </a:r>
                      <a:endParaRPr lang="en-US" sz="10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A3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noProof="0" dirty="0" smtClean="0">
                          <a:solidFill>
                            <a:srgbClr val="006600"/>
                          </a:solidFill>
                        </a:rPr>
                        <a:t>100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110 mA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0104"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 smtClean="0">
                          <a:solidFill>
                            <a:srgbClr val="C00000"/>
                          </a:solidFill>
                        </a:rPr>
                        <a:t>1 bunch (S)</a:t>
                      </a:r>
                      <a:endParaRPr lang="en-US" sz="10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A3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006600"/>
                          </a:solidFill>
                        </a:rPr>
                        <a:t>16 mA</a:t>
                      </a:r>
                      <a:endParaRPr lang="en-US" sz="1050" b="1" noProof="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20 mA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2932"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 smtClean="0">
                          <a:solidFill>
                            <a:srgbClr val="C00000"/>
                          </a:solidFill>
                        </a:rPr>
                        <a:t>Low-</a:t>
                      </a:r>
                      <a:r>
                        <a:rPr lang="en-US" sz="1000" b="1" noProof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: </a:t>
                      </a:r>
                      <a:r>
                        <a:rPr lang="en-US" sz="1000" b="1" noProof="0" dirty="0" smtClean="0">
                          <a:solidFill>
                            <a:srgbClr val="C00000"/>
                          </a:solidFill>
                        </a:rPr>
                        <a:t>Hybrid mode (L)</a:t>
                      </a:r>
                      <a:endParaRPr lang="en-US" sz="10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A3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006600"/>
                          </a:solidFill>
                        </a:rPr>
                        <a:t>4.7 </a:t>
                      </a:r>
                      <a:r>
                        <a:rPr lang="en-US" sz="1050" b="1" noProof="0" dirty="0" err="1" smtClean="0">
                          <a:solidFill>
                            <a:srgbClr val="006600"/>
                          </a:solidFill>
                        </a:rPr>
                        <a:t>ps</a:t>
                      </a:r>
                      <a:r>
                        <a:rPr lang="en-US" sz="1050" b="1" noProof="0" dirty="0" smtClean="0">
                          <a:solidFill>
                            <a:srgbClr val="006600"/>
                          </a:solidFill>
                        </a:rPr>
                        <a:t> RMS for 65 µA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&lt; 3.2</a:t>
                      </a:r>
                      <a:r>
                        <a:rPr lang="en-US" sz="1050" b="1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50" b="1" baseline="0" noProof="0" dirty="0" err="1" smtClean="0">
                          <a:solidFill>
                            <a:srgbClr val="FF0000"/>
                          </a:solidFill>
                        </a:rPr>
                        <a:t>ps</a:t>
                      </a:r>
                      <a:r>
                        <a:rPr lang="en-US" sz="1050" b="1" baseline="0" noProof="0" dirty="0" smtClean="0">
                          <a:solidFill>
                            <a:srgbClr val="FF0000"/>
                          </a:solidFill>
                        </a:rPr>
                        <a:t> RMS for 15 µA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174356" y="6381328"/>
            <a:ext cx="2856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eorgia" panose="02040502050405020303" pitchFamily="18" charset="0"/>
              </a:rPr>
              <a:t>Top up injection in all modes</a:t>
            </a:r>
            <a:endParaRPr lang="en-US" sz="1400" b="1" dirty="0">
              <a:latin typeface="Georgia" panose="02040502050405020303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94173"/>
            <a:ext cx="4139952" cy="2304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5744" y="4034151"/>
            <a:ext cx="472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~ 5000 hours of photon beam for user operation.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582" y="46069"/>
            <a:ext cx="7128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SOLEIL Lattice and Some Parameters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067944" y="513468"/>
            <a:ext cx="4968552" cy="3222386"/>
            <a:chOff x="2696527" y="2318702"/>
            <a:chExt cx="3750945" cy="2597162"/>
          </a:xfrm>
        </p:grpSpPr>
        <p:pic>
          <p:nvPicPr>
            <p:cNvPr id="6" name="Picture 103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527" y="2318702"/>
              <a:ext cx="3750945" cy="2220595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Zone de texte 5"/>
            <p:cNvSpPr txBox="1"/>
            <p:nvPr/>
          </p:nvSpPr>
          <p:spPr>
            <a:xfrm>
              <a:off x="3075835" y="4533564"/>
              <a:ext cx="831850" cy="2342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900" dirty="0">
                  <a:solidFill>
                    <a:srgbClr val="00000A"/>
                  </a:solidFill>
                  <a:effectLst/>
                  <a:latin typeface="Helvetica"/>
                  <a:ea typeface="MS Gothic"/>
                  <a:cs typeface="Times New Roman"/>
                </a:rPr>
                <a:t>SDL - SDM</a:t>
              </a:r>
              <a:endParaRPr lang="fr-FR" sz="1100" dirty="0">
                <a:solidFill>
                  <a:srgbClr val="00000A"/>
                </a:solidFill>
                <a:effectLst/>
                <a:latin typeface="Trebuchet MS"/>
                <a:ea typeface="MS Gothic"/>
                <a:cs typeface="Times New Roman"/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V="1">
              <a:off x="2945130" y="4437112"/>
              <a:ext cx="970280" cy="50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 de texte 12"/>
            <p:cNvSpPr txBox="1"/>
            <p:nvPr/>
          </p:nvSpPr>
          <p:spPr>
            <a:xfrm>
              <a:off x="4547958" y="4640274"/>
              <a:ext cx="1141730" cy="275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900" dirty="0">
                  <a:solidFill>
                    <a:srgbClr val="00000A"/>
                  </a:solidFill>
                  <a:effectLst/>
                  <a:latin typeface="Helvetica"/>
                  <a:ea typeface="MS Gothic"/>
                  <a:cs typeface="Times New Roman"/>
                </a:rPr>
                <a:t>SDM - SDC - SDM</a:t>
              </a:r>
              <a:endParaRPr lang="fr-FR" sz="1100" dirty="0">
                <a:solidFill>
                  <a:srgbClr val="00000A"/>
                </a:solidFill>
                <a:effectLst/>
                <a:latin typeface="Trebuchet MS"/>
                <a:ea typeface="MS Gothic"/>
                <a:cs typeface="Times New Roman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4464527" y="4540970"/>
              <a:ext cx="11944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78" y="3564887"/>
            <a:ext cx="3673352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1032"/>
          <p:cNvSpPr>
            <a:spLocks noChangeArrowheads="1"/>
          </p:cNvSpPr>
          <p:nvPr/>
        </p:nvSpPr>
        <p:spPr bwMode="auto">
          <a:xfrm>
            <a:off x="5142299" y="700252"/>
            <a:ext cx="301236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Symbol" pitchFamily="18" charset="2"/>
                <a:ea typeface="+mn-ea"/>
              </a:rPr>
              <a:t>e</a:t>
            </a:r>
            <a:r>
              <a:rPr lang="en-US" sz="2000" baseline="-25000" dirty="0" smtClean="0">
                <a:latin typeface="Arial" pitchFamily="34" charset="0"/>
                <a:ea typeface="+mn-ea"/>
              </a:rPr>
              <a:t>x0</a:t>
            </a:r>
            <a:r>
              <a:rPr lang="en-US" dirty="0" smtClean="0">
                <a:latin typeface="Arial" pitchFamily="34" charset="0"/>
                <a:ea typeface="+mn-ea"/>
              </a:rPr>
              <a:t>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</a:rPr>
              <a:t>4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Wingdings"/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</a:rPr>
              <a:t> </a:t>
            </a:r>
            <a:r>
              <a:rPr lang="en-US" dirty="0" smtClean="0">
                <a:latin typeface="Arial" pitchFamily="34" charset="0"/>
                <a:ea typeface="+mn-ea"/>
              </a:rPr>
              <a:t>@ 2.75 GeV</a:t>
            </a:r>
            <a:endParaRPr lang="en-US" dirty="0">
              <a:latin typeface="Arial" pitchFamily="34" charset="0"/>
              <a:ea typeface="+mn-ea"/>
            </a:endParaRPr>
          </a:p>
        </p:txBody>
      </p:sp>
      <p:sp>
        <p:nvSpPr>
          <p:cNvPr id="16" name="Text Box 1033"/>
          <p:cNvSpPr txBox="1">
            <a:spLocks noChangeArrowheads="1"/>
          </p:cNvSpPr>
          <p:nvPr/>
        </p:nvSpPr>
        <p:spPr bwMode="auto">
          <a:xfrm>
            <a:off x="131695" y="617262"/>
            <a:ext cx="392056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Rather small </a:t>
            </a:r>
            <a:r>
              <a:rPr lang="en-US" dirty="0" smtClean="0">
                <a:solidFill>
                  <a:srgbClr val="0033CC"/>
                </a:solidFill>
                <a:latin typeface="+mn-lt"/>
              </a:rPr>
              <a:t>Circumference: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354 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 Box 1034"/>
          <p:cNvSpPr txBox="1">
            <a:spLocks noChangeArrowheads="1"/>
          </p:cNvSpPr>
          <p:nvPr/>
        </p:nvSpPr>
        <p:spPr bwMode="auto">
          <a:xfrm>
            <a:off x="727075" y="1857400"/>
            <a:ext cx="23622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+mn-lt"/>
              </a:rPr>
              <a:t>24</a:t>
            </a:r>
            <a:r>
              <a:rPr lang="en-US" dirty="0" smtClean="0">
                <a:latin typeface="Comic Sans MS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+mn-lt"/>
              </a:rPr>
              <a:t>straight sections</a:t>
            </a:r>
            <a:endParaRPr lang="en-US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sz="1600" dirty="0" smtClean="0">
                <a:latin typeface="Comic Sans MS" charset="0"/>
              </a:rPr>
              <a:t>          </a:t>
            </a:r>
            <a:r>
              <a:rPr lang="en-US" dirty="0" smtClean="0"/>
              <a:t>4 x </a:t>
            </a:r>
            <a:r>
              <a:rPr lang="en-US" dirty="0" smtClean="0">
                <a:solidFill>
                  <a:srgbClr val="C00000"/>
                </a:solidFill>
              </a:rPr>
              <a:t>12 m</a:t>
            </a:r>
          </a:p>
          <a:p>
            <a:pPr eaLnBrk="1" hangingPunct="1"/>
            <a:r>
              <a:rPr lang="en-US" dirty="0" smtClean="0"/>
              <a:t>       12 x  </a:t>
            </a:r>
            <a:r>
              <a:rPr lang="en-US" dirty="0" smtClean="0">
                <a:solidFill>
                  <a:srgbClr val="C00000"/>
                </a:solidFill>
              </a:rPr>
              <a:t>7 m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smtClean="0"/>
              <a:t>8 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3.6 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75338" y="5983278"/>
            <a:ext cx="486866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300" dirty="0">
                <a:solidFill>
                  <a:srgbClr val="0033CC"/>
                </a:solidFill>
                <a:latin typeface="Georgia" panose="02040502050405020303" pitchFamily="18" charset="0"/>
              </a:rPr>
              <a:t>O</a:t>
            </a:r>
            <a:r>
              <a:rPr lang="en-US" sz="1300" dirty="0" smtClean="0">
                <a:solidFill>
                  <a:srgbClr val="0033CC"/>
                </a:solidFill>
                <a:latin typeface="Georgia" panose="02040502050405020303" pitchFamily="18" charset="0"/>
              </a:rPr>
              <a:t>ne </a:t>
            </a:r>
            <a:r>
              <a:rPr lang="en-US" sz="1300" dirty="0">
                <a:solidFill>
                  <a:srgbClr val="0033CC"/>
                </a:solidFill>
                <a:latin typeface="Georgia" panose="02040502050405020303" pitchFamily="18" charset="0"/>
              </a:rPr>
              <a:t>long straight section (</a:t>
            </a:r>
            <a:r>
              <a:rPr lang="en-US" sz="1300" b="1" dirty="0">
                <a:solidFill>
                  <a:srgbClr val="92D050"/>
                </a:solidFill>
                <a:latin typeface="Georgia" panose="02040502050405020303" pitchFamily="18" charset="0"/>
              </a:rPr>
              <a:t>SDL13</a:t>
            </a:r>
            <a:r>
              <a:rPr lang="en-US" sz="1300" dirty="0">
                <a:solidFill>
                  <a:srgbClr val="0033CC"/>
                </a:solidFill>
                <a:latin typeface="Georgia" panose="02040502050405020303" pitchFamily="18" charset="0"/>
              </a:rPr>
              <a:t>, accommodating </a:t>
            </a:r>
            <a:r>
              <a:rPr lang="en-US" sz="1300" dirty="0" smtClean="0">
                <a:solidFill>
                  <a:srgbClr val="0033CC"/>
                </a:solidFill>
                <a:latin typeface="Georgia" panose="02040502050405020303" pitchFamily="18" charset="0"/>
              </a:rPr>
              <a:t>2 </a:t>
            </a:r>
            <a:r>
              <a:rPr lang="en-US" sz="1300" dirty="0">
                <a:solidFill>
                  <a:srgbClr val="0033CC"/>
                </a:solidFill>
                <a:latin typeface="Georgia" panose="02040502050405020303" pitchFamily="18" charset="0"/>
              </a:rPr>
              <a:t>long beamlines) </a:t>
            </a:r>
            <a:r>
              <a:rPr lang="en-US" sz="1300" b="1" dirty="0">
                <a:solidFill>
                  <a:srgbClr val="92D050"/>
                </a:solidFill>
                <a:latin typeface="Georgia" panose="02040502050405020303" pitchFamily="18" charset="0"/>
              </a:rPr>
              <a:t>has been </a:t>
            </a:r>
            <a:r>
              <a:rPr lang="en-US" sz="1300" b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modified.  </a:t>
            </a:r>
            <a:endParaRPr lang="fr-FR" sz="1300" b="1" dirty="0">
              <a:solidFill>
                <a:srgbClr val="92D05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996" y="1459642"/>
            <a:ext cx="41530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92D050"/>
                </a:solidFill>
                <a:latin typeface="Georgia" panose="02040502050405020303" pitchFamily="18" charset="0"/>
              </a:rPr>
              <a:t>H</a:t>
            </a:r>
            <a:r>
              <a:rPr lang="en-US" sz="1700" b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igh </a:t>
            </a:r>
            <a:r>
              <a:rPr lang="en-US" sz="1700" b="1" dirty="0">
                <a:solidFill>
                  <a:srgbClr val="92D050"/>
                </a:solidFill>
                <a:latin typeface="Georgia" panose="02040502050405020303" pitchFamily="18" charset="0"/>
              </a:rPr>
              <a:t>ratio </a:t>
            </a:r>
            <a:r>
              <a:rPr lang="en-US" sz="1700" dirty="0">
                <a:solidFill>
                  <a:srgbClr val="0033CC"/>
                </a:solidFill>
              </a:rPr>
              <a:t>of free straight </a:t>
            </a:r>
            <a:r>
              <a:rPr lang="en-US" sz="1700" dirty="0" smtClean="0">
                <a:solidFill>
                  <a:srgbClr val="0033CC"/>
                </a:solidFill>
              </a:rPr>
              <a:t>sections </a:t>
            </a:r>
            <a:r>
              <a:rPr lang="en-US" sz="1600" dirty="0" smtClean="0">
                <a:solidFill>
                  <a:srgbClr val="0033CC"/>
                </a:solidFill>
              </a:rPr>
              <a:t>(~45%) </a:t>
            </a:r>
            <a:endParaRPr lang="fr-FR" sz="1600" dirty="0">
              <a:solidFill>
                <a:srgbClr val="0033CC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83382" y="3134937"/>
            <a:ext cx="36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Very</a:t>
            </a:r>
            <a:r>
              <a:rPr lang="fr-FR" b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 compact </a:t>
            </a:r>
            <a:r>
              <a:rPr lang="fr-FR" dirty="0" err="1" smtClean="0">
                <a:solidFill>
                  <a:srgbClr val="0033CC"/>
                </a:solidFill>
              </a:rPr>
              <a:t>magnetic</a:t>
            </a:r>
            <a:r>
              <a:rPr lang="fr-FR" dirty="0" smtClean="0">
                <a:solidFill>
                  <a:srgbClr val="0033CC"/>
                </a:solidFill>
              </a:rPr>
              <a:t> structure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25" name="Espace réservé du numéro de diapositive 2"/>
          <p:cNvSpPr txBox="1">
            <a:spLocks/>
          </p:cNvSpPr>
          <p:nvPr/>
        </p:nvSpPr>
        <p:spPr bwMode="auto">
          <a:xfrm>
            <a:off x="8306972" y="6568053"/>
            <a:ext cx="8270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85E036A9-B968-435A-8283-DD8432FB3D32}" type="slidenum">
              <a:rPr lang="fr-FR" sz="1400"/>
              <a:pPr algn="r" eaLnBrk="1" hangingPunct="1"/>
              <a:t>5</a:t>
            </a:fld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317855" y="98659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16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cells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0" name="Groupe 6"/>
          <p:cNvGrpSpPr>
            <a:grpSpLocks/>
          </p:cNvGrpSpPr>
          <p:nvPr/>
        </p:nvGrpSpPr>
        <p:grpSpPr bwMode="auto">
          <a:xfrm>
            <a:off x="10053" y="4076746"/>
            <a:ext cx="4730227" cy="2781254"/>
            <a:chOff x="-27617" y="3305092"/>
            <a:chExt cx="4929965" cy="2773271"/>
          </a:xfrm>
        </p:grpSpPr>
        <p:pic>
          <p:nvPicPr>
            <p:cNvPr id="26" name="Imag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71"/>
            <a:stretch>
              <a:fillRect/>
            </a:stretch>
          </p:blipFill>
          <p:spPr bwMode="auto">
            <a:xfrm>
              <a:off x="-27617" y="3305092"/>
              <a:ext cx="4929965" cy="27732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1"/>
            <p:cNvSpPr txBox="1">
              <a:spLocks noChangeArrowheads="1"/>
            </p:cNvSpPr>
            <p:nvPr/>
          </p:nvSpPr>
          <p:spPr bwMode="auto">
            <a:xfrm>
              <a:off x="388940" y="3352618"/>
              <a:ext cx="4303712" cy="27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fr-FR" sz="1200" b="1" dirty="0"/>
                <a:t>Vertical plane</a:t>
              </a:r>
            </a:p>
          </p:txBody>
        </p:sp>
        <p:sp>
          <p:nvSpPr>
            <p:cNvPr id="30" name="ZoneTexte 21"/>
            <p:cNvSpPr txBox="1">
              <a:spLocks noChangeArrowheads="1"/>
            </p:cNvSpPr>
            <p:nvPr/>
          </p:nvSpPr>
          <p:spPr bwMode="auto">
            <a:xfrm>
              <a:off x="3191311" y="3483736"/>
              <a:ext cx="15113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fr-FR" sz="1600" b="1" dirty="0">
                  <a:solidFill>
                    <a:srgbClr val="FF0000"/>
                  </a:solidFill>
                </a:rPr>
                <a:t>FOFB ON</a:t>
              </a:r>
            </a:p>
          </p:txBody>
        </p:sp>
        <p:sp>
          <p:nvSpPr>
            <p:cNvPr id="31" name="ZoneTexte 21"/>
            <p:cNvSpPr txBox="1">
              <a:spLocks noChangeArrowheads="1"/>
            </p:cNvSpPr>
            <p:nvPr/>
          </p:nvSpPr>
          <p:spPr bwMode="auto">
            <a:xfrm>
              <a:off x="3314057" y="3767737"/>
              <a:ext cx="15113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fr-FR" sz="1600" b="1">
                  <a:solidFill>
                    <a:srgbClr val="093BDD"/>
                  </a:solidFill>
                </a:rPr>
                <a:t>FOFB OFF</a:t>
              </a: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355136" y="3704065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Very stable beam </a:t>
            </a:r>
            <a:endParaRPr lang="en-US" b="1" dirty="0">
              <a:solidFill>
                <a:srgbClr val="92D05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346" y="55558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nm RMS in the middle of the straight sections</a:t>
            </a:r>
          </a:p>
        </p:txBody>
      </p:sp>
    </p:spTree>
    <p:extLst>
      <p:ext uri="{BB962C8B-B14F-4D97-AF65-F5344CB8AC3E}">
        <p14:creationId xmlns:p14="http://schemas.microsoft.com/office/powerpoint/2010/main" val="21206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14288" y="6230938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77" y="-29515"/>
            <a:ext cx="405923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035506" y="-38283"/>
            <a:ext cx="4108494" cy="49053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US" altLang="fr-F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RF Solid State Amplifiers </a:t>
            </a:r>
          </a:p>
        </p:txBody>
      </p:sp>
      <p:pic>
        <p:nvPicPr>
          <p:cNvPr id="1127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" y="3709767"/>
            <a:ext cx="3858749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27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5116"/>
          <a:stretch>
            <a:fillRect/>
          </a:stretch>
        </p:blipFill>
        <p:spPr bwMode="auto">
          <a:xfrm>
            <a:off x="-6821" y="0"/>
            <a:ext cx="3875454" cy="307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-6821" y="0"/>
            <a:ext cx="3858749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352 Superconducting RF cavity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6822" y="3676382"/>
            <a:ext cx="385874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Diverse Insertion Devices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18" y="4034604"/>
            <a:ext cx="5051070" cy="2052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18728" y="5717272"/>
            <a:ext cx="363432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Extensive use of NEG coating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8" y="1204913"/>
            <a:ext cx="9125959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19672" y="75982"/>
            <a:ext cx="73372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                                 </a:t>
            </a:r>
            <a:r>
              <a:rPr lang="en-US" sz="2400" b="1" dirty="0" smtClean="0">
                <a:latin typeface="Georgia" panose="02040502050405020303" pitchFamily="18" charset="0"/>
              </a:rPr>
              <a:t>COXINEL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b="1" dirty="0" err="1" smtClean="0">
                <a:latin typeface="Georgia" panose="02040502050405020303" pitchFamily="18" charset="0"/>
              </a:rPr>
              <a:t>C</a:t>
            </a:r>
            <a:r>
              <a:rPr lang="en-US" b="1" dirty="0" err="1">
                <a:latin typeface="Georgia" panose="02040502050405020303" pitchFamily="18" charset="0"/>
              </a:rPr>
              <a:t>O</a:t>
            </a:r>
            <a:r>
              <a:rPr lang="en-US" dirty="0" err="1" smtClean="0">
                <a:latin typeface="Georgia" panose="02040502050405020303" pitchFamily="18" charset="0"/>
              </a:rPr>
              <a:t>herent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b="1" dirty="0" err="1" smtClean="0">
                <a:latin typeface="Georgia" panose="02040502050405020303" pitchFamily="18" charset="0"/>
              </a:rPr>
              <a:t>X</a:t>
            </a:r>
            <a:r>
              <a:rPr lang="en-US" dirty="0" err="1" smtClean="0">
                <a:latin typeface="Georgia" panose="02040502050405020303" pitchFamily="18" charset="0"/>
              </a:rPr>
              <a:t>ray</a:t>
            </a:r>
            <a:r>
              <a:rPr lang="en-US" dirty="0" smtClean="0">
                <a:latin typeface="Georgia" panose="02040502050405020303" pitchFamily="18" charset="0"/>
              </a:rPr>
              <a:t> source </a:t>
            </a:r>
            <a:r>
              <a:rPr lang="en-US" b="1" dirty="0" err="1" smtClean="0">
                <a:latin typeface="Georgia" panose="02040502050405020303" pitchFamily="18" charset="0"/>
              </a:rPr>
              <a:t>I</a:t>
            </a:r>
            <a:r>
              <a:rPr lang="en-US" b="1" dirty="0" err="1">
                <a:latin typeface="Georgia" panose="02040502050405020303" pitchFamily="18" charset="0"/>
              </a:rPr>
              <a:t>N</a:t>
            </a:r>
            <a:r>
              <a:rPr lang="en-US" dirty="0" err="1" smtClean="0">
                <a:latin typeface="Georgia" panose="02040502050405020303" pitchFamily="18" charset="0"/>
              </a:rPr>
              <a:t>ferred</a:t>
            </a:r>
            <a:r>
              <a:rPr lang="en-US" dirty="0" smtClean="0">
                <a:latin typeface="Georgia" panose="02040502050405020303" pitchFamily="18" charset="0"/>
              </a:rPr>
              <a:t> from </a:t>
            </a:r>
            <a:r>
              <a:rPr lang="en-US" b="1" dirty="0" smtClean="0">
                <a:latin typeface="Georgia" panose="02040502050405020303" pitchFamily="18" charset="0"/>
              </a:rPr>
              <a:t>E</a:t>
            </a:r>
            <a:r>
              <a:rPr lang="en-US" dirty="0" smtClean="0">
                <a:latin typeface="Georgia" panose="02040502050405020303" pitchFamily="18" charset="0"/>
              </a:rPr>
              <a:t>lectrons accelerated by </a:t>
            </a:r>
            <a:r>
              <a:rPr lang="en-US" b="1" dirty="0" smtClean="0">
                <a:latin typeface="Georgia" panose="02040502050405020303" pitchFamily="18" charset="0"/>
              </a:rPr>
              <a:t>L</a:t>
            </a:r>
            <a:r>
              <a:rPr lang="en-US" dirty="0" smtClean="0">
                <a:latin typeface="Georgia" panose="02040502050405020303" pitchFamily="18" charset="0"/>
              </a:rPr>
              <a:t>aser)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020247"/>
            <a:ext cx="31318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ERC Grant  (M.E. </a:t>
            </a:r>
            <a:r>
              <a:rPr lang="en-US" dirty="0" err="1" smtClean="0">
                <a:latin typeface="Georgia" panose="02040502050405020303" pitchFamily="18" charset="0"/>
              </a:rPr>
              <a:t>Couprie</a:t>
            </a:r>
            <a:r>
              <a:rPr lang="en-US" dirty="0" smtClean="0">
                <a:latin typeface="Georgia" panose="02040502050405020303" pitchFamily="18" charset="0"/>
              </a:rPr>
              <a:t>)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5484269"/>
            <a:ext cx="817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Aims at demonstrating Free Electron Laser amplification with present LWFA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performances Using an existing TW laser.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83710" y="22293"/>
            <a:ext cx="4500563" cy="85059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9" tIns="40820" rIns="81639" bIns="40820">
            <a:spAutoFit/>
          </a:bodyPr>
          <a:lstStyle>
            <a:lvl1pPr defTabSz="407988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7988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7988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7988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7988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4000"/>
              </a:lnSpc>
              <a:buSzPct val="45000"/>
            </a:pPr>
            <a:r>
              <a:rPr lang="en-GB" sz="24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 panose="02040502050405020303" pitchFamily="18" charset="0"/>
                <a:cs typeface="Arial" charset="0"/>
              </a:rPr>
              <a:t>ThomX</a:t>
            </a:r>
            <a:r>
              <a:rPr lang="en-GB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 panose="02040502050405020303" pitchFamily="18" charset="0"/>
                <a:cs typeface="Arial" charset="0"/>
              </a:rPr>
              <a:t>: X-ray compact source</a:t>
            </a: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463" y="0"/>
            <a:ext cx="1633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Espace réservé du numéro de diapositive 2"/>
          <p:cNvSpPr txBox="1">
            <a:spLocks/>
          </p:cNvSpPr>
          <p:nvPr/>
        </p:nvSpPr>
        <p:spPr>
          <a:xfrm>
            <a:off x="6948330" y="6309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80A805-8F72-774E-919E-BEA7A5F2283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0" y="454570"/>
            <a:ext cx="9029700" cy="5638800"/>
          </a:xfrm>
          <a:prstGeom prst="rect">
            <a:avLst/>
          </a:prstGeom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0" y="908650"/>
            <a:ext cx="37560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>
            <a:spAutoFit/>
          </a:bodyPr>
          <a:lstStyle>
            <a:lvl1pPr defTabSz="407988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7988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7988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7988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7988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4000"/>
              </a:lnSpc>
              <a:buSzPct val="45000"/>
            </a:pPr>
            <a:r>
              <a:rPr lang="en-GB" sz="1600" b="1" u="sng" dirty="0" smtClean="0">
                <a:solidFill>
                  <a:srgbClr val="0000FF"/>
                </a:solidFill>
                <a:cs typeface="Arial" charset="0"/>
              </a:rPr>
              <a:t>Principle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:</a:t>
            </a:r>
            <a:endParaRPr lang="en-GB" sz="1600" dirty="0">
              <a:solidFill>
                <a:srgbClr val="0000FF"/>
              </a:solidFill>
              <a:cs typeface="Arial" charset="0"/>
            </a:endParaRPr>
          </a:p>
          <a:p>
            <a:pPr eaLnBrk="1" hangingPunct="1">
              <a:lnSpc>
                <a:spcPct val="104000"/>
              </a:lnSpc>
              <a:buSzPct val="45000"/>
            </a:pP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X 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Compton  : 10- 100 </a:t>
            </a:r>
            <a:r>
              <a:rPr lang="en-GB" sz="1600" dirty="0" err="1">
                <a:solidFill>
                  <a:srgbClr val="000000"/>
                </a:solidFill>
                <a:cs typeface="Arial" charset="0"/>
              </a:rPr>
              <a:t>keV</a:t>
            </a:r>
            <a:endParaRPr lang="en-GB" sz="16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104000"/>
              </a:lnSpc>
              <a:buSzPct val="45000"/>
            </a:pPr>
            <a:r>
              <a:rPr lang="fr-FR" sz="1600" dirty="0" err="1" smtClean="0">
                <a:solidFill>
                  <a:srgbClr val="000000"/>
                </a:solidFill>
                <a:cs typeface="Arial" charset="0"/>
              </a:rPr>
              <a:t>Low</a:t>
            </a:r>
            <a:r>
              <a:rPr lang="fr-FR" sz="1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cs typeface="Arial" charset="0"/>
              </a:rPr>
              <a:t>energy</a:t>
            </a:r>
            <a:r>
              <a:rPr lang="fr-FR" sz="1600" dirty="0" smtClean="0">
                <a:solidFill>
                  <a:srgbClr val="000000"/>
                </a:solidFill>
                <a:cs typeface="Arial" charset="0"/>
              </a:rPr>
              <a:t> ring: </a:t>
            </a:r>
            <a:r>
              <a:rPr lang="fr-FR" sz="1600" dirty="0">
                <a:solidFill>
                  <a:srgbClr val="000000"/>
                </a:solidFill>
                <a:cs typeface="Arial" charset="0"/>
              </a:rPr>
              <a:t>50 MeV</a:t>
            </a:r>
          </a:p>
          <a:p>
            <a:pPr eaLnBrk="1" hangingPunct="1">
              <a:lnSpc>
                <a:spcPct val="104000"/>
              </a:lnSpc>
              <a:buSzPct val="45000"/>
            </a:pPr>
            <a:r>
              <a:rPr lang="fr-FR" sz="1600" dirty="0" smtClean="0">
                <a:solidFill>
                  <a:srgbClr val="000000"/>
                </a:solidFill>
                <a:cs typeface="Arial" charset="0"/>
              </a:rPr>
              <a:t>Fabry</a:t>
            </a:r>
            <a:r>
              <a:rPr lang="fr-FR" sz="1600" dirty="0">
                <a:solidFill>
                  <a:srgbClr val="000000"/>
                </a:solidFill>
                <a:cs typeface="Arial" charset="0"/>
              </a:rPr>
              <a:t>-Pérot </a:t>
            </a:r>
            <a:r>
              <a:rPr lang="fr-FR" sz="1600" dirty="0" err="1" smtClean="0">
                <a:solidFill>
                  <a:srgbClr val="000000"/>
                </a:solidFill>
                <a:cs typeface="Arial" charset="0"/>
              </a:rPr>
              <a:t>cavity</a:t>
            </a:r>
            <a:endParaRPr lang="fr-FR" sz="16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104000"/>
              </a:lnSpc>
              <a:buSzPct val="45000"/>
            </a:pPr>
            <a:r>
              <a:rPr lang="fr-FR" sz="1600" dirty="0" smtClean="0">
                <a:solidFill>
                  <a:srgbClr val="000000"/>
                </a:solidFill>
                <a:cs typeface="Arial" charset="0"/>
              </a:rPr>
              <a:t>Flux: 10</a:t>
            </a:r>
            <a:r>
              <a:rPr lang="fr-FR" sz="1600" baseline="33000" dirty="0" smtClean="0">
                <a:solidFill>
                  <a:srgbClr val="000000"/>
                </a:solidFill>
                <a:cs typeface="Arial" charset="0"/>
              </a:rPr>
              <a:t>12</a:t>
            </a:r>
            <a:r>
              <a:rPr lang="fr-FR" sz="1600" dirty="0">
                <a:solidFill>
                  <a:srgbClr val="000000"/>
                </a:solidFill>
                <a:cs typeface="Arial" charset="0"/>
              </a:rPr>
              <a:t>-10</a:t>
            </a:r>
            <a:r>
              <a:rPr lang="fr-FR" sz="1600" baseline="33000" dirty="0">
                <a:solidFill>
                  <a:srgbClr val="000000"/>
                </a:solidFill>
                <a:cs typeface="Arial" charset="0"/>
              </a:rPr>
              <a:t>13</a:t>
            </a:r>
            <a:r>
              <a:rPr lang="fr-FR" sz="1600" dirty="0">
                <a:solidFill>
                  <a:srgbClr val="000000"/>
                </a:solidFill>
                <a:cs typeface="Arial" charset="0"/>
              </a:rPr>
              <a:t> ph/s</a:t>
            </a:r>
          </a:p>
          <a:p>
            <a:pPr eaLnBrk="1" hangingPunct="1">
              <a:lnSpc>
                <a:spcPct val="104000"/>
              </a:lnSpc>
              <a:buSzPct val="45000"/>
            </a:pPr>
            <a:endParaRPr lang="en-GB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99792" y="6324326"/>
            <a:ext cx="448712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Under construction at LAL (ORSAY)</a:t>
            </a:r>
            <a:endParaRPr lang="fr-FR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18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AAB0-B344-471D-B626-410B16B92B8E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08264" y="44624"/>
            <a:ext cx="7111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Towards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r>
              <a:rPr lang="en-US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Generation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Storage Ring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5" b="931"/>
          <a:stretch/>
        </p:blipFill>
        <p:spPr bwMode="auto">
          <a:xfrm>
            <a:off x="1845374" y="692696"/>
            <a:ext cx="5754915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32" y="4451500"/>
            <a:ext cx="6624000" cy="226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2292" y="1477198"/>
            <a:ext cx="1675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the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emittance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4797152"/>
            <a:ext cx="1675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the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beam size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3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603</Words>
  <Application>Microsoft Office PowerPoint</Application>
  <PresentationFormat>Affichage à l'écran (4:3)</PresentationFormat>
  <Paragraphs>134</Paragraphs>
  <Slides>12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Conception personnalisée</vt:lpstr>
      <vt:lpstr>1_Conception personnalisée</vt:lpstr>
      <vt:lpstr>SOLEIL - fond gris</vt:lpstr>
      <vt:lpstr>SOLEIL - fond blanc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RF system:  is it the new Swiss knife for the storage ring?</vt:lpstr>
      <vt:lpstr>Présentation PowerPoint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MARCHAND Patrick</cp:lastModifiedBy>
  <cp:revision>68</cp:revision>
  <dcterms:created xsi:type="dcterms:W3CDTF">2016-11-25T17:34:53Z</dcterms:created>
  <dcterms:modified xsi:type="dcterms:W3CDTF">2018-11-08T07:13:47Z</dcterms:modified>
</cp:coreProperties>
</file>