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5" r:id="rId4"/>
  </p:sldMasterIdLst>
  <p:notesMasterIdLst>
    <p:notesMasterId r:id="rId27"/>
  </p:notesMasterIdLst>
  <p:sldIdLst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3" r:id="rId14"/>
    <p:sldId id="269" r:id="rId15"/>
    <p:sldId id="270" r:id="rId16"/>
    <p:sldId id="271" r:id="rId17"/>
    <p:sldId id="284" r:id="rId18"/>
    <p:sldId id="272" r:id="rId19"/>
    <p:sldId id="275" r:id="rId20"/>
    <p:sldId id="276" r:id="rId21"/>
    <p:sldId id="277" r:id="rId22"/>
    <p:sldId id="278" r:id="rId23"/>
    <p:sldId id="279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25" autoAdjust="0"/>
  </p:normalViewPr>
  <p:slideViewPr>
    <p:cSldViewPr>
      <p:cViewPr varScale="1">
        <p:scale>
          <a:sx n="94" d="100"/>
          <a:sy n="94" d="100"/>
        </p:scale>
        <p:origin x="705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13AC5-66B8-4CC6-B0CC-3C80148DBEA3}" type="doc">
      <dgm:prSet loTypeId="urn:microsoft.com/office/officeart/2005/8/layout/arrow2" loCatId="process" qsTypeId="urn:microsoft.com/office/officeart/2005/8/quickstyle/simple1" qsCatId="simple" csTypeId="urn:microsoft.com/office/officeart/2005/8/colors/accent1_1" csCatId="accent1" phldr="1"/>
      <dgm:spPr/>
    </dgm:pt>
    <dgm:pt modelId="{DFD26BBA-D048-4469-AB50-D89100615981}">
      <dgm:prSet phldrT="[Text]"/>
      <dgm:spPr/>
      <dgm:t>
        <a:bodyPr/>
        <a:lstStyle/>
        <a:p>
          <a:r>
            <a:rPr lang="en-GB" dirty="0" smtClean="0"/>
            <a:t>Development of in-house knowledge and skills</a:t>
          </a:r>
          <a:endParaRPr lang="en-GB" dirty="0"/>
        </a:p>
      </dgm:t>
    </dgm:pt>
    <dgm:pt modelId="{DC59FC86-450E-4E96-8B5B-F6FC7C76F52C}" type="parTrans" cxnId="{FBBF2E5A-D028-4EED-A67C-F1009B2D5958}">
      <dgm:prSet/>
      <dgm:spPr/>
      <dgm:t>
        <a:bodyPr/>
        <a:lstStyle/>
        <a:p>
          <a:endParaRPr lang="en-GB"/>
        </a:p>
      </dgm:t>
    </dgm:pt>
    <dgm:pt modelId="{1252759F-E9AA-4C62-9FDA-7D01065A7036}" type="sibTrans" cxnId="{FBBF2E5A-D028-4EED-A67C-F1009B2D5958}">
      <dgm:prSet/>
      <dgm:spPr/>
      <dgm:t>
        <a:bodyPr/>
        <a:lstStyle/>
        <a:p>
          <a:endParaRPr lang="en-GB"/>
        </a:p>
      </dgm:t>
    </dgm:pt>
    <dgm:pt modelId="{A417915E-BA27-4C01-A9BC-69C27E0EB321}">
      <dgm:prSet phldrT="[Text]"/>
      <dgm:spPr/>
      <dgm:t>
        <a:bodyPr/>
        <a:lstStyle/>
        <a:p>
          <a:r>
            <a:rPr lang="en-GB" dirty="0" smtClean="0"/>
            <a:t>Demonstrating Benefit</a:t>
          </a:r>
          <a:endParaRPr lang="en-GB" dirty="0"/>
        </a:p>
      </dgm:t>
    </dgm:pt>
    <dgm:pt modelId="{E7D3141C-0785-4693-A307-84D4B22F4EFE}" type="parTrans" cxnId="{FFF55BAE-ABF7-4E57-A4BB-9FE1584AA9F4}">
      <dgm:prSet/>
      <dgm:spPr/>
      <dgm:t>
        <a:bodyPr/>
        <a:lstStyle/>
        <a:p>
          <a:endParaRPr lang="en-GB"/>
        </a:p>
      </dgm:t>
    </dgm:pt>
    <dgm:pt modelId="{41D911DC-BC8E-4C83-8576-ED3180450FDD}" type="sibTrans" cxnId="{FFF55BAE-ABF7-4E57-A4BB-9FE1584AA9F4}">
      <dgm:prSet/>
      <dgm:spPr/>
      <dgm:t>
        <a:bodyPr/>
        <a:lstStyle/>
        <a:p>
          <a:endParaRPr lang="en-GB"/>
        </a:p>
      </dgm:t>
    </dgm:pt>
    <dgm:pt modelId="{6CC0C04A-5422-42F9-8550-A8F3BBD0CEB9}">
      <dgm:prSet phldrT="[Text]"/>
      <dgm:spPr/>
      <dgm:t>
        <a:bodyPr/>
        <a:lstStyle/>
        <a:p>
          <a:r>
            <a:rPr lang="en-GB" dirty="0" smtClean="0"/>
            <a:t>Capitalising</a:t>
          </a:r>
          <a:endParaRPr lang="en-GB" dirty="0"/>
        </a:p>
      </dgm:t>
    </dgm:pt>
    <dgm:pt modelId="{642F1A65-978F-4FBB-B481-9B47A1FBB63D}" type="parTrans" cxnId="{214AD0C8-D585-4CA4-A0A8-78C6956936BE}">
      <dgm:prSet/>
      <dgm:spPr/>
      <dgm:t>
        <a:bodyPr/>
        <a:lstStyle/>
        <a:p>
          <a:endParaRPr lang="en-GB"/>
        </a:p>
      </dgm:t>
    </dgm:pt>
    <dgm:pt modelId="{7DB52DB1-EF04-4508-AD2B-176AB9BCE1F7}" type="sibTrans" cxnId="{214AD0C8-D585-4CA4-A0A8-78C6956936BE}">
      <dgm:prSet/>
      <dgm:spPr/>
      <dgm:t>
        <a:bodyPr/>
        <a:lstStyle/>
        <a:p>
          <a:endParaRPr lang="en-GB"/>
        </a:p>
      </dgm:t>
    </dgm:pt>
    <dgm:pt modelId="{819D5D51-B76D-4636-85AE-9238327F9871}">
      <dgm:prSet phldrT="[Text]"/>
      <dgm:spPr/>
      <dgm:t>
        <a:bodyPr/>
        <a:lstStyle/>
        <a:p>
          <a:r>
            <a:rPr lang="en-GB" smtClean="0"/>
            <a:t>Proving Capability</a:t>
          </a:r>
          <a:endParaRPr lang="en-GB" dirty="0"/>
        </a:p>
      </dgm:t>
    </dgm:pt>
    <dgm:pt modelId="{05F17F02-6C99-47F4-8FEA-540CB44314B0}" type="parTrans" cxnId="{BA65E31E-EF86-44C8-8220-FF0F4D251373}">
      <dgm:prSet/>
      <dgm:spPr/>
      <dgm:t>
        <a:bodyPr/>
        <a:lstStyle/>
        <a:p>
          <a:endParaRPr lang="en-GB"/>
        </a:p>
      </dgm:t>
    </dgm:pt>
    <dgm:pt modelId="{40789000-27C4-4103-AECD-9BE610D490B5}" type="sibTrans" cxnId="{BA65E31E-EF86-44C8-8220-FF0F4D251373}">
      <dgm:prSet/>
      <dgm:spPr/>
      <dgm:t>
        <a:bodyPr/>
        <a:lstStyle/>
        <a:p>
          <a:endParaRPr lang="en-GB"/>
        </a:p>
      </dgm:t>
    </dgm:pt>
    <dgm:pt modelId="{099C8F4C-E925-4144-86D4-EEF3E35523B5}" type="pres">
      <dgm:prSet presAssocID="{48B13AC5-66B8-4CC6-B0CC-3C80148DBEA3}" presName="arrowDiagram" presStyleCnt="0">
        <dgm:presLayoutVars>
          <dgm:chMax val="5"/>
          <dgm:dir/>
          <dgm:resizeHandles val="exact"/>
        </dgm:presLayoutVars>
      </dgm:prSet>
      <dgm:spPr/>
    </dgm:pt>
    <dgm:pt modelId="{61D33D3D-60E9-44BF-97E3-E1D05D150964}" type="pres">
      <dgm:prSet presAssocID="{48B13AC5-66B8-4CC6-B0CC-3C80148DBEA3}" presName="arrow" presStyleLbl="bgShp" presStyleIdx="0" presStyleCnt="1"/>
      <dgm:spPr/>
    </dgm:pt>
    <dgm:pt modelId="{26DCB9B7-589B-4B75-8BB7-45633AA79A08}" type="pres">
      <dgm:prSet presAssocID="{48B13AC5-66B8-4CC6-B0CC-3C80148DBEA3}" presName="arrowDiagram4" presStyleCnt="0"/>
      <dgm:spPr/>
    </dgm:pt>
    <dgm:pt modelId="{DB67EC9D-4E8A-4DBD-B027-3050E5E81FEC}" type="pres">
      <dgm:prSet presAssocID="{DFD26BBA-D048-4469-AB50-D89100615981}" presName="bullet4a" presStyleLbl="node1" presStyleIdx="0" presStyleCnt="4"/>
      <dgm:spPr/>
    </dgm:pt>
    <dgm:pt modelId="{2E18F840-B108-42D4-82A2-61D1382610B2}" type="pres">
      <dgm:prSet presAssocID="{DFD26BBA-D048-4469-AB50-D89100615981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0E502-8A7F-4F75-BB4B-52C0384DA388}" type="pres">
      <dgm:prSet presAssocID="{819D5D51-B76D-4636-85AE-9238327F9871}" presName="bullet4b" presStyleLbl="node1" presStyleIdx="1" presStyleCnt="4"/>
      <dgm:spPr/>
    </dgm:pt>
    <dgm:pt modelId="{F553FA93-8871-412C-AACF-34943628568F}" type="pres">
      <dgm:prSet presAssocID="{819D5D51-B76D-4636-85AE-9238327F9871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6D63CC-DF97-4BE0-864E-4699DB137A81}" type="pres">
      <dgm:prSet presAssocID="{A417915E-BA27-4C01-A9BC-69C27E0EB321}" presName="bullet4c" presStyleLbl="node1" presStyleIdx="2" presStyleCnt="4"/>
      <dgm:spPr/>
    </dgm:pt>
    <dgm:pt modelId="{EC0682A7-DC72-4B72-85A5-ACA8509C2DA6}" type="pres">
      <dgm:prSet presAssocID="{A417915E-BA27-4C01-A9BC-69C27E0EB321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EA133-512B-4206-ADEF-3D053BE4B415}" type="pres">
      <dgm:prSet presAssocID="{6CC0C04A-5422-42F9-8550-A8F3BBD0CEB9}" presName="bullet4d" presStyleLbl="node1" presStyleIdx="3" presStyleCnt="4"/>
      <dgm:spPr/>
    </dgm:pt>
    <dgm:pt modelId="{422A9D00-33EF-4AA6-A590-8F0FDC14F201}" type="pres">
      <dgm:prSet presAssocID="{6CC0C04A-5422-42F9-8550-A8F3BBD0CEB9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BF2E5A-D028-4EED-A67C-F1009B2D5958}" srcId="{48B13AC5-66B8-4CC6-B0CC-3C80148DBEA3}" destId="{DFD26BBA-D048-4469-AB50-D89100615981}" srcOrd="0" destOrd="0" parTransId="{DC59FC86-450E-4E96-8B5B-F6FC7C76F52C}" sibTransId="{1252759F-E9AA-4C62-9FDA-7D01065A7036}"/>
    <dgm:cxn modelId="{FFF55BAE-ABF7-4E57-A4BB-9FE1584AA9F4}" srcId="{48B13AC5-66B8-4CC6-B0CC-3C80148DBEA3}" destId="{A417915E-BA27-4C01-A9BC-69C27E0EB321}" srcOrd="2" destOrd="0" parTransId="{E7D3141C-0785-4693-A307-84D4B22F4EFE}" sibTransId="{41D911DC-BC8E-4C83-8576-ED3180450FDD}"/>
    <dgm:cxn modelId="{927345FF-7745-4DC1-B7D5-8BD434CB803C}" type="presOf" srcId="{48B13AC5-66B8-4CC6-B0CC-3C80148DBEA3}" destId="{099C8F4C-E925-4144-86D4-EEF3E35523B5}" srcOrd="0" destOrd="0" presId="urn:microsoft.com/office/officeart/2005/8/layout/arrow2"/>
    <dgm:cxn modelId="{6768A10C-7637-491D-9570-313F02D8A775}" type="presOf" srcId="{DFD26BBA-D048-4469-AB50-D89100615981}" destId="{2E18F840-B108-42D4-82A2-61D1382610B2}" srcOrd="0" destOrd="0" presId="urn:microsoft.com/office/officeart/2005/8/layout/arrow2"/>
    <dgm:cxn modelId="{9822B8B8-981A-4AB3-B47B-7B28F7A805BB}" type="presOf" srcId="{6CC0C04A-5422-42F9-8550-A8F3BBD0CEB9}" destId="{422A9D00-33EF-4AA6-A590-8F0FDC14F201}" srcOrd="0" destOrd="0" presId="urn:microsoft.com/office/officeart/2005/8/layout/arrow2"/>
    <dgm:cxn modelId="{214AD0C8-D585-4CA4-A0A8-78C6956936BE}" srcId="{48B13AC5-66B8-4CC6-B0CC-3C80148DBEA3}" destId="{6CC0C04A-5422-42F9-8550-A8F3BBD0CEB9}" srcOrd="3" destOrd="0" parTransId="{642F1A65-978F-4FBB-B481-9B47A1FBB63D}" sibTransId="{7DB52DB1-EF04-4508-AD2B-176AB9BCE1F7}"/>
    <dgm:cxn modelId="{C2DC729E-3D68-4137-8C71-2C38BE2408A8}" type="presOf" srcId="{819D5D51-B76D-4636-85AE-9238327F9871}" destId="{F553FA93-8871-412C-AACF-34943628568F}" srcOrd="0" destOrd="0" presId="urn:microsoft.com/office/officeart/2005/8/layout/arrow2"/>
    <dgm:cxn modelId="{E385683E-E7C0-48B5-BC32-BCD912F19296}" type="presOf" srcId="{A417915E-BA27-4C01-A9BC-69C27E0EB321}" destId="{EC0682A7-DC72-4B72-85A5-ACA8509C2DA6}" srcOrd="0" destOrd="0" presId="urn:microsoft.com/office/officeart/2005/8/layout/arrow2"/>
    <dgm:cxn modelId="{BA65E31E-EF86-44C8-8220-FF0F4D251373}" srcId="{48B13AC5-66B8-4CC6-B0CC-3C80148DBEA3}" destId="{819D5D51-B76D-4636-85AE-9238327F9871}" srcOrd="1" destOrd="0" parTransId="{05F17F02-6C99-47F4-8FEA-540CB44314B0}" sibTransId="{40789000-27C4-4103-AECD-9BE610D490B5}"/>
    <dgm:cxn modelId="{C1709BA5-79BC-46E0-9AFF-B2177EB2A020}" type="presParOf" srcId="{099C8F4C-E925-4144-86D4-EEF3E35523B5}" destId="{61D33D3D-60E9-44BF-97E3-E1D05D150964}" srcOrd="0" destOrd="0" presId="urn:microsoft.com/office/officeart/2005/8/layout/arrow2"/>
    <dgm:cxn modelId="{44B90A88-69C0-49E7-930E-4D6C9E897324}" type="presParOf" srcId="{099C8F4C-E925-4144-86D4-EEF3E35523B5}" destId="{26DCB9B7-589B-4B75-8BB7-45633AA79A08}" srcOrd="1" destOrd="0" presId="urn:microsoft.com/office/officeart/2005/8/layout/arrow2"/>
    <dgm:cxn modelId="{ABD235EB-7900-44AA-9705-A6BD3853E900}" type="presParOf" srcId="{26DCB9B7-589B-4B75-8BB7-45633AA79A08}" destId="{DB67EC9D-4E8A-4DBD-B027-3050E5E81FEC}" srcOrd="0" destOrd="0" presId="urn:microsoft.com/office/officeart/2005/8/layout/arrow2"/>
    <dgm:cxn modelId="{E0C0BDFD-3134-482E-8804-295850A9C7B1}" type="presParOf" srcId="{26DCB9B7-589B-4B75-8BB7-45633AA79A08}" destId="{2E18F840-B108-42D4-82A2-61D1382610B2}" srcOrd="1" destOrd="0" presId="urn:microsoft.com/office/officeart/2005/8/layout/arrow2"/>
    <dgm:cxn modelId="{71D97D1B-24F4-43B3-B18D-4ADB1CDEE242}" type="presParOf" srcId="{26DCB9B7-589B-4B75-8BB7-45633AA79A08}" destId="{1CA0E502-8A7F-4F75-BB4B-52C0384DA388}" srcOrd="2" destOrd="0" presId="urn:microsoft.com/office/officeart/2005/8/layout/arrow2"/>
    <dgm:cxn modelId="{9D9D17BC-C0C2-4970-903C-0A5C9EEE8C0D}" type="presParOf" srcId="{26DCB9B7-589B-4B75-8BB7-45633AA79A08}" destId="{F553FA93-8871-412C-AACF-34943628568F}" srcOrd="3" destOrd="0" presId="urn:microsoft.com/office/officeart/2005/8/layout/arrow2"/>
    <dgm:cxn modelId="{3CF5F3C9-B4ED-4D27-9821-ACED7E7BE513}" type="presParOf" srcId="{26DCB9B7-589B-4B75-8BB7-45633AA79A08}" destId="{F56D63CC-DF97-4BE0-864E-4699DB137A81}" srcOrd="4" destOrd="0" presId="urn:microsoft.com/office/officeart/2005/8/layout/arrow2"/>
    <dgm:cxn modelId="{4D3C9FE4-A988-47D6-9614-5F8A9FDD7BDA}" type="presParOf" srcId="{26DCB9B7-589B-4B75-8BB7-45633AA79A08}" destId="{EC0682A7-DC72-4B72-85A5-ACA8509C2DA6}" srcOrd="5" destOrd="0" presId="urn:microsoft.com/office/officeart/2005/8/layout/arrow2"/>
    <dgm:cxn modelId="{359DA704-5616-473F-9E31-F74DE0D50189}" type="presParOf" srcId="{26DCB9B7-589B-4B75-8BB7-45633AA79A08}" destId="{E75EA133-512B-4206-ADEF-3D053BE4B415}" srcOrd="6" destOrd="0" presId="urn:microsoft.com/office/officeart/2005/8/layout/arrow2"/>
    <dgm:cxn modelId="{C8D404D4-639E-4AF8-B716-A02819270720}" type="presParOf" srcId="{26DCB9B7-589B-4B75-8BB7-45633AA79A08}" destId="{422A9D00-33EF-4AA6-A590-8F0FDC14F20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33D3D-60E9-44BF-97E3-E1D05D150964}">
      <dsp:nvSpPr>
        <dsp:cNvPr id="0" name=""/>
        <dsp:cNvSpPr/>
      </dsp:nvSpPr>
      <dsp:spPr>
        <a:xfrm>
          <a:off x="43936" y="0"/>
          <a:ext cx="8295321" cy="518457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7EC9D-4E8A-4DBD-B027-3050E5E81FEC}">
      <dsp:nvSpPr>
        <dsp:cNvPr id="0" name=""/>
        <dsp:cNvSpPr/>
      </dsp:nvSpPr>
      <dsp:spPr>
        <a:xfrm>
          <a:off x="861025" y="3855250"/>
          <a:ext cx="190792" cy="190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8F840-B108-42D4-82A2-61D1382610B2}">
      <dsp:nvSpPr>
        <dsp:cNvPr id="0" name=""/>
        <dsp:cNvSpPr/>
      </dsp:nvSpPr>
      <dsp:spPr>
        <a:xfrm>
          <a:off x="956421" y="3950646"/>
          <a:ext cx="1418499" cy="1233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9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Development of in-house knowledge and skills</a:t>
          </a:r>
          <a:endParaRPr lang="en-GB" sz="1600" kern="1200" dirty="0"/>
        </a:p>
      </dsp:txBody>
      <dsp:txXfrm>
        <a:off x="956421" y="3950646"/>
        <a:ext cx="1418499" cy="1233929"/>
      </dsp:txXfrm>
    </dsp:sp>
    <dsp:sp modelId="{1CA0E502-8A7F-4F75-BB4B-52C0384DA388}">
      <dsp:nvSpPr>
        <dsp:cNvPr id="0" name=""/>
        <dsp:cNvSpPr/>
      </dsp:nvSpPr>
      <dsp:spPr>
        <a:xfrm>
          <a:off x="2209015" y="2649318"/>
          <a:ext cx="331812" cy="331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3FA93-8871-412C-AACF-34943628568F}">
      <dsp:nvSpPr>
        <dsp:cNvPr id="0" name=""/>
        <dsp:cNvSpPr/>
      </dsp:nvSpPr>
      <dsp:spPr>
        <a:xfrm>
          <a:off x="2374921" y="2815224"/>
          <a:ext cx="1742017" cy="2369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82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Proving Capability</a:t>
          </a:r>
          <a:endParaRPr lang="en-GB" sz="1600" kern="1200" dirty="0"/>
        </a:p>
      </dsp:txBody>
      <dsp:txXfrm>
        <a:off x="2374921" y="2815224"/>
        <a:ext cx="1742017" cy="2369351"/>
      </dsp:txXfrm>
    </dsp:sp>
    <dsp:sp modelId="{F56D63CC-DF97-4BE0-864E-4699DB137A81}">
      <dsp:nvSpPr>
        <dsp:cNvPr id="0" name=""/>
        <dsp:cNvSpPr/>
      </dsp:nvSpPr>
      <dsp:spPr>
        <a:xfrm>
          <a:off x="3930294" y="1760682"/>
          <a:ext cx="439652" cy="439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682A7-DC72-4B72-85A5-ACA8509C2DA6}">
      <dsp:nvSpPr>
        <dsp:cNvPr id="0" name=""/>
        <dsp:cNvSpPr/>
      </dsp:nvSpPr>
      <dsp:spPr>
        <a:xfrm>
          <a:off x="4150120" y="1980508"/>
          <a:ext cx="1742017" cy="3204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96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Demonstrating Benefit</a:t>
          </a:r>
          <a:endParaRPr lang="en-GB" sz="1600" kern="1200" dirty="0"/>
        </a:p>
      </dsp:txBody>
      <dsp:txXfrm>
        <a:off x="4150120" y="1980508"/>
        <a:ext cx="1742017" cy="3204067"/>
      </dsp:txXfrm>
    </dsp:sp>
    <dsp:sp modelId="{E75EA133-512B-4206-ADEF-3D053BE4B415}">
      <dsp:nvSpPr>
        <dsp:cNvPr id="0" name=""/>
        <dsp:cNvSpPr/>
      </dsp:nvSpPr>
      <dsp:spPr>
        <a:xfrm>
          <a:off x="5805037" y="1172751"/>
          <a:ext cx="588967" cy="58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A9D00-33EF-4AA6-A590-8F0FDC14F201}">
      <dsp:nvSpPr>
        <dsp:cNvPr id="0" name=""/>
        <dsp:cNvSpPr/>
      </dsp:nvSpPr>
      <dsp:spPr>
        <a:xfrm>
          <a:off x="6099520" y="1467235"/>
          <a:ext cx="1742017" cy="371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08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Capitalising</a:t>
          </a:r>
          <a:endParaRPr lang="en-GB" sz="1600" kern="1200" dirty="0"/>
        </a:p>
      </dsp:txBody>
      <dsp:txXfrm>
        <a:off x="6099520" y="1467235"/>
        <a:ext cx="1742017" cy="3717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2C5DE0-3743-4872-BE50-410553C16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928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80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baseline="0" dirty="0" smtClean="0"/>
              <a:t>Robot test stand.</a:t>
            </a:r>
          </a:p>
          <a:p>
            <a:r>
              <a:rPr lang="en-GB" altLang="en-US" baseline="0" dirty="0" smtClean="0"/>
              <a:t>Next step to integrate robot with CCR to perform pick and place.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849EED-AD14-4BCB-98DF-A9ABCAE4757C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77197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baseline="0" dirty="0" smtClean="0"/>
              <a:t>Robot test stand.</a:t>
            </a:r>
          </a:p>
          <a:p>
            <a:r>
              <a:rPr lang="en-GB" altLang="en-US" baseline="0" dirty="0" smtClean="0"/>
              <a:t>Next step to integrate robot with CCR to perform pick and place.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849EED-AD14-4BCB-98DF-A9ABCAE4757C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*Not a requirement of the original specification</a:t>
            </a:r>
          </a:p>
          <a:p>
            <a:r>
              <a:rPr lang="en-GB" dirty="0" smtClean="0"/>
              <a:t>Results include robot and linear translation.</a:t>
            </a:r>
          </a:p>
          <a:p>
            <a:r>
              <a:rPr lang="en-GB" dirty="0" smtClean="0"/>
              <a:t>Robot system costs </a:t>
            </a:r>
            <a:r>
              <a:rPr lang="en-GB" dirty="0" err="1" smtClean="0"/>
              <a:t>inc.</a:t>
            </a:r>
            <a:r>
              <a:rPr lang="en-GB" baseline="0" dirty="0" smtClean="0"/>
              <a:t> installation and on-site commissioning c. 120k ex VAT </a:t>
            </a:r>
          </a:p>
          <a:p>
            <a:endParaRPr lang="en-GB" baseline="0" dirty="0" smtClean="0"/>
          </a:p>
          <a:p>
            <a:r>
              <a:rPr lang="en-GB" baseline="0" dirty="0" smtClean="0"/>
              <a:t>Does the robot engage a brake when in holding position? Are the motor drives switched of to reduce any heating effects?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50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‘Universal’ Sample changer for diffraction –</a:t>
            </a:r>
            <a:r>
              <a:rPr lang="en-GB" baseline="0" dirty="0" smtClean="0"/>
              <a:t> advantages:</a:t>
            </a:r>
          </a:p>
          <a:p>
            <a:r>
              <a:rPr lang="en-GB" baseline="0" dirty="0" smtClean="0"/>
              <a:t>Increases capacity, not limited by tank volume</a:t>
            </a:r>
          </a:p>
          <a:p>
            <a:r>
              <a:rPr lang="en-GB" baseline="0" dirty="0" smtClean="0"/>
              <a:t>Provides a mechanism for elevated temperatures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Disadvantages:</a:t>
            </a:r>
          </a:p>
          <a:p>
            <a:r>
              <a:rPr lang="en-GB" baseline="0" dirty="0" smtClean="0"/>
              <a:t>System complexity</a:t>
            </a:r>
          </a:p>
          <a:p>
            <a:endParaRPr lang="en-GB" baseline="0" dirty="0" smtClean="0"/>
          </a:p>
          <a:p>
            <a:r>
              <a:rPr lang="en-GB" baseline="0" dirty="0" smtClean="0"/>
              <a:t>SPS+SC Combined – advantages:</a:t>
            </a:r>
          </a:p>
          <a:p>
            <a:r>
              <a:rPr lang="en-GB" baseline="0" dirty="0" smtClean="0"/>
              <a:t>Automation of varying sample environments.</a:t>
            </a:r>
          </a:p>
          <a:p>
            <a:r>
              <a:rPr lang="en-GB" baseline="0" dirty="0" smtClean="0"/>
              <a:t>Reduction in sample changer variety.</a:t>
            </a:r>
          </a:p>
          <a:p>
            <a:r>
              <a:rPr lang="en-GB" baseline="0" dirty="0" smtClean="0"/>
              <a:t>Flexibility in motion, sample environments &amp; sample shapes &amp; sizes.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Disadvantages:</a:t>
            </a:r>
          </a:p>
          <a:p>
            <a:r>
              <a:rPr lang="en-GB" baseline="0" dirty="0" smtClean="0"/>
              <a:t>System complexity</a:t>
            </a:r>
          </a:p>
          <a:p>
            <a:r>
              <a:rPr lang="en-GB" dirty="0" smtClean="0"/>
              <a:t>Space overhead.</a:t>
            </a:r>
          </a:p>
          <a:p>
            <a:r>
              <a:rPr lang="en-GB" dirty="0" smtClean="0"/>
              <a:t>Costly.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896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smoking gun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78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Foundation of </a:t>
            </a:r>
            <a:r>
              <a:rPr lang="en-GB" dirty="0" err="1" smtClean="0"/>
              <a:t>xpress</a:t>
            </a:r>
            <a:r>
              <a:rPr lang="en-GB" dirty="0" smtClean="0"/>
              <a:t> on diffraction,</a:t>
            </a:r>
            <a:r>
              <a:rPr lang="en-GB" baseline="0" dirty="0" smtClean="0"/>
              <a:t> predominantly with some SANS up to 2011.</a:t>
            </a:r>
          </a:p>
          <a:p>
            <a:r>
              <a:rPr lang="en-GB" baseline="0" dirty="0" smtClean="0"/>
              <a:t>2008 TS2 first neutrons</a:t>
            </a:r>
          </a:p>
          <a:p>
            <a:r>
              <a:rPr lang="en-GB" baseline="0" dirty="0" smtClean="0"/>
              <a:t>2009 ts2 phase 1 instruments (7) in scientific </a:t>
            </a:r>
            <a:r>
              <a:rPr lang="en-GB" baseline="0" dirty="0" err="1" smtClean="0"/>
              <a:t>commisisoning</a:t>
            </a:r>
            <a:r>
              <a:rPr lang="en-GB" baseline="0" dirty="0" smtClean="0"/>
              <a:t> / user programme</a:t>
            </a:r>
          </a:p>
          <a:p>
            <a:endParaRPr lang="en-GB" baseline="0" dirty="0" smtClean="0"/>
          </a:p>
          <a:p>
            <a:r>
              <a:rPr lang="en-GB" baseline="0" dirty="0" smtClean="0"/>
              <a:t>2011 onwards </a:t>
            </a:r>
            <a:r>
              <a:rPr lang="en-GB" baseline="0" dirty="0" err="1" smtClean="0"/>
              <a:t>xpress</a:t>
            </a:r>
            <a:r>
              <a:rPr lang="en-GB" baseline="0" dirty="0" smtClean="0"/>
              <a:t> service being made available to user community and broadened to include spectroscopy.</a:t>
            </a:r>
          </a:p>
          <a:p>
            <a:r>
              <a:rPr lang="en-GB" baseline="0" dirty="0" smtClean="0"/>
              <a:t>Need for spectroscopy sample changers lags – demand led?</a:t>
            </a:r>
          </a:p>
          <a:p>
            <a:r>
              <a:rPr lang="en-GB" baseline="0" dirty="0" smtClean="0"/>
              <a:t>SANS increase beyond 2008 due to sans2d and reflectometer instruments.</a:t>
            </a:r>
          </a:p>
          <a:p>
            <a:r>
              <a:rPr lang="en-GB" baseline="0" dirty="0" smtClean="0"/>
              <a:t>General increase in variety, not all supported by sample changers.</a:t>
            </a:r>
          </a:p>
          <a:p>
            <a:r>
              <a:rPr lang="en-GB" baseline="0" dirty="0" smtClean="0"/>
              <a:t>More time scheduled for </a:t>
            </a:r>
            <a:r>
              <a:rPr lang="en-GB" baseline="0" dirty="0" err="1" smtClean="0"/>
              <a:t>xpress</a:t>
            </a:r>
            <a:r>
              <a:rPr lang="en-GB" baseline="0" dirty="0" smtClean="0"/>
              <a:t> measurements – </a:t>
            </a:r>
            <a:r>
              <a:rPr lang="en-GB" baseline="0" dirty="0" err="1" smtClean="0"/>
              <a:t>facilitiating</a:t>
            </a:r>
            <a:r>
              <a:rPr lang="en-GB" baseline="0" dirty="0" smtClean="0"/>
              <a:t> blue sky in-house research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Foundation of </a:t>
            </a:r>
            <a:r>
              <a:rPr lang="en-GB" dirty="0" err="1" smtClean="0"/>
              <a:t>xpress</a:t>
            </a:r>
            <a:r>
              <a:rPr lang="en-GB" dirty="0" smtClean="0"/>
              <a:t> on diffraction,</a:t>
            </a:r>
            <a:r>
              <a:rPr lang="en-GB" baseline="0" dirty="0" smtClean="0"/>
              <a:t> predominantly with some SANS up to 2011.</a:t>
            </a:r>
          </a:p>
          <a:p>
            <a:r>
              <a:rPr lang="en-GB" baseline="0" dirty="0" smtClean="0"/>
              <a:t>2008 TS2 first neutrons</a:t>
            </a:r>
          </a:p>
          <a:p>
            <a:r>
              <a:rPr lang="en-GB" baseline="0" dirty="0" smtClean="0"/>
              <a:t>2009 ts2 phase 1 instruments (7) in scientific </a:t>
            </a:r>
            <a:r>
              <a:rPr lang="en-GB" baseline="0" dirty="0" err="1" smtClean="0"/>
              <a:t>commisisoning</a:t>
            </a:r>
            <a:r>
              <a:rPr lang="en-GB" baseline="0" dirty="0" smtClean="0"/>
              <a:t> / user programme</a:t>
            </a:r>
          </a:p>
          <a:p>
            <a:endParaRPr lang="en-GB" baseline="0" dirty="0" smtClean="0"/>
          </a:p>
          <a:p>
            <a:r>
              <a:rPr lang="en-GB" baseline="0" dirty="0" smtClean="0"/>
              <a:t>2011 onwards </a:t>
            </a:r>
            <a:r>
              <a:rPr lang="en-GB" baseline="0" dirty="0" err="1" smtClean="0"/>
              <a:t>xpress</a:t>
            </a:r>
            <a:r>
              <a:rPr lang="en-GB" baseline="0" dirty="0" smtClean="0"/>
              <a:t> service being made available to user community and broadened to include spectroscopy.</a:t>
            </a:r>
          </a:p>
          <a:p>
            <a:r>
              <a:rPr lang="en-GB" baseline="0" dirty="0" smtClean="0"/>
              <a:t>Need for spectroscopy sample changers lags – demand led?</a:t>
            </a:r>
          </a:p>
          <a:p>
            <a:r>
              <a:rPr lang="en-GB" baseline="0" dirty="0" smtClean="0"/>
              <a:t>SANS increase beyond 2008 due to sans2d and reflectometer instruments.</a:t>
            </a:r>
          </a:p>
          <a:p>
            <a:r>
              <a:rPr lang="en-GB" baseline="0" dirty="0" smtClean="0"/>
              <a:t>General increase in variety, not all supported by sample changers.</a:t>
            </a:r>
          </a:p>
          <a:p>
            <a:r>
              <a:rPr lang="en-GB" baseline="0" dirty="0" smtClean="0"/>
              <a:t>More time scheduled for </a:t>
            </a:r>
            <a:r>
              <a:rPr lang="en-GB" baseline="0" dirty="0" err="1" smtClean="0"/>
              <a:t>xpress</a:t>
            </a:r>
            <a:r>
              <a:rPr lang="en-GB" baseline="0" dirty="0" smtClean="0"/>
              <a:t> measurements – </a:t>
            </a:r>
            <a:r>
              <a:rPr lang="en-GB" baseline="0" dirty="0" err="1" smtClean="0"/>
              <a:t>facilitiating</a:t>
            </a:r>
            <a:r>
              <a:rPr lang="en-GB" baseline="0" dirty="0" smtClean="0"/>
              <a:t> blue sky in-house research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544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None of these SC’s change sample without a supporting</a:t>
            </a:r>
            <a:r>
              <a:rPr lang="en-GB" baseline="0" dirty="0" smtClean="0"/>
              <a:t> sample positioner.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806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None of these SC’s change sample without a supporting</a:t>
            </a:r>
            <a:r>
              <a:rPr lang="en-GB" baseline="0" dirty="0" smtClean="0"/>
              <a:t> sample positioner.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F9B5F-D9BF-4167-A863-4B82C3A1C4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80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5DE0-3743-4872-BE50-410553C16BB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84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dirty="0" smtClean="0"/>
              <a:t>Introduce gas sample change process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ED612A-F9A1-494D-B3B7-E7B298057BD1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Collaborative</a:t>
            </a:r>
            <a:r>
              <a:rPr lang="en-GB" baseline="0" dirty="0" smtClean="0"/>
              <a:t> robot – teach mode, motion path simulation, simple programming interface, certified, with </a:t>
            </a:r>
            <a:r>
              <a:rPr lang="en-GB" baseline="0" dirty="0" err="1" smtClean="0"/>
              <a:t>approiate</a:t>
            </a:r>
            <a:r>
              <a:rPr lang="en-GB" baseline="0" dirty="0" smtClean="0"/>
              <a:t> risk assessment for collaborative operation.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Underlining principle – this should be delivered to sample position like any other 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5DE0-3743-4872-BE50-410553C16BB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43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issmall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99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166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sislarge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AEA7C1F-BE1A-4957-8935-C06AAEC4E6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5AD32-DF10-4254-AAF2-3913F7B19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95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5AD20-ABD7-470B-9647-6E270ED61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06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67EF2-FD04-4D7A-9BBA-8BB8B9CD2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1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FD094-B943-4840-8A83-FEC571286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22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213AB-C3D3-44A3-9112-B7EDA808B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39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D946D-C417-4946-A066-1FB60542F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893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1D4E9-B402-48D7-8DC3-8CAD2E71F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73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66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76C16-B86F-442A-884D-E655A48C2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08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40ABB-636C-4B8A-8F00-924032FA5B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162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2038"/>
            <a:ext cx="2057400" cy="506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2038"/>
            <a:ext cx="6019800" cy="506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8C012-AAB4-41C9-8AA9-5BF1DA1DB7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2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sissmall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12D1589-2CD3-474A-8FC2-754AD03470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61A74-C2C0-474D-9334-B6F2BDFA1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114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23F27-28A8-4ECA-8491-36514D47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522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27363-247C-41E9-B78B-61006FFC8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37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668D4-5E1B-4157-A2D3-E86519F28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277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39DEF-958A-44F5-95B5-3D7D92103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727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AD6B9-3B79-4C37-8A59-DBFABE321B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51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46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72378-F834-473D-A215-2D61A437A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498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0D426-BB9D-4C80-B04B-04BC766F8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900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490F3-A23D-4E54-96AD-84C2D096E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054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050"/>
            <a:ext cx="2057400" cy="5218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19800" cy="5218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3DCCB-960B-4BCD-A3C6-001C9973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406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sislarge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82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106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40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825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19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498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44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001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904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806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81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6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8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2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84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65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2">
                <a:lumMod val="40000"/>
                <a:lumOff val="6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sissmallbottom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2">
                <a:lumMod val="40000"/>
                <a:lumOff val="6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large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1062038"/>
            <a:ext cx="62753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49500"/>
            <a:ext cx="82296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811AC5C-642A-4B24-9881-B1699C94F4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2">
                <a:lumMod val="40000"/>
                <a:lumOff val="6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sissmall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908050"/>
            <a:ext cx="6275387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AFD8F0-8C82-4A5A-B8B2-65F305C4E8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2">
                <a:lumMod val="40000"/>
                <a:lumOff val="6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sislargebottom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tt.north@stfc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846640" cy="2448271"/>
          </a:xfrm>
        </p:spPr>
        <p:txBody>
          <a:bodyPr>
            <a:normAutofit/>
          </a:bodyPr>
          <a:lstStyle/>
          <a:p>
            <a:r>
              <a:rPr lang="en-GB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Sample Changer Development for Sample Environment </a:t>
            </a:r>
            <a:br>
              <a:rPr lang="en-GB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Rise of the Robots?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4437112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+mn-lt"/>
              </a:rPr>
              <a:t>MOCRAF 2017</a:t>
            </a:r>
          </a:p>
          <a:p>
            <a:pPr algn="ctr"/>
            <a:r>
              <a:rPr lang="en-GB" sz="1400" i="1" dirty="0" smtClean="0">
                <a:latin typeface="+mn-lt"/>
              </a:rPr>
              <a:t>Matt North, STFC, ISIS</a:t>
            </a:r>
          </a:p>
          <a:p>
            <a:pPr algn="ctr"/>
            <a:r>
              <a:rPr lang="en-GB" sz="1400" i="1" dirty="0">
                <a:latin typeface="+mn-lt"/>
                <a:hlinkClick r:id="rId2"/>
              </a:rPr>
              <a:t>m</a:t>
            </a:r>
            <a:r>
              <a:rPr lang="en-GB" sz="1400" i="1" dirty="0" smtClean="0">
                <a:latin typeface="+mn-lt"/>
                <a:hlinkClick r:id="rId2"/>
              </a:rPr>
              <a:t>att.north@stfc.ac.uk</a:t>
            </a:r>
            <a:endParaRPr lang="en-GB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248154"/>
              </p:ext>
            </p:extLst>
          </p:nvPr>
        </p:nvGraphicFramePr>
        <p:xfrm>
          <a:off x="70992" y="908720"/>
          <a:ext cx="9073008" cy="57509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72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00540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Type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Instrument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Sample</a:t>
                      </a:r>
                      <a:r>
                        <a:rPr lang="en-GB" sz="800" baseline="0" dirty="0" smtClean="0"/>
                        <a:t> Position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Supporting Motion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Sample Container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Temp Range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Capacity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Approx</a:t>
                      </a:r>
                      <a:r>
                        <a:rPr lang="en-GB" sz="800" dirty="0" smtClean="0"/>
                        <a:t> Max Throughput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Number of Axis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Operating Pressures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Supporting Sample Environment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422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Carousel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GEM,</a:t>
                      </a:r>
                      <a:r>
                        <a:rPr lang="en-GB" sz="900" baseline="0" dirty="0" smtClean="0"/>
                        <a:t> HRPD, POLARIS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Cylindrical</a:t>
                      </a:r>
                      <a:r>
                        <a:rPr lang="en-GB" sz="900" baseline="0" dirty="0" smtClean="0"/>
                        <a:t> Cans; 6,8 &amp; 11mm</a:t>
                      </a:r>
                      <a:endParaRPr lang="en-GB" sz="900" dirty="0" smtClean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20 samples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10 Hours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Linear</a:t>
                      </a:r>
                    </a:p>
                    <a:p>
                      <a:r>
                        <a:rPr lang="en-GB" sz="900" dirty="0" smtClean="0"/>
                        <a:t>1x Rotation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1e-2mBar</a:t>
                      </a:r>
                      <a:r>
                        <a:rPr lang="en-GB" sz="900" baseline="0" dirty="0" smtClean="0"/>
                        <a:t> to </a:t>
                      </a:r>
                      <a:r>
                        <a:rPr lang="en-GB" sz="900" baseline="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Array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NIMROD, SANDALS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Flat </a:t>
                      </a:r>
                      <a:r>
                        <a:rPr lang="en-GB" sz="900" baseline="0" dirty="0" smtClean="0"/>
                        <a:t>Can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</a:t>
                      </a:r>
                    </a:p>
                    <a:p>
                      <a:r>
                        <a:rPr lang="en-GB" sz="900" dirty="0" smtClean="0"/>
                        <a:t>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365°K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15 samples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15 Hours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Linear</a:t>
                      </a:r>
                    </a:p>
                    <a:p>
                      <a:r>
                        <a:rPr lang="en-GB" sz="900" dirty="0" smtClean="0"/>
                        <a:t>1x Rotation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1e-2mBar</a:t>
                      </a:r>
                      <a:r>
                        <a:rPr lang="en-GB" sz="900" baseline="0" dirty="0" smtClean="0"/>
                        <a:t> to </a:t>
                      </a:r>
                      <a:r>
                        <a:rPr lang="en-GB" sz="900" baseline="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Water Bath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Chainsaw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TOSCA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Flat </a:t>
                      </a:r>
                      <a:r>
                        <a:rPr lang="en-GB" sz="900" baseline="0" dirty="0" smtClean="0"/>
                        <a:t> Can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10 - 20°K</a:t>
                      </a: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36 samples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4.5 Days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Rotation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1e-6mBar to </a:t>
                      </a:r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TOSCA Cryostat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Stacked Stick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MERLIN,</a:t>
                      </a:r>
                      <a:r>
                        <a:rPr lang="en-GB" sz="900" baseline="0" dirty="0" smtClean="0"/>
                        <a:t> IRIS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Annular Can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7°K</a:t>
                      </a:r>
                    </a:p>
                    <a:p>
                      <a:r>
                        <a:rPr lang="en-GB" sz="900" dirty="0" smtClean="0"/>
                        <a:t> to</a:t>
                      </a:r>
                      <a:r>
                        <a:rPr lang="en-GB" sz="900" baseline="0" dirty="0" smtClean="0"/>
                        <a:t> </a:t>
                      </a:r>
                      <a:r>
                        <a:rPr lang="en-GB" sz="900" dirty="0" smtClean="0"/>
                        <a:t>300°K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 samples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15</a:t>
                      </a:r>
                      <a:r>
                        <a:rPr lang="en-GB" sz="900" baseline="0" dirty="0" smtClean="0"/>
                        <a:t> Hours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Linear</a:t>
                      </a: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1e-6mBar to </a:t>
                      </a:r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Top loading CCR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371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Rotating MKI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</a:t>
                      </a:r>
                      <a:r>
                        <a:rPr lang="en-GB" sz="900" baseline="0" dirty="0" smtClean="0"/>
                        <a:t>, LOQ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Standard &amp; Banjo Cuvettes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7 samples 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3.5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 rotation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Water Bath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371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Rotating </a:t>
                      </a:r>
                      <a:r>
                        <a:rPr lang="en-GB" sz="900" dirty="0" err="1" smtClean="0"/>
                        <a:t>MkII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SANS2D, LARMOR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Banjo Cuvette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 to 430°K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 samples 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</a:t>
                      </a:r>
                      <a:r>
                        <a:rPr lang="en-GB" sz="900" baseline="0" dirty="0" smtClean="0"/>
                        <a:t>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 Rotation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Water Bath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0472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Single</a:t>
                      </a:r>
                      <a:r>
                        <a:rPr lang="en-GB" sz="900" baseline="0" dirty="0" smtClean="0"/>
                        <a:t> Tier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LOQ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Standard, Banjo &amp; Tank Cuvettes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 to 550°K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20 samples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 ~10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Water Bath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4691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Double </a:t>
                      </a:r>
                      <a:r>
                        <a:rPr lang="en-GB" sz="900" baseline="0" dirty="0" smtClean="0"/>
                        <a:t>Tier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SANS2D, LARMOR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Standard, Banjo &amp; Tank Cuvettes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 to 550°K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40 samples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 7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Water Bath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733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7 Sample Liquid Trough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Trough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300°K to 380°K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7 samples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2.5</a:t>
                      </a:r>
                      <a:r>
                        <a:rPr lang="en-GB" sz="900" baseline="0" dirty="0" smtClean="0"/>
                        <a:t>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None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 bwMode="auto">
          <a:xfrm>
            <a:off x="447010" y="-9939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4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ISIS Sample Changer Overview</a:t>
            </a:r>
            <a:endParaRPr lang="en-GB" altLang="en-US" sz="2400" b="1" i="1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986" y="162880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GB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:\EUSG\Presentations\SE Workshop 2016\Images\robotic sample changer _matt_1.20_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45100" y="177800"/>
            <a:ext cx="36718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>
              <a:defRPr/>
            </a:pPr>
            <a:r>
              <a:rPr lang="en-GB" altLang="en-US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CCR Adaption</a:t>
            </a:r>
            <a:endParaRPr lang="en-US" altLang="en-US" kern="0" dirty="0" smtClean="0">
              <a:latin typeface="Calibri" panose="020F0502020204030204" pitchFamily="34" charset="0"/>
            </a:endParaRP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971550" y="223838"/>
            <a:ext cx="176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70C0"/>
                </a:solidFill>
                <a:latin typeface="Calibri" pitchFamily="34" charset="0"/>
              </a:rPr>
              <a:t>Isolating VAT Valve</a:t>
            </a:r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3095625" y="1557338"/>
            <a:ext cx="1008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70C0"/>
                </a:solidFill>
                <a:latin typeface="Calibri" pitchFamily="34" charset="0"/>
              </a:rPr>
              <a:t>He Port</a:t>
            </a:r>
          </a:p>
        </p:txBody>
      </p:sp>
      <p:sp>
        <p:nvSpPr>
          <p:cNvPr id="18438" name="TextBox 9"/>
          <p:cNvSpPr txBox="1">
            <a:spLocks noChangeArrowheads="1"/>
          </p:cNvSpPr>
          <p:nvPr/>
        </p:nvSpPr>
        <p:spPr bwMode="auto">
          <a:xfrm>
            <a:off x="5262563" y="5589588"/>
            <a:ext cx="1906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70C0"/>
                </a:solidFill>
                <a:latin typeface="Calibri" pitchFamily="34" charset="0"/>
              </a:rPr>
              <a:t>He Capillary &amp; Inlet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2555875" y="1036638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70C0"/>
                </a:solidFill>
                <a:latin typeface="Calibri" pitchFamily="34" charset="0"/>
              </a:rPr>
              <a:t>Sensor Ports</a:t>
            </a:r>
          </a:p>
        </p:txBody>
      </p:sp>
      <p:pic>
        <p:nvPicPr>
          <p:cNvPr id="1844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12901" r="18254" b="3801"/>
          <a:stretch>
            <a:fillRect/>
          </a:stretch>
        </p:blipFill>
        <p:spPr bwMode="auto">
          <a:xfrm>
            <a:off x="684213" y="4697413"/>
            <a:ext cx="16335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395538" y="5475288"/>
            <a:ext cx="1655762" cy="42227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66675" y="4370388"/>
            <a:ext cx="31559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70C0"/>
                </a:solidFill>
                <a:latin typeface="Calibri" pitchFamily="34" charset="0"/>
              </a:rPr>
              <a:t>Sample Carrier &amp; Thermometry Contacts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74925" y="415925"/>
            <a:ext cx="431800" cy="11747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08400" y="1125538"/>
            <a:ext cx="503238" cy="6508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51275" y="1711325"/>
            <a:ext cx="252413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03800" y="5799138"/>
            <a:ext cx="288925" cy="7778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D:\EUSG\Projects\Robotics\Robotic Sample Changer\ccr_contact_blo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9" t="6805" r="18605" b="26331"/>
          <a:stretch>
            <a:fillRect/>
          </a:stretch>
        </p:blipFill>
        <p:spPr bwMode="auto">
          <a:xfrm>
            <a:off x="567518" y="2392674"/>
            <a:ext cx="1819275" cy="176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M:\--((Me))--\Papers\ISEW'16\Figures\figur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99" y="1719461"/>
            <a:ext cx="1457246" cy="205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:\--((Me))--\Papers\ISEW'16\Figures\figure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668" flipH="1">
            <a:off x="7237044" y="4121894"/>
            <a:ext cx="1476320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01750" y="341313"/>
            <a:ext cx="66246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>
              <a:defRPr/>
            </a:pPr>
            <a:r>
              <a:rPr lang="en-GB" altLang="en-US" sz="32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Robot</a:t>
            </a:r>
            <a:r>
              <a:rPr lang="en-GB" altLang="en-US" sz="3200" b="1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2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Requirements</a:t>
            </a:r>
            <a:endParaRPr lang="en-US" altLang="en-US" sz="3200" kern="0" dirty="0" smtClean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88" y="1773238"/>
            <a:ext cx="4173537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Development Requirements:</a:t>
            </a:r>
          </a:p>
          <a:p>
            <a:pPr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‘Perform sample pick &amp; place action’</a:t>
            </a:r>
          </a:p>
          <a:p>
            <a:pPr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‘Low cost’</a:t>
            </a:r>
          </a:p>
          <a:p>
            <a:pPr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‘Minimal learning curve’</a:t>
            </a:r>
          </a:p>
          <a:p>
            <a:pPr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‘Integrate with beamline control computer’</a:t>
            </a:r>
          </a:p>
          <a:p>
            <a:pPr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‘Portable package– Deliver to a beamline’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10" y="3356992"/>
            <a:ext cx="2619341" cy="1961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47" y="1410503"/>
            <a:ext cx="2311122" cy="2594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8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00" y="1962208"/>
            <a:ext cx="3666544" cy="290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01750" y="341313"/>
            <a:ext cx="66246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>
              <a:defRPr/>
            </a:pPr>
            <a:r>
              <a:rPr lang="en-GB" altLang="en-US" sz="32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Universal Robots – UR5</a:t>
            </a:r>
            <a:endParaRPr lang="en-US" altLang="en-US" sz="3200" kern="0" dirty="0" smtClean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6100" y="1341438"/>
            <a:ext cx="5040313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Motion Specification:</a:t>
            </a: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≥6 Axis of Motion </a:t>
            </a:r>
            <a:r>
              <a:rPr lang="en-GB" sz="1600" b="1" i="1" dirty="0">
                <a:solidFill>
                  <a:srgbClr val="3AFC30"/>
                </a:solidFill>
                <a:latin typeface="Calibri" panose="020F0502020204030204" pitchFamily="34" charset="0"/>
                <a:sym typeface="Wingdings"/>
              </a:rPr>
              <a:t></a:t>
            </a:r>
            <a:endParaRPr lang="en-GB" sz="1600" b="1" i="1" dirty="0">
              <a:solidFill>
                <a:srgbClr val="3AFC3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Spherical Motion Envelope; 0.5m≤ r ≤1.5m </a:t>
            </a:r>
            <a:r>
              <a:rPr lang="en-GB" sz="1600" i="1" dirty="0">
                <a:solidFill>
                  <a:srgbClr val="3AFC30"/>
                </a:solidFill>
                <a:latin typeface="Calibri" panose="020F0502020204030204" pitchFamily="34" charset="0"/>
              </a:rPr>
              <a:t>0.85m</a:t>
            </a: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Motion Repeatability ≤±0.1mm </a:t>
            </a:r>
            <a:r>
              <a:rPr lang="en-GB" sz="1600" b="1" i="1" dirty="0">
                <a:solidFill>
                  <a:srgbClr val="3AFC30"/>
                </a:solidFill>
                <a:latin typeface="Calibri" panose="020F0502020204030204" pitchFamily="34" charset="0"/>
                <a:sym typeface="Wingdings"/>
              </a:rPr>
              <a:t></a:t>
            </a:r>
            <a:endParaRPr lang="en-GB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Max Payload = 5kg</a:t>
            </a:r>
            <a:r>
              <a:rPr lang="en-GB" sz="1600" b="1" i="1" dirty="0">
                <a:solidFill>
                  <a:srgbClr val="3AFC30"/>
                </a:solidFill>
                <a:latin typeface="Calibri" panose="020F0502020204030204" pitchFamily="34" charset="0"/>
                <a:sym typeface="Wingdings"/>
              </a:rPr>
              <a:t></a:t>
            </a:r>
            <a:endParaRPr lang="en-GB" sz="1600" b="1" i="1" dirty="0">
              <a:solidFill>
                <a:srgbClr val="3AFC3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GB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Control Specification:</a:t>
            </a: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Local &amp; remote control </a:t>
            </a:r>
            <a:r>
              <a:rPr lang="en-GB" sz="1600" i="1" dirty="0">
                <a:solidFill>
                  <a:srgbClr val="3AFC30"/>
                </a:solidFill>
                <a:latin typeface="Calibri" panose="020F0502020204030204" pitchFamily="34" charset="0"/>
              </a:rPr>
              <a:t>Ethernet &amp; Pendant</a:t>
            </a: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Integrate with existing instrumentation </a:t>
            </a:r>
            <a:r>
              <a:rPr lang="en-GB" sz="1600" i="1" dirty="0">
                <a:solidFill>
                  <a:srgbClr val="3AFC30"/>
                </a:solidFill>
                <a:latin typeface="Calibri" panose="020F0502020204030204" pitchFamily="34" charset="0"/>
              </a:rPr>
              <a:t>A&amp;D I/O</a:t>
            </a:r>
            <a:endParaRPr lang="en-GB" sz="1600" b="1" i="1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Motion Path Planning via 3D environment </a:t>
            </a:r>
            <a:r>
              <a:rPr lang="en-GB" sz="1600" i="1" dirty="0">
                <a:solidFill>
                  <a:srgbClr val="3AFC30"/>
                </a:solidFill>
                <a:latin typeface="Calibri" panose="020F0502020204030204" pitchFamily="34" charset="0"/>
              </a:rPr>
              <a:t>Pendant HMI</a:t>
            </a: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Teach Mode </a:t>
            </a:r>
            <a:r>
              <a:rPr lang="en-GB" sz="1600" b="1" i="1" dirty="0">
                <a:solidFill>
                  <a:srgbClr val="3AFC30"/>
                </a:solidFill>
                <a:latin typeface="Calibri" panose="020F0502020204030204" pitchFamily="34" charset="0"/>
                <a:sym typeface="Wingdings"/>
              </a:rPr>
              <a:t></a:t>
            </a:r>
            <a:endParaRPr lang="en-GB" sz="1600" b="1" i="1" dirty="0">
              <a:solidFill>
                <a:srgbClr val="3AFC3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Collaborative operation (ISO 10218-1) </a:t>
            </a:r>
            <a:r>
              <a:rPr lang="en-GB" sz="1600" b="1" i="1" dirty="0">
                <a:solidFill>
                  <a:srgbClr val="3AFC30"/>
                </a:solidFill>
                <a:latin typeface="Calibri" panose="020F0502020204030204" pitchFamily="34" charset="0"/>
                <a:sym typeface="Wingdings"/>
              </a:rPr>
              <a:t></a:t>
            </a:r>
            <a:endParaRPr lang="en-GB" sz="1600" b="1" i="1" dirty="0">
              <a:solidFill>
                <a:srgbClr val="3AFC3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GB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Technical Specification:</a:t>
            </a:r>
          </a:p>
          <a:p>
            <a:pPr>
              <a:defRPr/>
            </a:pPr>
            <a:r>
              <a:rPr lang="en-GB" sz="1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‘Maintenance Free’ Operation </a:t>
            </a:r>
            <a:r>
              <a:rPr lang="en-GB" sz="1600" i="1" dirty="0">
                <a:solidFill>
                  <a:srgbClr val="3AFC30"/>
                </a:solidFill>
                <a:latin typeface="Calibri" panose="020F0502020204030204" pitchFamily="34" charset="0"/>
              </a:rPr>
              <a:t>35,000hrs</a:t>
            </a:r>
          </a:p>
          <a:p>
            <a:pPr>
              <a:defRPr/>
            </a:pPr>
            <a:r>
              <a:rPr lang="en-GB" sz="1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240V Power Source</a:t>
            </a:r>
            <a:r>
              <a:rPr lang="en-GB" sz="1600" b="1" i="1" dirty="0">
                <a:solidFill>
                  <a:srgbClr val="3AFC30"/>
                </a:solidFill>
                <a:latin typeface="Calibri" panose="020F0502020204030204" pitchFamily="34" charset="0"/>
                <a:sym typeface="Wingdings"/>
              </a:rPr>
              <a:t></a:t>
            </a:r>
            <a:endParaRPr lang="en-GB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Weigh ≤20kg </a:t>
            </a:r>
            <a:r>
              <a:rPr lang="en-GB" sz="1600" i="1" dirty="0">
                <a:solidFill>
                  <a:srgbClr val="3AFC30"/>
                </a:solidFill>
                <a:latin typeface="Calibri" panose="020F0502020204030204" pitchFamily="34" charset="0"/>
              </a:rPr>
              <a:t>18.4kg</a:t>
            </a:r>
          </a:p>
        </p:txBody>
      </p:sp>
    </p:spTree>
    <p:extLst>
      <p:ext uri="{BB962C8B-B14F-4D97-AF65-F5344CB8AC3E}">
        <p14:creationId xmlns:p14="http://schemas.microsoft.com/office/powerpoint/2010/main" val="10323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2551632" cy="37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7" y="3789040"/>
            <a:ext cx="2034230" cy="271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85929" y="250826"/>
            <a:ext cx="5970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Cryogenic Robot Sample Changer</a:t>
            </a:r>
            <a:endParaRPr lang="en-US" altLang="en-US" sz="3200" kern="0" dirty="0">
              <a:latin typeface="Calibri" panose="020F0502020204030204" pitchFamily="34" charset="0"/>
            </a:endParaRPr>
          </a:p>
        </p:txBody>
      </p:sp>
      <p:pic>
        <p:nvPicPr>
          <p:cNvPr id="13315" name="Picture 3" descr="M:\--((Me))--\Papers\ISEW'16\Figures\fig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00" y="1214140"/>
            <a:ext cx="2598148" cy="462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EUSG\Presentations\SE Workshop 2016\Images\success!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89580"/>
            <a:ext cx="2304286" cy="4062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31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2551632" cy="37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7" y="3789040"/>
            <a:ext cx="2034230" cy="271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85929" y="250826"/>
            <a:ext cx="5970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Cryogenic Robot Sample Changer</a:t>
            </a:r>
            <a:endParaRPr lang="en-US" altLang="en-US" sz="3200" kern="0" dirty="0">
              <a:latin typeface="Calibri" panose="020F0502020204030204" pitchFamily="34" charset="0"/>
            </a:endParaRPr>
          </a:p>
        </p:txBody>
      </p:sp>
      <p:pic>
        <p:nvPicPr>
          <p:cNvPr id="13315" name="Picture 3" descr="M:\--((Me))--\Papers\ISEW'16\Figures\fig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00" y="1214140"/>
            <a:ext cx="2598148" cy="462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EUSG\Presentations\SE Workshop 2016\Images\success!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89580"/>
            <a:ext cx="2304286" cy="4062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34628" y="5733256"/>
            <a:ext cx="82795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‘Current status of the ISIS robotic cryogenic sample changer’ Journal of Neutron Research 19 (2017)</a:t>
            </a:r>
          </a:p>
          <a:p>
            <a:pPr algn="r"/>
            <a:r>
              <a:rPr lang="en-GB" sz="1400" dirty="0" smtClean="0"/>
              <a:t>DOI 10.3233/JNR-170049</a:t>
            </a:r>
          </a:p>
        </p:txBody>
      </p:sp>
    </p:spTree>
    <p:extLst>
      <p:ext uri="{BB962C8B-B14F-4D97-AF65-F5344CB8AC3E}">
        <p14:creationId xmlns:p14="http://schemas.microsoft.com/office/powerpoint/2010/main" val="4300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IMAT Camera Positioning System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595592" cy="52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69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/>
          <a:stretch/>
        </p:blipFill>
        <p:spPr>
          <a:xfrm>
            <a:off x="469536" y="631638"/>
            <a:ext cx="8332593" cy="59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5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IMAT CPS – SAT Results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5346973" cy="1296144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smtClean="0"/>
              <a:t>Repeatability – 31.49µm (with camera exchange)</a:t>
            </a:r>
          </a:p>
          <a:p>
            <a:pPr marL="0" indent="0">
              <a:buNone/>
            </a:pPr>
            <a:r>
              <a:rPr lang="en-GB" sz="1600" dirty="0" smtClean="0"/>
              <a:t>Accuracy </a:t>
            </a:r>
            <a:r>
              <a:rPr lang="en-GB" sz="1600" smtClean="0"/>
              <a:t>(Pose) - </a:t>
            </a:r>
            <a:r>
              <a:rPr lang="en-GB" sz="1600" dirty="0" smtClean="0"/>
              <a:t>65µm</a:t>
            </a:r>
          </a:p>
          <a:p>
            <a:pPr marL="0" indent="0">
              <a:buNone/>
            </a:pPr>
            <a:r>
              <a:rPr lang="en-GB" sz="1600" i="1" dirty="0" smtClean="0"/>
              <a:t>1h Holding Stability – 14.47µm</a:t>
            </a:r>
          </a:p>
          <a:p>
            <a:pPr marL="0" indent="0">
              <a:buNone/>
            </a:pPr>
            <a:r>
              <a:rPr lang="en-GB" sz="1600" i="1" dirty="0" smtClean="0"/>
              <a:t>16h Holding Stability* - 45µm</a:t>
            </a:r>
            <a:endParaRPr lang="en-GB" sz="2400" i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6" y="2780928"/>
            <a:ext cx="8723511" cy="347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15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Future Robotic Opportunities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34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Leads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 Positioning – Engineering Diffraction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Texture Measurements – Powder Diffraction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Automation for Industrial QA – Reflectometry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‘The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of more automated sample environment and procedures to broaden the user 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base’ - Spectroscopy</a:t>
            </a:r>
          </a:p>
          <a:p>
            <a:pPr marL="0" indent="0">
              <a:buNone/>
            </a:pPr>
            <a:endParaRPr lang="en-GB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Leads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Cryogenic Sample Changer - Diffraction &amp; Spectroscopy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‘Universal’ Sample Changer -  Diffraction &amp; Spectroscopy</a:t>
            </a:r>
          </a:p>
        </p:txBody>
      </p:sp>
    </p:spTree>
    <p:extLst>
      <p:ext uri="{BB962C8B-B14F-4D97-AF65-F5344CB8AC3E}">
        <p14:creationId xmlns:p14="http://schemas.microsoft.com/office/powerpoint/2010/main" val="5008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493204" y="49614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Sample Changers</a:t>
            </a:r>
            <a:endParaRPr lang="en-GB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884" y="1340767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Provides sample automation.</a:t>
            </a:r>
          </a:p>
          <a:p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c. 30 mins minimum to obtains useful statistics from sample for powder diffraction measurement c. 3hrs for neutron spectroscopy measurement.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general, sample throughput, not a major cause for concern, caveat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experiments.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Provides  ‘quick check’ for sample / technique.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Gives experimental flexibility at low cost (time)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Reduces ‘lost time’ risk across a sample set; multiplexing.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Minimise operating stresses.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Reduces support requirements.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Supports ‘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X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press’ facility access.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82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7202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Future Development Landscape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4912" y="31026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latin typeface="+mn-lt"/>
              </a:rPr>
              <a:t>Funding from ISIS science group budgets for Robot Sample Changer development is not a high priority. </a:t>
            </a:r>
            <a:endParaRPr lang="en-GB" sz="20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9092" y="1772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latin typeface="+mn-lt"/>
              </a:rPr>
              <a:t>No step change in flux in the near term, sample throughput not a fundamental bottleneck.</a:t>
            </a:r>
            <a:endParaRPr lang="en-GB" sz="20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4912" y="43651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latin typeface="+mn-lt"/>
              </a:rPr>
              <a:t>Popularity of Xpress Access; growth or plateau?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44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981562"/>
              </p:ext>
            </p:extLst>
          </p:nvPr>
        </p:nvGraphicFramePr>
        <p:xfrm>
          <a:off x="323528" y="1268760"/>
          <a:ext cx="838319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Important steps to shift perspective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Rise of the Robots?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6084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4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10637"/>
            <a:ext cx="8229600" cy="1143000"/>
          </a:xfrm>
        </p:spPr>
        <p:txBody>
          <a:bodyPr/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Xpress Access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24744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‘Xpress’ Facility access is a remote access mechanism not requiring approval from Facility Access Panel.</a:t>
            </a:r>
          </a:p>
          <a:p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General Guidelines: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Short measurements c. &lt;1 hour.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Initial sample characterisation.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Demonstrate feasibility for further proposals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Small ‘top-up’ data to complete analysis.</a:t>
            </a:r>
          </a:p>
          <a:p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the year 16/17, 25% of facility proposals were Xpress Access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3144"/>
            <a:ext cx="6912768" cy="561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032"/>
            <a:ext cx="8229600" cy="1143000"/>
          </a:xfrm>
        </p:spPr>
        <p:txBody>
          <a:bodyPr/>
          <a:lstStyle/>
          <a:p>
            <a:r>
              <a:rPr lang="en-GB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Xpress Access Growth</a:t>
            </a:r>
            <a:endParaRPr lang="en-GB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r>
              <a:rPr lang="en-GB" altLang="en-U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Diffraction Sample Changers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10" y="4518976"/>
            <a:ext cx="25304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0723"/>
            <a:ext cx="2047875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68413"/>
            <a:ext cx="2506663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703513"/>
            <a:ext cx="20891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83568" y="4640544"/>
            <a:ext cx="1396054" cy="175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8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67544" y="149610"/>
            <a:ext cx="8229600" cy="1143000"/>
          </a:xfrm>
        </p:spPr>
        <p:txBody>
          <a:bodyPr/>
          <a:lstStyle/>
          <a:p>
            <a:r>
              <a:rPr lang="en-GB" alt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Spectroscopy Sample Changers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34219"/>
            <a:ext cx="267017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2539078" cy="40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20090"/>
          <a:stretch/>
        </p:blipFill>
        <p:spPr bwMode="auto">
          <a:xfrm rot="4287361">
            <a:off x="-575919" y="2795503"/>
            <a:ext cx="5447556" cy="198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5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2-tier-cell-rack14368.jpg (480×36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7-position-rotating-sample-cell-rack14350.JPG (800×59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700213"/>
            <a:ext cx="3160713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old-liquid-troughs8414.jpg (554×169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826"/>
          <a:stretch/>
        </p:blipFill>
        <p:spPr bwMode="auto">
          <a:xfrm>
            <a:off x="250825" y="4365104"/>
            <a:ext cx="4028873" cy="22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mrwn36\Pictures\Sample Changers\WP_20150703_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0200" r="18956"/>
          <a:stretch/>
        </p:blipFill>
        <p:spPr bwMode="auto">
          <a:xfrm>
            <a:off x="4499992" y="3518184"/>
            <a:ext cx="3991998" cy="30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136679"/>
            <a:ext cx="8229600" cy="1143000"/>
          </a:xfrm>
        </p:spPr>
        <p:txBody>
          <a:bodyPr/>
          <a:lstStyle/>
          <a:p>
            <a:r>
              <a:rPr lang="en-GB" alt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SANS </a:t>
            </a:r>
            <a:r>
              <a:rPr lang="en-GB" alt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&amp;</a:t>
            </a:r>
            <a:r>
              <a:rPr lang="en-GB" alt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Reflectometry Sample Changers </a:t>
            </a:r>
          </a:p>
        </p:txBody>
      </p:sp>
    </p:spTree>
    <p:extLst>
      <p:ext uri="{BB962C8B-B14F-4D97-AF65-F5344CB8AC3E}">
        <p14:creationId xmlns:p14="http://schemas.microsoft.com/office/powerpoint/2010/main" val="28730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2-tier-cell-rack14368.jpg (480×36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270149"/>
            <a:ext cx="4987557" cy="331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7-position-rotating-sample-cell-rack14350.JPG (800×59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700213"/>
            <a:ext cx="3160713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old-liquid-troughs8414.jpg (554×169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826"/>
          <a:stretch/>
        </p:blipFill>
        <p:spPr bwMode="auto">
          <a:xfrm>
            <a:off x="250825" y="4365104"/>
            <a:ext cx="4028873" cy="22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mrwn36\Pictures\Sample Changers\WP_20150703_0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0200" r="18956"/>
          <a:stretch/>
        </p:blipFill>
        <p:spPr bwMode="auto">
          <a:xfrm>
            <a:off x="4499992" y="3518184"/>
            <a:ext cx="3991998" cy="30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3667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4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SANS &amp; Reflectometry Sample Changers </a:t>
            </a:r>
            <a:endParaRPr lang="en-GB" altLang="en-US" sz="2400" b="1" i="1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248154"/>
              </p:ext>
            </p:extLst>
          </p:nvPr>
        </p:nvGraphicFramePr>
        <p:xfrm>
          <a:off x="70992" y="908720"/>
          <a:ext cx="9073008" cy="57509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72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00540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Type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Instrument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Sample</a:t>
                      </a:r>
                      <a:r>
                        <a:rPr lang="en-GB" sz="800" baseline="0" dirty="0" smtClean="0"/>
                        <a:t> Position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Supporting Motion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Sample Container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Temp Range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Capacity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Approx</a:t>
                      </a:r>
                      <a:r>
                        <a:rPr lang="en-GB" sz="800" dirty="0" smtClean="0"/>
                        <a:t> Max Throughput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Number of Axis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Operating Pressures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Supporting Sample Environment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422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Carousel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GEM,</a:t>
                      </a:r>
                      <a:r>
                        <a:rPr lang="en-GB" sz="900" baseline="0" dirty="0" smtClean="0"/>
                        <a:t> HRPD, POLARIS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Cylindrical</a:t>
                      </a:r>
                      <a:r>
                        <a:rPr lang="en-GB" sz="900" baseline="0" dirty="0" smtClean="0"/>
                        <a:t> Cans; 6,8 &amp; 11mm</a:t>
                      </a:r>
                      <a:endParaRPr lang="en-GB" sz="900" dirty="0" smtClean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20 samples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10 Hours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Linear</a:t>
                      </a:r>
                    </a:p>
                    <a:p>
                      <a:r>
                        <a:rPr lang="en-GB" sz="900" dirty="0" smtClean="0"/>
                        <a:t>1x Rotation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1e-2mBar</a:t>
                      </a:r>
                      <a:r>
                        <a:rPr lang="en-GB" sz="900" baseline="0" dirty="0" smtClean="0"/>
                        <a:t> to </a:t>
                      </a:r>
                      <a:r>
                        <a:rPr lang="en-GB" sz="900" baseline="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Array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NIMROD, SANDALS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Flat </a:t>
                      </a:r>
                      <a:r>
                        <a:rPr lang="en-GB" sz="900" baseline="0" dirty="0" smtClean="0"/>
                        <a:t>Can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</a:t>
                      </a:r>
                    </a:p>
                    <a:p>
                      <a:r>
                        <a:rPr lang="en-GB" sz="900" dirty="0" smtClean="0"/>
                        <a:t>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365°K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15 samples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15 Hours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Linear</a:t>
                      </a:r>
                    </a:p>
                    <a:p>
                      <a:r>
                        <a:rPr lang="en-GB" sz="900" dirty="0" smtClean="0"/>
                        <a:t>1x Rotation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1e-2mBar</a:t>
                      </a:r>
                      <a:r>
                        <a:rPr lang="en-GB" sz="900" baseline="0" dirty="0" smtClean="0"/>
                        <a:t> to </a:t>
                      </a:r>
                      <a:r>
                        <a:rPr lang="en-GB" sz="900" baseline="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Water Bath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Chainsaw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TOSCA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Flat </a:t>
                      </a:r>
                      <a:r>
                        <a:rPr lang="en-GB" sz="900" baseline="0" dirty="0" smtClean="0"/>
                        <a:t> Can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10 - 20°K</a:t>
                      </a: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36 samples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4.5 Days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Rotation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1e-6mBar to </a:t>
                      </a:r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TOSCA Cryostat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Stacked Stick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MERLIN,</a:t>
                      </a:r>
                      <a:r>
                        <a:rPr lang="en-GB" sz="900" baseline="0" dirty="0" smtClean="0"/>
                        <a:t> IRIS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Tank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None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Annular Can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7°K</a:t>
                      </a:r>
                    </a:p>
                    <a:p>
                      <a:r>
                        <a:rPr lang="en-GB" sz="900" dirty="0" smtClean="0"/>
                        <a:t> to</a:t>
                      </a:r>
                      <a:r>
                        <a:rPr lang="en-GB" sz="900" baseline="0" dirty="0" smtClean="0"/>
                        <a:t> </a:t>
                      </a:r>
                      <a:r>
                        <a:rPr lang="en-GB" sz="900" dirty="0" smtClean="0"/>
                        <a:t>300°K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 samples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15</a:t>
                      </a:r>
                      <a:r>
                        <a:rPr lang="en-GB" sz="900" baseline="0" dirty="0" smtClean="0"/>
                        <a:t> Hours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1x Linear</a:t>
                      </a: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1e-6mBar to </a:t>
                      </a:r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Top loading CCR</a:t>
                      </a:r>
                      <a:endParaRPr lang="en-GB" sz="9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371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Rotating MKI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</a:t>
                      </a:r>
                      <a:r>
                        <a:rPr lang="en-GB" sz="900" baseline="0" dirty="0" smtClean="0"/>
                        <a:t>, LOQ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Standard &amp; Banjo Cuvettes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7 samples 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3.5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1 rotation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Water Bath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371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Rotating </a:t>
                      </a:r>
                      <a:r>
                        <a:rPr lang="en-GB" sz="900" dirty="0" err="1" smtClean="0"/>
                        <a:t>MkII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SANS2D, LARMOR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Banjo Cuvette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 to 430°K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 samples 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</a:t>
                      </a:r>
                      <a:r>
                        <a:rPr lang="en-GB" sz="900" baseline="0" dirty="0" smtClean="0"/>
                        <a:t>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 Rotation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Water Bath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0472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Single</a:t>
                      </a:r>
                      <a:r>
                        <a:rPr lang="en-GB" sz="900" baseline="0" dirty="0" smtClean="0"/>
                        <a:t> Tier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LOQ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Standard, Banjo &amp; Tank Cuvettes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 to 550°K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20 samples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 ~10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Water Bath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4691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Double </a:t>
                      </a:r>
                      <a:r>
                        <a:rPr lang="en-GB" sz="900" baseline="0" dirty="0" smtClean="0"/>
                        <a:t>Tier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SANS2D, LARMOR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Standard, Banjo &amp; Tank Cuvettes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300°K to 550°K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40 samples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 7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Water Bath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733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7 Sample Liquid Trough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SANS2D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Open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Trough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300°K to 380°K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7 samples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2.5</a:t>
                      </a:r>
                      <a:r>
                        <a:rPr lang="en-GB" sz="900" baseline="0" dirty="0" smtClean="0"/>
                        <a:t> Hours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Atmos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None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 bwMode="auto">
          <a:xfrm>
            <a:off x="447010" y="-9939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400" b="1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ISIS Sample Changer Overview</a:t>
            </a:r>
            <a:endParaRPr lang="en-GB" altLang="en-US" sz="2400" b="1" i="1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S Small Top Banner">
  <a:themeElements>
    <a:clrScheme name="ISIS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SIS Large Bottom Banner">
  <a:themeElements>
    <a:clrScheme name="ISIS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Bottom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1364</Words>
  <Application>Microsoft Office PowerPoint</Application>
  <PresentationFormat>On-screen Show (4:3)</PresentationFormat>
  <Paragraphs>397</Paragraphs>
  <Slides>22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Lucida Sans</vt:lpstr>
      <vt:lpstr>Wingdings</vt:lpstr>
      <vt:lpstr>ISIS Small Bottom Banner</vt:lpstr>
      <vt:lpstr>ISIS Large Top Banner</vt:lpstr>
      <vt:lpstr>ISIS Small Top Banner</vt:lpstr>
      <vt:lpstr>ISIS Large Bottom Banner</vt:lpstr>
      <vt:lpstr>Sample Changer Development for Sample Environment  Rise of the Robots?</vt:lpstr>
      <vt:lpstr>PowerPoint Presentation</vt:lpstr>
      <vt:lpstr>Xpress Access</vt:lpstr>
      <vt:lpstr>Xpress Access Growth</vt:lpstr>
      <vt:lpstr>Diffraction Sample Changers</vt:lpstr>
      <vt:lpstr>Spectroscopy Sample Changers</vt:lpstr>
      <vt:lpstr>SANS &amp; Reflectometry Sample Changers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IMAT Camera Positioning System</vt:lpstr>
      <vt:lpstr>PowerPoint Presentation</vt:lpstr>
      <vt:lpstr>IMAT CPS – SAT Results</vt:lpstr>
      <vt:lpstr>Future Robotic Opportunities</vt:lpstr>
      <vt:lpstr>Future Development Landscape</vt:lpstr>
      <vt:lpstr>Important steps to shift perspective</vt:lpstr>
      <vt:lpstr>Rise of the Robots?</vt:lpstr>
    </vt:vector>
  </TitlesOfParts>
  <Company>CCLRC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North, Matt (STFC,RAL,ISIS)</dc:creator>
  <cp:lastModifiedBy>North, Matt (STFC,RAL,ISIS)</cp:lastModifiedBy>
  <cp:revision>22</cp:revision>
  <dcterms:created xsi:type="dcterms:W3CDTF">2007-08-10T08:53:48Z</dcterms:created>
  <dcterms:modified xsi:type="dcterms:W3CDTF">2017-10-07T21:19:37Z</dcterms:modified>
</cp:coreProperties>
</file>