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8" r:id="rId4"/>
    <p:sldId id="263" r:id="rId5"/>
    <p:sldId id="262" r:id="rId6"/>
    <p:sldId id="257" r:id="rId7"/>
    <p:sldId id="259" r:id="rId8"/>
    <p:sldId id="270" r:id="rId9"/>
    <p:sldId id="260" r:id="rId10"/>
    <p:sldId id="269" r:id="rId11"/>
    <p:sldId id="267" r:id="rId12"/>
    <p:sldId id="268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5/10/2011</a:t>
            </a:fld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5/10/2011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5/10/2011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5/10/2011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5/10/2011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5/10/2011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5/10/2011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5/10/2011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5/10/2011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5/10/2011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5/10/2011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5/10/2011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6456" y="3140968"/>
            <a:ext cx="7696200" cy="1296144"/>
          </a:xfrm>
        </p:spPr>
        <p:txBody>
          <a:bodyPr>
            <a:normAutofit fontScale="90000"/>
          </a:bodyPr>
          <a:lstStyle/>
          <a:p>
            <a:r>
              <a:rPr lang="pl-PL" sz="2700" dirty="0" err="1"/>
              <a:t>National</a:t>
            </a:r>
            <a:r>
              <a:rPr lang="pl-PL" sz="2700" dirty="0"/>
              <a:t> SYNCHROTRON</a:t>
            </a:r>
            <a:r>
              <a:rPr lang="en-US" sz="2700" dirty="0"/>
              <a:t> Radiation </a:t>
            </a:r>
            <a:r>
              <a:rPr lang="en-US" sz="2700" dirty="0" smtClean="0"/>
              <a:t>Centre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l-PL" dirty="0" smtClean="0"/>
              <a:t>SOLARIS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/>
              <a:t>Jagiellonian</a:t>
            </a:r>
            <a:r>
              <a:rPr lang="en-US" sz="1400" dirty="0" smtClean="0"/>
              <a:t> University, Krakow, Poland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cap="none" dirty="0" err="1" smtClean="0"/>
              <a:t>Piotr</a:t>
            </a:r>
            <a:r>
              <a:rPr lang="en-US" cap="none" dirty="0" smtClean="0"/>
              <a:t> </a:t>
            </a:r>
            <a:r>
              <a:rPr lang="en-US" cap="none" dirty="0" err="1" smtClean="0"/>
              <a:t>Goryl</a:t>
            </a:r>
            <a:endParaRPr lang="en-US" cap="none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630666" y="5907926"/>
            <a:ext cx="411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Motion Workshop, Soleil, 11-05-2011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45763"/>
            <a:ext cx="1210834" cy="1687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3"/>
          <a:stretch/>
        </p:blipFill>
        <p:spPr>
          <a:xfrm>
            <a:off x="2843808" y="445763"/>
            <a:ext cx="1289879" cy="1687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13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Activities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Building execution project</a:t>
            </a:r>
          </a:p>
          <a:p>
            <a:r>
              <a:rPr lang="en-US" dirty="0" smtClean="0"/>
              <a:t>On going procurements in parallel with MAX-lab</a:t>
            </a:r>
          </a:p>
          <a:p>
            <a:r>
              <a:rPr lang="en-US" dirty="0" smtClean="0"/>
              <a:t>On going training – 2 people in MAX-lab, one in PSI, one in ALBA</a:t>
            </a:r>
          </a:p>
          <a:p>
            <a:r>
              <a:rPr lang="en-US" dirty="0" err="1" smtClean="0"/>
              <a:t>Linac</a:t>
            </a:r>
            <a:r>
              <a:rPr lang="en-US" dirty="0" smtClean="0"/>
              <a:t> project in finalization</a:t>
            </a:r>
          </a:p>
          <a:p>
            <a:r>
              <a:rPr lang="en-US" dirty="0" smtClean="0"/>
              <a:t>Machine project in MAX-lab</a:t>
            </a:r>
          </a:p>
          <a:p>
            <a:r>
              <a:rPr lang="en-US" dirty="0" err="1" smtClean="0"/>
              <a:t>Beamline</a:t>
            </a:r>
            <a:r>
              <a:rPr lang="en-US" dirty="0" smtClean="0"/>
              <a:t> will be built in PSI then moved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3"/>
          <a:stretch/>
        </p:blipFill>
        <p:spPr>
          <a:xfrm>
            <a:off x="323528" y="308192"/>
            <a:ext cx="936104" cy="12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4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lum bright="66000" contrast="-9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89" y="1752600"/>
            <a:ext cx="6519821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Hardware </a:t>
            </a:r>
            <a:r>
              <a:rPr lang="en-US" dirty="0" smtClean="0"/>
              <a:t>platform</a:t>
            </a:r>
          </a:p>
          <a:p>
            <a:pPr lvl="1"/>
            <a:r>
              <a:rPr lang="pl-PL" dirty="0" err="1" smtClean="0"/>
              <a:t>Dedicted</a:t>
            </a:r>
            <a:r>
              <a:rPr lang="pl-PL" dirty="0" smtClean="0"/>
              <a:t> </a:t>
            </a:r>
            <a:r>
              <a:rPr lang="pl-PL" dirty="0" err="1" smtClean="0"/>
              <a:t>box</a:t>
            </a:r>
            <a:endParaRPr lang="pl-PL" dirty="0" smtClean="0"/>
          </a:p>
          <a:p>
            <a:pPr lvl="1"/>
            <a:r>
              <a:rPr lang="pl-PL" dirty="0" err="1" smtClean="0"/>
              <a:t>PLCs</a:t>
            </a:r>
            <a:r>
              <a:rPr lang="pl-PL" dirty="0" smtClean="0"/>
              <a:t>, </a:t>
            </a:r>
            <a:r>
              <a:rPr lang="en-US" dirty="0" err="1" smtClean="0"/>
              <a:t>cPCI</a:t>
            </a:r>
            <a:r>
              <a:rPr lang="en-US" dirty="0" smtClean="0"/>
              <a:t>, VME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pl-PL" dirty="0" smtClean="0"/>
              <a:t>?</a:t>
            </a:r>
            <a:endParaRPr lang="en-US" dirty="0" smtClean="0"/>
          </a:p>
          <a:p>
            <a:r>
              <a:rPr lang="en-US" dirty="0" smtClean="0"/>
              <a:t>Type of motors:</a:t>
            </a:r>
          </a:p>
          <a:p>
            <a:pPr lvl="1"/>
            <a:r>
              <a:rPr lang="en-US" dirty="0" err="1" smtClean="0"/>
              <a:t>Beamline</a:t>
            </a:r>
            <a:r>
              <a:rPr lang="en-US" dirty="0" smtClean="0"/>
              <a:t>(s) ???</a:t>
            </a:r>
          </a:p>
          <a:p>
            <a:pPr lvl="2"/>
            <a:r>
              <a:rPr lang="en-US" dirty="0" smtClean="0"/>
              <a:t>DC</a:t>
            </a:r>
          </a:p>
          <a:p>
            <a:pPr lvl="2"/>
            <a:r>
              <a:rPr lang="en-US" dirty="0" smtClean="0"/>
              <a:t>step</a:t>
            </a:r>
          </a:p>
          <a:p>
            <a:pPr lvl="1"/>
            <a:r>
              <a:rPr lang="en-US" dirty="0" smtClean="0"/>
              <a:t>RF cavities – step motors</a:t>
            </a:r>
          </a:p>
          <a:p>
            <a:pPr lvl="1"/>
            <a:r>
              <a:rPr lang="pl-PL" dirty="0" smtClean="0"/>
              <a:t>Diagnostics</a:t>
            </a:r>
          </a:p>
          <a:p>
            <a:pPr lvl="2"/>
            <a:r>
              <a:rPr lang="pl-PL" dirty="0" err="1" smtClean="0"/>
              <a:t>Screens</a:t>
            </a:r>
            <a:r>
              <a:rPr lang="pl-PL" dirty="0" smtClean="0"/>
              <a:t> – </a:t>
            </a:r>
            <a:r>
              <a:rPr lang="pl-PL" dirty="0" err="1" smtClean="0"/>
              <a:t>simple</a:t>
            </a:r>
            <a:r>
              <a:rPr lang="pl-PL" dirty="0" smtClean="0"/>
              <a:t> </a:t>
            </a:r>
            <a:r>
              <a:rPr lang="pl-PL" dirty="0" err="1" smtClean="0"/>
              <a:t>solution</a:t>
            </a:r>
            <a:endParaRPr lang="en-US" dirty="0" smtClean="0"/>
          </a:p>
          <a:p>
            <a:r>
              <a:rPr lang="en-US" dirty="0" smtClean="0"/>
              <a:t>Preference in direct network attached controllers</a:t>
            </a:r>
          </a:p>
          <a:p>
            <a:r>
              <a:rPr lang="en-US" dirty="0" smtClean="0"/>
              <a:t>Number of axis unknown</a:t>
            </a:r>
          </a:p>
          <a:p>
            <a:r>
              <a:rPr lang="pl-PL" dirty="0" smtClean="0"/>
              <a:t>…</a:t>
            </a:r>
            <a:endParaRPr lang="en-US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3"/>
          <a:stretch/>
        </p:blipFill>
        <p:spPr>
          <a:xfrm>
            <a:off x="323528" y="308192"/>
            <a:ext cx="936104" cy="12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IN 2014</a:t>
            </a:r>
            <a:br>
              <a:rPr lang="en-US" dirty="0" smtClean="0"/>
            </a:br>
            <a:r>
              <a:rPr lang="en-US" sz="2000" dirty="0" smtClean="0"/>
              <a:t>or even before</a:t>
            </a:r>
            <a:endParaRPr lang="en-U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10805"/>
          <a:stretch/>
        </p:blipFill>
        <p:spPr bwMode="auto">
          <a:xfrm>
            <a:off x="1890433" y="1988840"/>
            <a:ext cx="5544616" cy="3560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pole tekstowe 4"/>
          <p:cNvSpPr txBox="1"/>
          <p:nvPr/>
        </p:nvSpPr>
        <p:spPr>
          <a:xfrm>
            <a:off x="3203848" y="6093296"/>
            <a:ext cx="291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Thank</a:t>
            </a:r>
            <a:r>
              <a:rPr lang="pl-PL" dirty="0" smtClean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</a:rPr>
              <a:t> for your attention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3"/>
          <a:stretch/>
        </p:blipFill>
        <p:spPr>
          <a:xfrm>
            <a:off x="323528" y="308192"/>
            <a:ext cx="936104" cy="12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536" y="476672"/>
            <a:ext cx="8472487" cy="5970588"/>
          </a:xfrm>
        </p:spPr>
        <p:txBody>
          <a:bodyPr/>
          <a:lstStyle/>
          <a:p>
            <a:pPr marL="0" indent="0">
              <a:buNone/>
            </a:pPr>
            <a:r>
              <a:rPr lang="en-US" sz="1400" u="sng" dirty="0" smtClean="0">
                <a:solidFill>
                  <a:srgbClr val="FF0000"/>
                </a:solidFill>
              </a:rPr>
              <a:t>FURTHER BEAMLINES PROPOSED FOR CONSTRUCTION AT AN EARLY STAGE (2014/2015) AS INDEPENDENTLY FINNANCED PROPOSALS:</a:t>
            </a:r>
            <a:endParaRPr lang="pl-PL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/>
              <a:t>A. Low and medium photon energies (&lt; 2000 </a:t>
            </a:r>
            <a:r>
              <a:rPr lang="en-US" sz="1400" dirty="0" err="1" smtClean="0"/>
              <a:t>eV</a:t>
            </a:r>
            <a:r>
              <a:rPr lang="en-US" sz="1400" dirty="0" smtClean="0"/>
              <a:t>)</a:t>
            </a:r>
            <a:endParaRPr lang="pl-PL" sz="1400" dirty="0" smtClean="0"/>
          </a:p>
          <a:p>
            <a:r>
              <a:rPr lang="en-US" sz="1400" dirty="0" smtClean="0"/>
              <a:t>Soft X-ray Microscopy and </a:t>
            </a:r>
            <a:r>
              <a:rPr lang="en-US" sz="1400" dirty="0" err="1" smtClean="0"/>
              <a:t>Microtomography</a:t>
            </a:r>
            <a:r>
              <a:rPr lang="en-US" sz="1400" dirty="0" smtClean="0"/>
              <a:t> (U2)</a:t>
            </a:r>
            <a:r>
              <a:rPr lang="pl-PL" sz="1400" dirty="0" smtClean="0"/>
              <a:t> - undulator</a:t>
            </a:r>
          </a:p>
          <a:p>
            <a:pPr lvl="1"/>
            <a:r>
              <a:rPr lang="pl-PL" sz="1400" b="1" dirty="0" err="1" smtClean="0"/>
              <a:t>Photon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energy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range</a:t>
            </a:r>
            <a:r>
              <a:rPr lang="pl-PL" sz="1400" b="1" dirty="0" smtClean="0"/>
              <a:t>:</a:t>
            </a:r>
            <a:r>
              <a:rPr lang="pl-PL" sz="1400" dirty="0" smtClean="0"/>
              <a:t> 100 </a:t>
            </a:r>
            <a:r>
              <a:rPr lang="pl-PL" sz="1400" dirty="0" err="1" smtClean="0"/>
              <a:t>eV</a:t>
            </a:r>
            <a:r>
              <a:rPr lang="pl-PL" sz="1400" dirty="0" smtClean="0"/>
              <a:t> - 2 </a:t>
            </a:r>
            <a:r>
              <a:rPr lang="pl-PL" sz="1400" dirty="0" err="1" smtClean="0"/>
              <a:t>keV</a:t>
            </a:r>
            <a:r>
              <a:rPr lang="pl-PL" sz="1400" dirty="0" smtClean="0"/>
              <a:t> , </a:t>
            </a:r>
            <a:r>
              <a:rPr lang="pl-PL" sz="1400" b="1" dirty="0" err="1" smtClean="0"/>
              <a:t>Energy</a:t>
            </a:r>
            <a:r>
              <a:rPr lang="pl-PL" sz="1400" b="1" dirty="0" smtClean="0"/>
              <a:t> resolution</a:t>
            </a:r>
            <a:r>
              <a:rPr lang="pl-PL" sz="1400" dirty="0" smtClean="0"/>
              <a:t> DE/E: 10</a:t>
            </a:r>
            <a:r>
              <a:rPr lang="pl-PL" sz="1400" baseline="30000" dirty="0" smtClean="0"/>
              <a:t>-4</a:t>
            </a:r>
            <a:r>
              <a:rPr lang="pl-PL" sz="1400" dirty="0" smtClean="0"/>
              <a:t> </a:t>
            </a:r>
          </a:p>
          <a:p>
            <a:pPr lvl="1"/>
            <a:r>
              <a:rPr lang="en-US" sz="1400" b="1" dirty="0" smtClean="0"/>
              <a:t>Experimental techniques:</a:t>
            </a:r>
            <a:r>
              <a:rPr lang="en-US" sz="1400" dirty="0" smtClean="0"/>
              <a:t> STXM (Scanning Transmission X-ray Microscopy), PEEM (Photo-Electron Emission Microscopy), spatially resolved NEXAFS</a:t>
            </a:r>
            <a:endParaRPr lang="pl-PL" sz="1400" dirty="0" smtClean="0"/>
          </a:p>
          <a:p>
            <a:r>
              <a:rPr lang="en-US" sz="1400" dirty="0" smtClean="0"/>
              <a:t>Low Energy Line (NIR, Vis, UV, Soft X-ray) (U3)</a:t>
            </a:r>
            <a:r>
              <a:rPr lang="pl-PL" sz="1400" dirty="0" smtClean="0"/>
              <a:t> - undulator</a:t>
            </a:r>
          </a:p>
          <a:p>
            <a:pPr lvl="1"/>
            <a:r>
              <a:rPr lang="en-US" sz="1400" b="1" dirty="0" smtClean="0"/>
              <a:t>Photon energy range:</a:t>
            </a:r>
            <a:r>
              <a:rPr lang="en-US" sz="1400" dirty="0" smtClean="0"/>
              <a:t> (I) 1 - 10 </a:t>
            </a:r>
            <a:r>
              <a:rPr lang="en-US" sz="1400" dirty="0" err="1" smtClean="0"/>
              <a:t>eV</a:t>
            </a:r>
            <a:r>
              <a:rPr lang="en-US" sz="1400" dirty="0" smtClean="0"/>
              <a:t>, (II) 10 - 250 </a:t>
            </a:r>
            <a:r>
              <a:rPr lang="en-US" sz="1400" dirty="0" err="1" smtClean="0"/>
              <a:t>eV</a:t>
            </a:r>
            <a:r>
              <a:rPr lang="en-US" sz="1400" dirty="0" smtClean="0"/>
              <a:t> </a:t>
            </a:r>
            <a:r>
              <a:rPr lang="pl-PL" sz="1400" dirty="0" smtClean="0"/>
              <a:t>, </a:t>
            </a:r>
            <a:r>
              <a:rPr lang="pl-PL" sz="1400" b="1" dirty="0" err="1" smtClean="0"/>
              <a:t>Energy</a:t>
            </a:r>
            <a:r>
              <a:rPr lang="pl-PL" sz="1400" b="1" dirty="0" smtClean="0"/>
              <a:t> resolution</a:t>
            </a:r>
            <a:r>
              <a:rPr lang="pl-PL" sz="1400" dirty="0" smtClean="0"/>
              <a:t> DE/E: 10</a:t>
            </a:r>
            <a:r>
              <a:rPr lang="pl-PL" sz="1400" baseline="30000" dirty="0" smtClean="0"/>
              <a:t>-4</a:t>
            </a:r>
            <a:r>
              <a:rPr lang="pl-PL" sz="1400" dirty="0" smtClean="0"/>
              <a:t> - 4* 10</a:t>
            </a:r>
            <a:r>
              <a:rPr lang="pl-PL" sz="1400" baseline="30000" dirty="0" smtClean="0"/>
              <a:t>-4</a:t>
            </a:r>
            <a:r>
              <a:rPr lang="pl-PL" sz="1400" dirty="0" smtClean="0"/>
              <a:t> </a:t>
            </a:r>
          </a:p>
          <a:p>
            <a:pPr lvl="1"/>
            <a:r>
              <a:rPr lang="en-US" sz="1400" b="1" dirty="0" smtClean="0"/>
              <a:t>Experimental techniques:</a:t>
            </a:r>
            <a:r>
              <a:rPr lang="en-US" sz="1400" dirty="0" smtClean="0"/>
              <a:t> ARPES (Angular Resolved Photoelectron Spectroscopy) and SRPES (Spin Resolved Photoelectron Spectroscopy), photoemission ionic spectroscopy, fluorescence spectroscopy, absorption spectroscopy, luminescence and different coincidence spectroscopies (life-times)</a:t>
            </a:r>
            <a:endParaRPr lang="pl-PL" sz="1400" dirty="0" smtClean="0"/>
          </a:p>
          <a:p>
            <a:r>
              <a:rPr lang="en-US" sz="1400" dirty="0" smtClean="0"/>
              <a:t>Absorption Spectroscopies with Magnetic Materials (U4)</a:t>
            </a:r>
            <a:r>
              <a:rPr lang="pl-PL" sz="1400" dirty="0" smtClean="0"/>
              <a:t> -undulator</a:t>
            </a:r>
          </a:p>
          <a:p>
            <a:pPr lvl="1"/>
            <a:r>
              <a:rPr lang="pl-PL" sz="1400" b="1" dirty="0" err="1" smtClean="0"/>
              <a:t>Photon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energy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range</a:t>
            </a:r>
            <a:r>
              <a:rPr lang="pl-PL" sz="1400" b="1" dirty="0" smtClean="0"/>
              <a:t>:</a:t>
            </a:r>
            <a:r>
              <a:rPr lang="pl-PL" sz="1400" dirty="0" smtClean="0"/>
              <a:t> 250 </a:t>
            </a:r>
            <a:r>
              <a:rPr lang="pl-PL" sz="1400" dirty="0" err="1" smtClean="0"/>
              <a:t>eV</a:t>
            </a:r>
            <a:r>
              <a:rPr lang="pl-PL" sz="1400" dirty="0" smtClean="0"/>
              <a:t> - 1.5 </a:t>
            </a:r>
            <a:r>
              <a:rPr lang="pl-PL" sz="1400" dirty="0" err="1" smtClean="0"/>
              <a:t>keV</a:t>
            </a:r>
            <a:r>
              <a:rPr lang="pl-PL" sz="1400" dirty="0" smtClean="0"/>
              <a:t> , </a:t>
            </a:r>
            <a:r>
              <a:rPr lang="pl-PL" sz="1400" b="1" dirty="0" err="1" smtClean="0"/>
              <a:t>Energy</a:t>
            </a:r>
            <a:r>
              <a:rPr lang="pl-PL" sz="1400" b="1" dirty="0" smtClean="0"/>
              <a:t> resolution</a:t>
            </a:r>
            <a:r>
              <a:rPr lang="pl-PL" sz="1400" dirty="0" smtClean="0"/>
              <a:t> DE/E: 10</a:t>
            </a:r>
            <a:r>
              <a:rPr lang="pl-PL" sz="1400" baseline="30000" dirty="0" smtClean="0"/>
              <a:t>-4</a:t>
            </a:r>
            <a:r>
              <a:rPr lang="pl-PL" sz="1400" dirty="0" smtClean="0"/>
              <a:t> - 10</a:t>
            </a:r>
            <a:r>
              <a:rPr lang="pl-PL" sz="1400" baseline="30000" dirty="0" smtClean="0"/>
              <a:t>-3</a:t>
            </a:r>
            <a:r>
              <a:rPr lang="pl-PL" sz="1400" dirty="0" smtClean="0"/>
              <a:t> </a:t>
            </a:r>
          </a:p>
          <a:p>
            <a:pPr lvl="1"/>
            <a:r>
              <a:rPr lang="en-US" sz="1400" b="1" dirty="0" smtClean="0"/>
              <a:t>Experimental techniques:</a:t>
            </a:r>
            <a:r>
              <a:rPr lang="en-US" sz="1400" dirty="0" smtClean="0"/>
              <a:t> XAS (X-ray Absorption Spectroscopy): XANES, EXAFS with emphasis on XMCD (X-ray Magnetic </a:t>
            </a:r>
            <a:r>
              <a:rPr lang="en-US" sz="1400" dirty="0" err="1" smtClean="0"/>
              <a:t>Dichroism</a:t>
            </a:r>
            <a:r>
              <a:rPr lang="en-US" sz="1400" dirty="0" smtClean="0"/>
              <a:t>)</a:t>
            </a:r>
            <a:endParaRPr lang="pl-PL" sz="1400" dirty="0" smtClean="0"/>
          </a:p>
          <a:p>
            <a:r>
              <a:rPr lang="en-US" sz="1400" dirty="0" smtClean="0"/>
              <a:t>Near- and Far-infrared spectroscopy and Microscopy (BM1)</a:t>
            </a:r>
            <a:r>
              <a:rPr lang="pl-PL" sz="1400" dirty="0" smtClean="0"/>
              <a:t> –</a:t>
            </a:r>
            <a:r>
              <a:rPr lang="pl-PL" sz="1400" dirty="0" err="1" smtClean="0"/>
              <a:t>bending</a:t>
            </a:r>
            <a:r>
              <a:rPr lang="pl-PL" sz="1400" dirty="0" smtClean="0"/>
              <a:t> magnet</a:t>
            </a:r>
          </a:p>
          <a:p>
            <a:pPr lvl="1"/>
            <a:r>
              <a:rPr lang="en-US" sz="1400" b="1" dirty="0" smtClean="0"/>
              <a:t>Photon energy range:</a:t>
            </a:r>
            <a:r>
              <a:rPr lang="en-US" sz="1400" dirty="0" smtClean="0"/>
              <a:t> 0.001 </a:t>
            </a:r>
            <a:r>
              <a:rPr lang="en-US" sz="1400" dirty="0" err="1" smtClean="0"/>
              <a:t>eV</a:t>
            </a:r>
            <a:r>
              <a:rPr lang="en-US" sz="1400" dirty="0" smtClean="0"/>
              <a:t> - 1.5 </a:t>
            </a:r>
            <a:r>
              <a:rPr lang="en-US" sz="1400" dirty="0" err="1" smtClean="0"/>
              <a:t>eV</a:t>
            </a:r>
            <a:r>
              <a:rPr lang="pl-PL" sz="1400" dirty="0" smtClean="0"/>
              <a:t> </a:t>
            </a:r>
            <a:r>
              <a:rPr lang="en-US" sz="1400" dirty="0" smtClean="0"/>
              <a:t>[(I) 10 - 1000 cm</a:t>
            </a:r>
            <a:r>
              <a:rPr lang="en-US" sz="1400" baseline="30000" dirty="0" smtClean="0"/>
              <a:t>-1</a:t>
            </a:r>
            <a:r>
              <a:rPr lang="en-US" sz="1400" dirty="0" smtClean="0"/>
              <a:t>,   (II) 600 - 6000 cm</a:t>
            </a:r>
            <a:r>
              <a:rPr lang="en-US" sz="1400" baseline="30000" dirty="0" smtClean="0"/>
              <a:t>-1</a:t>
            </a:r>
            <a:r>
              <a:rPr lang="en-US" sz="1400" dirty="0" smtClean="0"/>
              <a:t> ] </a:t>
            </a:r>
            <a:endParaRPr lang="pl-PL" sz="1400" dirty="0" smtClean="0"/>
          </a:p>
          <a:p>
            <a:pPr lvl="1"/>
            <a:r>
              <a:rPr lang="en-US" sz="1400" b="1" dirty="0" smtClean="0"/>
              <a:t>Resolving power</a:t>
            </a:r>
            <a:r>
              <a:rPr lang="en-US" sz="1400" dirty="0" smtClean="0"/>
              <a:t> </a:t>
            </a:r>
            <a:r>
              <a:rPr lang="en-US" sz="1400" dirty="0" err="1" smtClean="0"/>
              <a:t>Dk</a:t>
            </a:r>
            <a:r>
              <a:rPr lang="en-US" sz="1400" dirty="0" smtClean="0"/>
              <a:t>: (I) 0.001 cm</a:t>
            </a:r>
            <a:r>
              <a:rPr lang="en-US" sz="1400" baseline="30000" dirty="0" smtClean="0"/>
              <a:t>-1</a:t>
            </a:r>
            <a:r>
              <a:rPr lang="en-US" sz="1400" dirty="0" smtClean="0"/>
              <a:t>,   (II) 0.125 cm</a:t>
            </a:r>
            <a:r>
              <a:rPr lang="en-US" sz="1400" baseline="30000" dirty="0" smtClean="0"/>
              <a:t>-1</a:t>
            </a:r>
            <a:r>
              <a:rPr lang="en-US" sz="1400" dirty="0" smtClean="0"/>
              <a:t> </a:t>
            </a:r>
            <a:endParaRPr lang="pl-PL" sz="1400" dirty="0" smtClean="0"/>
          </a:p>
          <a:p>
            <a:pPr lvl="1"/>
            <a:r>
              <a:rPr lang="en-US" sz="1400" b="1" dirty="0" smtClean="0"/>
              <a:t>Experimental techniques: </a:t>
            </a:r>
            <a:r>
              <a:rPr lang="en-US" sz="1400" dirty="0" smtClean="0"/>
              <a:t>Far-infrared absorption spectroscopy, Near-infrared </a:t>
            </a:r>
            <a:r>
              <a:rPr lang="en-US" sz="1400" dirty="0" err="1" smtClean="0"/>
              <a:t>spectromicroscopy</a:t>
            </a:r>
            <a:r>
              <a:rPr lang="en-US" sz="1400" dirty="0" smtClean="0"/>
              <a:t> with high spatial resolving power, </a:t>
            </a:r>
            <a:r>
              <a:rPr lang="en-US" sz="1400" dirty="0" err="1" smtClean="0"/>
              <a:t>photoacustic</a:t>
            </a:r>
            <a:r>
              <a:rPr lang="en-US" sz="1400" dirty="0" smtClean="0"/>
              <a:t> spectroscopy</a:t>
            </a:r>
          </a:p>
        </p:txBody>
      </p:sp>
    </p:spTree>
    <p:extLst>
      <p:ext uri="{BB962C8B-B14F-4D97-AF65-F5344CB8AC3E}">
        <p14:creationId xmlns:p14="http://schemas.microsoft.com/office/powerpoint/2010/main" val="150997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mtClean="0">
                <a:solidFill>
                  <a:schemeClr val="tx1"/>
                </a:solidFill>
              </a:rPr>
              <a:t>Title of Conference, Month date, Year.        Author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357188"/>
            <a:ext cx="8229600" cy="6500812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B. Higher photon energy lines (&gt; 2000 </a:t>
            </a:r>
            <a:r>
              <a:rPr lang="en-US" sz="1600" b="1" dirty="0" err="1" smtClean="0">
                <a:solidFill>
                  <a:srgbClr val="FF0000"/>
                </a:solidFill>
              </a:rPr>
              <a:t>eV</a:t>
            </a:r>
            <a:r>
              <a:rPr lang="en-US" sz="1600" b="1" dirty="0" smtClean="0">
                <a:solidFill>
                  <a:srgbClr val="FF0000"/>
                </a:solidFill>
              </a:rPr>
              <a:t>) </a:t>
            </a:r>
            <a:endParaRPr lang="pl-PL" sz="1600" b="1" dirty="0" smtClean="0">
              <a:solidFill>
                <a:srgbClr val="FF0000"/>
              </a:solidFill>
            </a:endParaRPr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r>
              <a:rPr lang="pl-PL" sz="1600" dirty="0" smtClean="0"/>
              <a:t>X-</a:t>
            </a:r>
            <a:r>
              <a:rPr lang="pl-PL" sz="1600" dirty="0" err="1" smtClean="0"/>
              <a:t>ray</a:t>
            </a:r>
            <a:r>
              <a:rPr lang="pl-PL" sz="1600" dirty="0" smtClean="0"/>
              <a:t> </a:t>
            </a:r>
            <a:r>
              <a:rPr lang="pl-PL" sz="1600" dirty="0" err="1" smtClean="0"/>
              <a:t>Diffraction</a:t>
            </a:r>
            <a:r>
              <a:rPr lang="pl-PL" sz="1600" dirty="0" smtClean="0"/>
              <a:t> (W1)</a:t>
            </a:r>
          </a:p>
          <a:p>
            <a:pPr lvl="1"/>
            <a:r>
              <a:rPr lang="pl-PL" sz="1600" b="1" dirty="0" smtClean="0"/>
              <a:t>Source:</a:t>
            </a:r>
            <a:r>
              <a:rPr lang="pl-PL" sz="1600" dirty="0" smtClean="0"/>
              <a:t> </a:t>
            </a:r>
            <a:r>
              <a:rPr lang="pl-PL" sz="1600" dirty="0" err="1" smtClean="0"/>
              <a:t>Wiggler</a:t>
            </a:r>
            <a:r>
              <a:rPr lang="pl-PL" sz="1600" dirty="0" smtClean="0"/>
              <a:t> ( 2 T) </a:t>
            </a:r>
          </a:p>
          <a:p>
            <a:pPr lvl="1"/>
            <a:r>
              <a:rPr lang="pl-PL" sz="1600" b="1" dirty="0" err="1" smtClean="0"/>
              <a:t>Photon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energy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range</a:t>
            </a:r>
            <a:r>
              <a:rPr lang="pl-PL" sz="1600" b="1" dirty="0" smtClean="0"/>
              <a:t>:</a:t>
            </a:r>
            <a:r>
              <a:rPr lang="pl-PL" sz="1600" dirty="0" smtClean="0"/>
              <a:t> 8 </a:t>
            </a:r>
            <a:r>
              <a:rPr lang="pl-PL" sz="1600" dirty="0" err="1" smtClean="0"/>
              <a:t>keV</a:t>
            </a:r>
            <a:r>
              <a:rPr lang="pl-PL" sz="1600" dirty="0" smtClean="0"/>
              <a:t> - 15 </a:t>
            </a:r>
            <a:r>
              <a:rPr lang="pl-PL" sz="1600" dirty="0" err="1" smtClean="0"/>
              <a:t>keV</a:t>
            </a:r>
            <a:r>
              <a:rPr lang="pl-PL" sz="1600" dirty="0" smtClean="0"/>
              <a:t> </a:t>
            </a:r>
          </a:p>
          <a:p>
            <a:pPr lvl="1"/>
            <a:r>
              <a:rPr lang="en-US" sz="1600" b="1" dirty="0" smtClean="0"/>
              <a:t>Experimental techniques:</a:t>
            </a:r>
            <a:r>
              <a:rPr lang="en-US" sz="1600" dirty="0" smtClean="0"/>
              <a:t> Powder diffraction XRD (X-Ray Diffraction), SAXS (Small Angle X-ray Scattering), </a:t>
            </a:r>
            <a:r>
              <a:rPr lang="en-US" sz="1600" dirty="0" err="1" smtClean="0"/>
              <a:t>reflectometry</a:t>
            </a:r>
            <a:r>
              <a:rPr lang="en-US" sz="1600" dirty="0" smtClean="0"/>
              <a:t>, </a:t>
            </a:r>
            <a:r>
              <a:rPr lang="en-US" sz="1600" dirty="0" err="1" smtClean="0"/>
              <a:t>microdiffraction</a:t>
            </a:r>
            <a:endParaRPr lang="pl-PL" sz="1600" dirty="0" smtClean="0"/>
          </a:p>
          <a:p>
            <a:r>
              <a:rPr lang="pl-PL" sz="1600" dirty="0" err="1" smtClean="0"/>
              <a:t>Macromolecular</a:t>
            </a:r>
            <a:r>
              <a:rPr lang="pl-PL" sz="1600" dirty="0" smtClean="0"/>
              <a:t> </a:t>
            </a:r>
            <a:r>
              <a:rPr lang="pl-PL" sz="1600" dirty="0" err="1" smtClean="0"/>
              <a:t>Crystallography</a:t>
            </a:r>
            <a:r>
              <a:rPr lang="pl-PL" sz="1600" dirty="0" smtClean="0"/>
              <a:t> (W2)</a:t>
            </a:r>
          </a:p>
          <a:p>
            <a:pPr lvl="1"/>
            <a:r>
              <a:rPr lang="pl-PL" sz="1600" b="1" dirty="0" smtClean="0"/>
              <a:t>Source:</a:t>
            </a:r>
            <a:r>
              <a:rPr lang="pl-PL" sz="1600" dirty="0" smtClean="0"/>
              <a:t> SC </a:t>
            </a:r>
            <a:r>
              <a:rPr lang="pl-PL" sz="1600" dirty="0" err="1" smtClean="0"/>
              <a:t>Wiggler</a:t>
            </a:r>
            <a:r>
              <a:rPr lang="pl-PL" sz="1600" dirty="0" smtClean="0"/>
              <a:t> ( 3.5 T) </a:t>
            </a:r>
          </a:p>
          <a:p>
            <a:pPr lvl="1"/>
            <a:r>
              <a:rPr lang="pl-PL" sz="1600" b="1" dirty="0" err="1" smtClean="0"/>
              <a:t>Photon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energy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range</a:t>
            </a:r>
            <a:r>
              <a:rPr lang="pl-PL" sz="1600" b="1" dirty="0" smtClean="0"/>
              <a:t>:</a:t>
            </a:r>
            <a:r>
              <a:rPr lang="pl-PL" sz="1600" dirty="0" smtClean="0"/>
              <a:t> 6 </a:t>
            </a:r>
            <a:r>
              <a:rPr lang="pl-PL" sz="1600" dirty="0" err="1" smtClean="0"/>
              <a:t>keV</a:t>
            </a:r>
            <a:r>
              <a:rPr lang="pl-PL" sz="1600" dirty="0" smtClean="0"/>
              <a:t> - 20 </a:t>
            </a:r>
            <a:r>
              <a:rPr lang="pl-PL" sz="1600" dirty="0" err="1" smtClean="0"/>
              <a:t>keV</a:t>
            </a:r>
            <a:r>
              <a:rPr lang="pl-PL" sz="1600" dirty="0" smtClean="0"/>
              <a:t> </a:t>
            </a:r>
          </a:p>
          <a:p>
            <a:pPr lvl="1"/>
            <a:r>
              <a:rPr lang="en-US" sz="1600" b="1" dirty="0" smtClean="0"/>
              <a:t>Experimental techniques:</a:t>
            </a:r>
            <a:r>
              <a:rPr lang="en-US" sz="1600" dirty="0" smtClean="0"/>
              <a:t> Single crystal X-ray diffraction, PX (Protein Crystallography), MAD (</a:t>
            </a:r>
            <a:r>
              <a:rPr lang="en-US" sz="1600" dirty="0" err="1" smtClean="0"/>
              <a:t>Multiwavelength</a:t>
            </a:r>
            <a:r>
              <a:rPr lang="en-US" sz="1600" dirty="0" smtClean="0"/>
              <a:t> Anomalous Diffraction)</a:t>
            </a:r>
            <a:endParaRPr lang="pl-PL" sz="1600" dirty="0" smtClean="0"/>
          </a:p>
          <a:p>
            <a:r>
              <a:rPr lang="pl-PL" sz="1600" dirty="0" err="1" smtClean="0"/>
              <a:t>Material</a:t>
            </a:r>
            <a:r>
              <a:rPr lang="pl-PL" sz="1600" dirty="0" smtClean="0"/>
              <a:t> Science Beamline (W3)</a:t>
            </a:r>
          </a:p>
          <a:p>
            <a:pPr lvl="1"/>
            <a:r>
              <a:rPr lang="pl-PL" sz="1600" b="1" dirty="0" smtClean="0"/>
              <a:t>Source:</a:t>
            </a:r>
            <a:r>
              <a:rPr lang="pl-PL" sz="1600" dirty="0" smtClean="0"/>
              <a:t> SC </a:t>
            </a:r>
            <a:r>
              <a:rPr lang="pl-PL" sz="1600" dirty="0" err="1" smtClean="0"/>
              <a:t>Wiggler</a:t>
            </a:r>
            <a:r>
              <a:rPr lang="pl-PL" sz="1600" dirty="0" smtClean="0"/>
              <a:t> ( 3.5 T) </a:t>
            </a:r>
          </a:p>
          <a:p>
            <a:pPr lvl="1"/>
            <a:r>
              <a:rPr lang="pl-PL" sz="1600" b="1" dirty="0" err="1" smtClean="0"/>
              <a:t>Photon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energy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range</a:t>
            </a:r>
            <a:r>
              <a:rPr lang="pl-PL" sz="1600" b="1" dirty="0" smtClean="0"/>
              <a:t>:</a:t>
            </a:r>
            <a:r>
              <a:rPr lang="pl-PL" sz="1600" dirty="0" smtClean="0"/>
              <a:t> 4 </a:t>
            </a:r>
            <a:r>
              <a:rPr lang="pl-PL" sz="1600" dirty="0" err="1" smtClean="0"/>
              <a:t>keV</a:t>
            </a:r>
            <a:r>
              <a:rPr lang="pl-PL" sz="1600" dirty="0" smtClean="0"/>
              <a:t> - 20 </a:t>
            </a:r>
            <a:r>
              <a:rPr lang="pl-PL" sz="1600" dirty="0" err="1" smtClean="0"/>
              <a:t>keV</a:t>
            </a:r>
            <a:r>
              <a:rPr lang="pl-PL" sz="1600" dirty="0" smtClean="0"/>
              <a:t> </a:t>
            </a:r>
          </a:p>
          <a:p>
            <a:pPr lvl="1"/>
            <a:r>
              <a:rPr lang="en-US" sz="1600" b="1" dirty="0" smtClean="0"/>
              <a:t>Experimental techniques:</a:t>
            </a:r>
            <a:r>
              <a:rPr lang="en-US" sz="1600" dirty="0" smtClean="0"/>
              <a:t> X-ray diffraction (XRD), X-ray absorption (XANES, EXAFS)</a:t>
            </a:r>
            <a:endParaRPr lang="pl-PL" sz="1600" dirty="0" smtClean="0"/>
          </a:p>
          <a:p>
            <a:endParaRPr lang="pl-PL" sz="1600" dirty="0" smtClean="0"/>
          </a:p>
        </p:txBody>
      </p:sp>
    </p:spTree>
    <p:extLst>
      <p:ext uri="{BB962C8B-B14F-4D97-AF65-F5344CB8AC3E}">
        <p14:creationId xmlns:p14="http://schemas.microsoft.com/office/powerpoint/2010/main" val="330088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October </a:t>
            </a:r>
            <a:r>
              <a:rPr lang="en-US" sz="2000" b="1" dirty="0" smtClean="0"/>
              <a:t>2009 </a:t>
            </a:r>
            <a:r>
              <a:rPr lang="en-US" sz="2000" dirty="0" smtClean="0"/>
              <a:t>adjusted </a:t>
            </a:r>
            <a:r>
              <a:rPr lang="en-US" sz="2000" dirty="0"/>
              <a:t>feasibility study submitted</a:t>
            </a:r>
            <a:endParaRPr lang="pl-PL" sz="2000" dirty="0" smtClean="0"/>
          </a:p>
          <a:p>
            <a:r>
              <a:rPr lang="en-US" sz="2000" b="1" dirty="0"/>
              <a:t>February </a:t>
            </a:r>
            <a:r>
              <a:rPr lang="en-US" sz="2000" b="1" dirty="0" smtClean="0"/>
              <a:t>2010 </a:t>
            </a:r>
            <a:r>
              <a:rPr lang="pl-PL" sz="2000" dirty="0"/>
              <a:t>e</a:t>
            </a:r>
            <a:r>
              <a:rPr lang="en-US" sz="2000" dirty="0" smtClean="0"/>
              <a:t>valuation </a:t>
            </a:r>
            <a:r>
              <a:rPr lang="en-US" sz="2000" dirty="0"/>
              <a:t>process successfully completed</a:t>
            </a:r>
          </a:p>
          <a:p>
            <a:pPr lvl="1"/>
            <a:r>
              <a:rPr lang="en-US" sz="1600" dirty="0"/>
              <a:t>the project </a:t>
            </a:r>
            <a:r>
              <a:rPr lang="en-US" sz="1600" dirty="0" smtClean="0"/>
              <a:t>approved</a:t>
            </a:r>
            <a:endParaRPr lang="pl-PL" sz="1600" dirty="0" smtClean="0"/>
          </a:p>
          <a:p>
            <a:r>
              <a:rPr lang="en-US" sz="2800" b="1" dirty="0"/>
              <a:t>9 April </a:t>
            </a:r>
            <a:r>
              <a:rPr lang="en-US" sz="2800" b="1" dirty="0" smtClean="0"/>
              <a:t>2010</a:t>
            </a:r>
            <a:endParaRPr lang="en-US" sz="2800" dirty="0" smtClean="0"/>
          </a:p>
        </p:txBody>
      </p:sp>
      <p:pic>
        <p:nvPicPr>
          <p:cNvPr id="4" name="Picture 4" descr="Podpisanie%20umowy_MG_2228_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24944"/>
            <a:ext cx="4248150" cy="2962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pole tekstowe 4"/>
          <p:cNvSpPr txBox="1"/>
          <p:nvPr/>
        </p:nvSpPr>
        <p:spPr>
          <a:xfrm>
            <a:off x="323528" y="3393472"/>
            <a:ext cx="432048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tx2"/>
                </a:solidFill>
              </a:rPr>
              <a:t>The Minister of Science </a:t>
            </a:r>
            <a:br>
              <a:rPr lang="en-US" sz="1600" i="1" dirty="0" smtClean="0">
                <a:solidFill>
                  <a:schemeClr val="tx2"/>
                </a:solidFill>
              </a:rPr>
            </a:br>
            <a:r>
              <a:rPr lang="en-US" sz="1600" i="1" dirty="0" smtClean="0">
                <a:solidFill>
                  <a:schemeClr val="tx2"/>
                </a:solidFill>
              </a:rPr>
              <a:t>and Higher Education</a:t>
            </a: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 smtClean="0">
                <a:solidFill>
                  <a:schemeClr val="tx2"/>
                </a:solidFill>
              </a:rPr>
              <a:t>and</a:t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i="1" dirty="0" smtClean="0">
                <a:solidFill>
                  <a:schemeClr val="tx2"/>
                </a:solidFill>
              </a:rPr>
              <a:t>The Jagiellonian University Rector</a:t>
            </a:r>
          </a:p>
          <a:p>
            <a:pPr algn="ctr"/>
            <a:r>
              <a:rPr lang="en-US" sz="1600" i="1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b="1" dirty="0" smtClean="0">
                <a:solidFill>
                  <a:schemeClr val="tx2"/>
                </a:solidFill>
              </a:rPr>
              <a:t>signed the contract </a:t>
            </a:r>
            <a:r>
              <a:rPr lang="en-US" sz="1600" dirty="0" smtClean="0">
                <a:solidFill>
                  <a:schemeClr val="tx2"/>
                </a:solidFill>
              </a:rPr>
              <a:t>for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i="1" dirty="0" smtClean="0">
                <a:solidFill>
                  <a:schemeClr val="tx2"/>
                </a:solidFill>
              </a:rPr>
              <a:t>National Electromagnetic Radiation</a:t>
            </a:r>
            <a:br>
              <a:rPr lang="en-US" sz="1600" i="1" dirty="0" smtClean="0">
                <a:solidFill>
                  <a:schemeClr val="tx2"/>
                </a:solidFill>
              </a:rPr>
            </a:br>
            <a:r>
              <a:rPr lang="en-US" sz="1600" i="1" dirty="0" smtClean="0">
                <a:solidFill>
                  <a:schemeClr val="tx2"/>
                </a:solidFill>
              </a:rPr>
              <a:t>Research Centre </a:t>
            </a:r>
            <a:br>
              <a:rPr lang="en-US" sz="1600" i="1" dirty="0" smtClean="0">
                <a:solidFill>
                  <a:schemeClr val="tx2"/>
                </a:solidFill>
              </a:rPr>
            </a:br>
            <a:r>
              <a:rPr lang="en-US" sz="1600" i="1" dirty="0" smtClean="0">
                <a:solidFill>
                  <a:schemeClr val="tx2"/>
                </a:solidFill>
              </a:rPr>
              <a:t>at The Jagiellonian University</a:t>
            </a:r>
          </a:p>
          <a:p>
            <a:endParaRPr lang="en-US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3"/>
          <a:stretch/>
        </p:blipFill>
        <p:spPr>
          <a:xfrm>
            <a:off x="323528" y="308192"/>
            <a:ext cx="936104" cy="12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1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lum bright="66000" contrast="-9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89" y="1752600"/>
            <a:ext cx="6519821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PS Google earth view euro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2600"/>
            <a:ext cx="8496944" cy="4937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Kraków, Poland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3"/>
          <a:stretch/>
        </p:blipFill>
        <p:spPr>
          <a:xfrm>
            <a:off x="323528" y="308192"/>
            <a:ext cx="936104" cy="12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lum bright="66000" contrast="-9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89" y="1752600"/>
            <a:ext cx="6519821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</a:t>
            </a:r>
            <a:endParaRPr lang="en-US" dirty="0"/>
          </a:p>
        </p:txBody>
      </p:sp>
      <p:pic>
        <p:nvPicPr>
          <p:cNvPr id="6" name="Picture 3" descr="CPS Google earth view KRK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1" y="1752601"/>
            <a:ext cx="8424936" cy="488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Kraków, Poland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bjaśnienie owalne 3"/>
          <p:cNvSpPr/>
          <p:nvPr/>
        </p:nvSpPr>
        <p:spPr>
          <a:xfrm>
            <a:off x="2411760" y="5498368"/>
            <a:ext cx="2355870" cy="570489"/>
          </a:xfrm>
          <a:prstGeom prst="wedgeEllipseCallout">
            <a:avLst>
              <a:gd name="adj1" fmla="val -75144"/>
              <a:gd name="adj2" fmla="val 55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Synchrotron</a:t>
            </a:r>
            <a:endParaRPr lang="en-US" dirty="0"/>
          </a:p>
        </p:txBody>
      </p:sp>
      <p:sp>
        <p:nvSpPr>
          <p:cNvPr id="7" name="Objaśnienie owalne 6"/>
          <p:cNvSpPr/>
          <p:nvPr/>
        </p:nvSpPr>
        <p:spPr>
          <a:xfrm>
            <a:off x="5652120" y="2304317"/>
            <a:ext cx="2355870" cy="570489"/>
          </a:xfrm>
          <a:prstGeom prst="wedgeEllipseCallout">
            <a:avLst>
              <a:gd name="adj1" fmla="val -53384"/>
              <a:gd name="adj2" fmla="val -1069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Wawel </a:t>
            </a:r>
            <a:r>
              <a:rPr lang="pl-PL" dirty="0" err="1" smtClean="0"/>
              <a:t>Castle</a:t>
            </a:r>
            <a:endParaRPr lang="en-US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3"/>
          <a:stretch/>
        </p:blipFill>
        <p:spPr>
          <a:xfrm>
            <a:off x="323528" y="308192"/>
            <a:ext cx="936104" cy="12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lum bright="66000" contrast="-9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89" y="1752600"/>
            <a:ext cx="6519821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Kraków, Poland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61" y="2377868"/>
            <a:ext cx="6554076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3"/>
          <a:stretch/>
        </p:blipFill>
        <p:spPr>
          <a:xfrm>
            <a:off x="323528" y="308192"/>
            <a:ext cx="936104" cy="12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6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lum bright="66000" contrast="-9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89" y="1752600"/>
            <a:ext cx="6519821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Ring will be a copy of MAX IV 1.5</a:t>
            </a:r>
          </a:p>
          <a:p>
            <a:pPr lvl="1"/>
            <a:r>
              <a:rPr lang="en-US" dirty="0" smtClean="0"/>
              <a:t>Energy: 1.5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err="1" smtClean="0"/>
              <a:t>Emittance</a:t>
            </a:r>
            <a:r>
              <a:rPr lang="en-US" dirty="0" smtClean="0"/>
              <a:t>: 5.6 nm rad</a:t>
            </a:r>
          </a:p>
          <a:p>
            <a:pPr lvl="1"/>
            <a:r>
              <a:rPr lang="en-US" dirty="0" smtClean="0"/>
              <a:t>Circumference: 96 m </a:t>
            </a:r>
          </a:p>
          <a:p>
            <a:pPr lvl="1"/>
            <a:r>
              <a:rPr lang="en-US" dirty="0" smtClean="0"/>
              <a:t>Current: 500 mA</a:t>
            </a:r>
          </a:p>
          <a:p>
            <a:pPr lvl="1"/>
            <a:r>
              <a:rPr lang="en-US" dirty="0" smtClean="0"/>
              <a:t>Number of straight sections: 12 (10 for IDs)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Injector: 500 MeV, ramping in ring (in future 1.5 </a:t>
            </a:r>
            <a:r>
              <a:rPr lang="en-US" dirty="0" err="1" smtClean="0"/>
              <a:t>GeV</a:t>
            </a:r>
            <a:r>
              <a:rPr lang="en-US" dirty="0" smtClean="0"/>
              <a:t> and top-up)</a:t>
            </a:r>
          </a:p>
          <a:p>
            <a:endParaRPr lang="en-US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3"/>
          <a:stretch/>
        </p:blipFill>
        <p:spPr>
          <a:xfrm>
            <a:off x="323528" y="308192"/>
            <a:ext cx="936104" cy="12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Machine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52600"/>
            <a:ext cx="6840759" cy="4588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pole tekstowe 3"/>
          <p:cNvSpPr txBox="1"/>
          <p:nvPr/>
        </p:nvSpPr>
        <p:spPr>
          <a:xfrm>
            <a:off x="1691680" y="2519683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pl-PL" sz="1400" b="1" dirty="0" err="1" smtClean="0">
                <a:latin typeface="Times New Roman" pitchFamily="18" charset="0"/>
                <a:cs typeface="Times New Roman" pitchFamily="18" charset="0"/>
              </a:rPr>
              <a:t>MeV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835696" y="1844824"/>
            <a:ext cx="72008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3779912" y="1844824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3"/>
          <a:stretch/>
        </p:blipFill>
        <p:spPr>
          <a:xfrm>
            <a:off x="323528" y="308192"/>
            <a:ext cx="936104" cy="12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lum bright="66000" contrast="-9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89" y="1752600"/>
            <a:ext cx="6519821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BeaMLINE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b="1" dirty="0" smtClean="0"/>
              <a:t>One </a:t>
            </a:r>
            <a:r>
              <a:rPr lang="pl-PL" sz="2000" b="1" dirty="0" err="1" smtClean="0"/>
              <a:t>beamline</a:t>
            </a:r>
            <a:r>
              <a:rPr lang="pl-PL" sz="2000" b="1" dirty="0" smtClean="0"/>
              <a:t> in </a:t>
            </a:r>
            <a:r>
              <a:rPr lang="en-US" sz="2000" b="1" dirty="0" smtClean="0"/>
              <a:t> the </a:t>
            </a:r>
            <a:r>
              <a:rPr lang="pl-PL" sz="2000" b="1" dirty="0" smtClean="0"/>
              <a:t>Project</a:t>
            </a:r>
            <a:r>
              <a:rPr lang="pl-PL" sz="2000" dirty="0" smtClean="0"/>
              <a:t>:</a:t>
            </a:r>
          </a:p>
          <a:p>
            <a:pPr lvl="1"/>
            <a:r>
              <a:rPr lang="pl-PL" sz="1800" dirty="0" smtClean="0"/>
              <a:t>LEEM/XPEEM </a:t>
            </a:r>
            <a:r>
              <a:rPr lang="en-US" sz="1800" dirty="0" smtClean="0"/>
              <a:t>(U2) - </a:t>
            </a:r>
            <a:r>
              <a:rPr lang="en-US" sz="1800" dirty="0" err="1" smtClean="0"/>
              <a:t>undulator</a:t>
            </a:r>
            <a:endParaRPr lang="pl-PL" sz="1800" dirty="0" smtClean="0"/>
          </a:p>
          <a:p>
            <a:r>
              <a:rPr lang="en-US" sz="2000" b="1" dirty="0" smtClean="0"/>
              <a:t>Other </a:t>
            </a:r>
            <a:r>
              <a:rPr lang="pl-PL" sz="2000" b="1" dirty="0" smtClean="0"/>
              <a:t>with </a:t>
            </a:r>
            <a:r>
              <a:rPr lang="en-US" sz="2000" b="1" dirty="0" smtClean="0"/>
              <a:t>separate budget</a:t>
            </a:r>
          </a:p>
          <a:p>
            <a:pPr lvl="1"/>
            <a:r>
              <a:rPr lang="en-US" sz="1800" dirty="0"/>
              <a:t>Soft X-ray Spectroscopy (U1</a:t>
            </a:r>
            <a:r>
              <a:rPr lang="en-US" sz="1800" dirty="0" smtClean="0"/>
              <a:t>) - </a:t>
            </a:r>
            <a:r>
              <a:rPr lang="en-US" sz="1800" dirty="0" err="1" smtClean="0"/>
              <a:t>undulator</a:t>
            </a:r>
            <a:endParaRPr lang="pl-PL" sz="1800" dirty="0"/>
          </a:p>
          <a:p>
            <a:pPr lvl="1"/>
            <a:r>
              <a:rPr lang="en-US" sz="1800" dirty="0"/>
              <a:t>Low Energy Line (NIR, Vis, UV, Soft X-ray) (U3)</a:t>
            </a:r>
            <a:r>
              <a:rPr lang="pl-PL" sz="1800" dirty="0"/>
              <a:t> - undulator</a:t>
            </a:r>
          </a:p>
          <a:p>
            <a:pPr lvl="1"/>
            <a:r>
              <a:rPr lang="en-US" sz="1800" dirty="0"/>
              <a:t>Absorption Spectroscopies with Magnetic Materials (U4)</a:t>
            </a:r>
            <a:r>
              <a:rPr lang="pl-PL" sz="1800" dirty="0"/>
              <a:t> -undulator</a:t>
            </a:r>
          </a:p>
          <a:p>
            <a:pPr lvl="1"/>
            <a:r>
              <a:rPr lang="en-US" sz="1800" dirty="0"/>
              <a:t>Near- and Far-infrared spectroscopy and Microscopy (BM1)</a:t>
            </a:r>
            <a:r>
              <a:rPr lang="pl-PL" sz="1800" dirty="0"/>
              <a:t> –</a:t>
            </a:r>
            <a:r>
              <a:rPr lang="pl-PL" sz="1800" dirty="0" err="1"/>
              <a:t>bending</a:t>
            </a:r>
            <a:r>
              <a:rPr lang="pl-PL" sz="1800" dirty="0"/>
              <a:t> </a:t>
            </a:r>
            <a:r>
              <a:rPr lang="pl-PL" sz="1800" dirty="0" smtClean="0"/>
              <a:t>magnet</a:t>
            </a:r>
            <a:endParaRPr lang="en-US" sz="1800" dirty="0" smtClean="0"/>
          </a:p>
          <a:p>
            <a:pPr lvl="1"/>
            <a:r>
              <a:rPr lang="pl-PL" sz="1800" dirty="0"/>
              <a:t>X-</a:t>
            </a:r>
            <a:r>
              <a:rPr lang="pl-PL" sz="1800" dirty="0" err="1"/>
              <a:t>ray</a:t>
            </a:r>
            <a:r>
              <a:rPr lang="pl-PL" sz="1800" dirty="0"/>
              <a:t> </a:t>
            </a:r>
            <a:r>
              <a:rPr lang="pl-PL" sz="1800" dirty="0" err="1"/>
              <a:t>Diffraction</a:t>
            </a:r>
            <a:r>
              <a:rPr lang="pl-PL" sz="1800" dirty="0"/>
              <a:t> (</a:t>
            </a:r>
            <a:r>
              <a:rPr lang="pl-PL" sz="1800"/>
              <a:t>W1</a:t>
            </a:r>
            <a:r>
              <a:rPr lang="pl-PL" sz="1800" smtClean="0"/>
              <a:t>)</a:t>
            </a:r>
            <a:endParaRPr lang="pl-PL" sz="1800" dirty="0"/>
          </a:p>
          <a:p>
            <a:pPr lvl="1"/>
            <a:r>
              <a:rPr lang="pl-PL" sz="1800" dirty="0" err="1"/>
              <a:t>Macromolecular</a:t>
            </a:r>
            <a:r>
              <a:rPr lang="pl-PL" sz="1800" dirty="0"/>
              <a:t> </a:t>
            </a:r>
            <a:r>
              <a:rPr lang="pl-PL" sz="1800" dirty="0" err="1"/>
              <a:t>Crystallography</a:t>
            </a:r>
            <a:r>
              <a:rPr lang="pl-PL" sz="1800" dirty="0"/>
              <a:t> (W2</a:t>
            </a:r>
            <a:r>
              <a:rPr lang="pl-PL" sz="1800" dirty="0" smtClean="0"/>
              <a:t>)</a:t>
            </a:r>
            <a:r>
              <a:rPr lang="en-US" sz="1800" dirty="0" smtClean="0"/>
              <a:t> </a:t>
            </a:r>
            <a:endParaRPr lang="pl-PL" sz="1800" dirty="0"/>
          </a:p>
          <a:p>
            <a:pPr lvl="1"/>
            <a:r>
              <a:rPr lang="pl-PL" sz="1800" dirty="0" err="1"/>
              <a:t>Material</a:t>
            </a:r>
            <a:r>
              <a:rPr lang="pl-PL" sz="1800" dirty="0"/>
              <a:t> Science </a:t>
            </a:r>
            <a:r>
              <a:rPr lang="pl-PL" sz="1800" dirty="0" err="1"/>
              <a:t>Beamline</a:t>
            </a:r>
            <a:r>
              <a:rPr lang="pl-PL" sz="1800" dirty="0"/>
              <a:t> (W3</a:t>
            </a:r>
            <a:r>
              <a:rPr lang="pl-PL" sz="1800" dirty="0" smtClean="0"/>
              <a:t>)</a:t>
            </a:r>
            <a:r>
              <a:rPr lang="en-US" sz="1800" dirty="0" smtClean="0"/>
              <a:t> </a:t>
            </a:r>
            <a:endParaRPr lang="pl-PL" sz="1800" dirty="0"/>
          </a:p>
          <a:p>
            <a:pPr lvl="1"/>
            <a:endParaRPr lang="pl-PL" sz="1800" dirty="0"/>
          </a:p>
          <a:p>
            <a:pPr lvl="1"/>
            <a:endParaRPr lang="en-US" sz="1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3"/>
          <a:stretch/>
        </p:blipFill>
        <p:spPr>
          <a:xfrm>
            <a:off x="323528" y="308192"/>
            <a:ext cx="936104" cy="12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6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lum bright="66000" contrast="-9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89" y="1752600"/>
            <a:ext cx="6519821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General Schedule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" y="1846321"/>
            <a:ext cx="91821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3"/>
          <a:stretch/>
        </p:blipFill>
        <p:spPr>
          <a:xfrm>
            <a:off x="323528" y="308192"/>
            <a:ext cx="936104" cy="12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teka">
  <a:themeElements>
    <a:clrScheme name="Apte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657</TotalTime>
  <Words>656</Words>
  <Application>Microsoft Office PowerPoint</Application>
  <PresentationFormat>Pokaz na ekranie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Apteka</vt:lpstr>
      <vt:lpstr>National SYNCHROTRON Radiation Centre SOLARIS Jagiellonian University, Krakow, Poland</vt:lpstr>
      <vt:lpstr>History</vt:lpstr>
      <vt:lpstr>Localization</vt:lpstr>
      <vt:lpstr>Localization</vt:lpstr>
      <vt:lpstr>Localization</vt:lpstr>
      <vt:lpstr>Machine</vt:lpstr>
      <vt:lpstr>Machine</vt:lpstr>
      <vt:lpstr>BeaMLINE</vt:lpstr>
      <vt:lpstr>General Schedule</vt:lpstr>
      <vt:lpstr>Current Activities</vt:lpstr>
      <vt:lpstr>Questions</vt:lpstr>
      <vt:lpstr>Welcome IN 2014 or even before</vt:lpstr>
      <vt:lpstr>Prezentacja programu PowerPoint</vt:lpstr>
      <vt:lpstr>Prezentacja programu PowerPoint</vt:lpstr>
    </vt:vector>
  </TitlesOfParts>
  <Company>Jagiellonian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Polish Synchrotron Light Source</dc:title>
  <dc:creator>Piotr Goryl</dc:creator>
  <cp:lastModifiedBy>Piotr Goryl</cp:lastModifiedBy>
  <cp:revision>42</cp:revision>
  <dcterms:created xsi:type="dcterms:W3CDTF">2010-10-18T11:53:40Z</dcterms:created>
  <dcterms:modified xsi:type="dcterms:W3CDTF">2011-05-10T19:05:02Z</dcterms:modified>
</cp:coreProperties>
</file>