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32" r:id="rId2"/>
    <p:sldId id="674" r:id="rId3"/>
    <p:sldId id="676" r:id="rId4"/>
    <p:sldId id="677" r:id="rId5"/>
    <p:sldId id="678" r:id="rId6"/>
    <p:sldId id="683" r:id="rId7"/>
    <p:sldId id="680" r:id="rId8"/>
    <p:sldId id="681" r:id="rId9"/>
    <p:sldId id="682" r:id="rId10"/>
  </p:sldIdLst>
  <p:sldSz cx="9144000" cy="6858000" type="screen4x3"/>
  <p:notesSz cx="6797675" cy="9926638"/>
  <p:custShowLst>
    <p:custShow name="Diaporama personnalisé 1" id="0">
      <p:sldLst/>
    </p:custShow>
  </p:custShow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CC"/>
    <a:srgbClr val="00FF00"/>
    <a:srgbClr val="006600"/>
    <a:srgbClr val="FFFF00"/>
    <a:srgbClr val="FFCC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0" autoAdjust="0"/>
    <p:restoredTop sz="96529" autoAdjust="0"/>
  </p:normalViewPr>
  <p:slideViewPr>
    <p:cSldViewPr snapToGrid="0">
      <p:cViewPr>
        <p:scale>
          <a:sx n="100" d="100"/>
          <a:sy n="100" d="100"/>
        </p:scale>
        <p:origin x="-1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22" y="25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t" anchorCtr="0" compatLnSpc="1">
            <a:prstTxWarp prst="textNoShape">
              <a:avLst/>
            </a:prstTxWarp>
          </a:bodyPr>
          <a:lstStyle>
            <a:lvl1pPr algn="l" defTabSz="892175">
              <a:defRPr sz="1900" b="1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511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t" anchorCtr="0" compatLnSpc="1">
            <a:prstTxWarp prst="textNoShape">
              <a:avLst/>
            </a:prstTxWarp>
          </a:bodyPr>
          <a:lstStyle>
            <a:lvl1pPr algn="r" defTabSz="892175">
              <a:defRPr sz="1900" b="1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11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b" anchorCtr="0" compatLnSpc="1">
            <a:prstTxWarp prst="textNoShape">
              <a:avLst/>
            </a:prstTxWarp>
          </a:bodyPr>
          <a:lstStyle>
            <a:lvl1pPr algn="l" defTabSz="892175">
              <a:defRPr sz="1900" b="1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47213"/>
            <a:ext cx="29511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b" anchorCtr="0" compatLnSpc="1">
            <a:prstTxWarp prst="textNoShape">
              <a:avLst/>
            </a:prstTxWarp>
          </a:bodyPr>
          <a:lstStyle>
            <a:lvl1pPr algn="r" defTabSz="892175">
              <a:defRPr sz="1900" b="1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D42DFF7-CF51-400E-AEA4-D58ADD0431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8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t" anchorCtr="0" compatLnSpc="1">
            <a:prstTxWarp prst="textNoShape">
              <a:avLst/>
            </a:prstTxWarp>
          </a:bodyPr>
          <a:lstStyle>
            <a:lvl1pPr algn="l" defTabSz="892175">
              <a:defRPr sz="1900" u="none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878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t" anchorCtr="0" compatLnSpc="1">
            <a:prstTxWarp prst="textNoShape">
              <a:avLst/>
            </a:prstTxWarp>
          </a:bodyPr>
          <a:lstStyle>
            <a:lvl1pPr algn="r" defTabSz="892175">
              <a:defRPr sz="1900" u="none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588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24400"/>
            <a:ext cx="49530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b" anchorCtr="0" compatLnSpc="1">
            <a:prstTxWarp prst="textNoShape">
              <a:avLst/>
            </a:prstTxWarp>
          </a:bodyPr>
          <a:lstStyle>
            <a:lvl1pPr algn="l" defTabSz="892175">
              <a:defRPr sz="1900" u="none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447213"/>
            <a:ext cx="28781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0" tIns="45220" rIns="90440" bIns="45220" numCol="1" anchor="b" anchorCtr="0" compatLnSpc="1">
            <a:prstTxWarp prst="textNoShape">
              <a:avLst/>
            </a:prstTxWarp>
          </a:bodyPr>
          <a:lstStyle>
            <a:lvl1pPr algn="r" defTabSz="892175">
              <a:defRPr sz="1900" u="none" smtClean="0"/>
            </a:lvl1pPr>
          </a:lstStyle>
          <a:p>
            <a:pPr>
              <a:defRPr/>
            </a:pPr>
            <a:fld id="{E4721434-A7FA-4734-B064-9E7A10CDB0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21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21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21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2175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28E3F-92A9-4F9C-BF8C-5ECD4A2EA191}" type="slidenum">
              <a:rPr lang="fr-FR" sz="1900" u="none"/>
              <a:pPr eaLnBrk="1" hangingPunct="1"/>
              <a:t>1</a:t>
            </a:fld>
            <a:endParaRPr lang="fr-FR" sz="1900" u="none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64113" cy="37226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70400"/>
          </a:xfrm>
          <a:noFill/>
        </p:spPr>
        <p:txBody>
          <a:bodyPr lIns="90788" tIns="45394" rIns="90788" bIns="4539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B8B8-52C6-4A99-AA80-167A4D1822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435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4C6E-9BA0-4CDA-83D1-8477AB1497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217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43C7-F300-47DA-9A92-CD5530497B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9364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9DE6-0C48-4A3E-A5B1-E53976887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482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83B4-649B-48A8-BDAE-4D89192F6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4715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C9DA-A63E-4940-BE8C-BCEDF75E68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8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4A80-7C71-4764-B18D-DE2D81CB7F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442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3ECF-2413-42E6-9D66-9D9F5A14EB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172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6E9F-9956-47A9-93AE-1A4F92ACE8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258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F7C0-6022-40DF-B791-D9D8976373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165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B034-5CFE-4572-B501-E841E42D5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078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5BAE-5595-4153-9F14-2552BE5280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8219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0731-4244-44EF-8055-62F5972553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240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6121A2-0A0C-49E2-BD60-405226216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29" descr="Propo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7696200" y="6505575"/>
            <a:ext cx="1219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9D0246DB-A133-4ADA-8119-D8D813C533D1}" type="slidenum">
              <a:rPr lang="en-GB" sz="1200" b="1" i="1" u="none">
                <a:solidFill>
                  <a:srgbClr val="000099"/>
                </a:solidFill>
                <a:cs typeface="Arial" charset="0"/>
              </a:rPr>
              <a:pPr algn="r"/>
              <a:t>‹N°›</a:t>
            </a:fld>
            <a:endParaRPr lang="en-GB" sz="1200" u="none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auto">
          <a:xfrm>
            <a:off x="0" y="6581775"/>
            <a:ext cx="2120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fr-FR" sz="1200" b="1" i="1" u="none" dirty="0">
                <a:solidFill>
                  <a:srgbClr val="FFCC66"/>
                </a:solidFill>
                <a:cs typeface="Arial" charset="0"/>
              </a:rPr>
              <a:t>May 11th &amp; </a:t>
            </a:r>
            <a:r>
              <a:rPr lang="fr-FR" sz="1200" b="1" i="1" u="none" dirty="0" smtClean="0">
                <a:solidFill>
                  <a:srgbClr val="FFCC66"/>
                </a:solidFill>
                <a:cs typeface="Arial" charset="0"/>
              </a:rPr>
              <a:t>12th </a:t>
            </a:r>
            <a:r>
              <a:rPr lang="fr-FR" sz="1200" b="1" i="1" u="none" dirty="0">
                <a:solidFill>
                  <a:srgbClr val="FFCC66"/>
                </a:solidFill>
                <a:cs typeface="Arial" charset="0"/>
              </a:rPr>
              <a:t>, 2011</a:t>
            </a:r>
            <a:endParaRPr lang="fr-FR" sz="1200" i="1" u="none" dirty="0">
              <a:solidFill>
                <a:srgbClr val="FFCC66"/>
              </a:solidFill>
              <a:cs typeface="Arial" charset="0"/>
            </a:endParaRPr>
          </a:p>
        </p:txBody>
      </p:sp>
      <p:sp>
        <p:nvSpPr>
          <p:cNvPr id="1034" name="Rectangle 37"/>
          <p:cNvSpPr>
            <a:spLocks noChangeArrowheads="1"/>
          </p:cNvSpPr>
          <p:nvPr userDrawn="1"/>
        </p:nvSpPr>
        <p:spPr bwMode="auto">
          <a:xfrm>
            <a:off x="2120900" y="6581775"/>
            <a:ext cx="5259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1" u="none">
                <a:solidFill>
                  <a:srgbClr val="FFCC66"/>
                </a:solidFill>
              </a:rPr>
              <a:t>Workshop – Exchange around motion control in radiation facilities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i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952500" indent="-4191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524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955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66700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3124200" indent="-2857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581400" indent="-2857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4038600" indent="-2857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495800" indent="-2857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0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870075"/>
            <a:ext cx="3157537" cy="1990725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3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4059238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fr-FR" sz="1200" b="1" u="none" dirty="0" smtClean="0">
                <a:solidFill>
                  <a:srgbClr val="0033CC"/>
                </a:solidFill>
              </a:rPr>
              <a:t> </a:t>
            </a:r>
            <a:endParaRPr lang="fr-FR" sz="1200" b="1" u="none" dirty="0">
              <a:solidFill>
                <a:srgbClr val="0033CC"/>
              </a:solidFill>
            </a:endParaRPr>
          </a:p>
          <a:p>
            <a:r>
              <a:rPr lang="fr-FR" sz="2600" b="1" u="none" dirty="0">
                <a:solidFill>
                  <a:srgbClr val="0033CC"/>
                </a:solidFill>
              </a:rPr>
              <a:t>Exchange </a:t>
            </a:r>
            <a:r>
              <a:rPr lang="fr-FR" sz="2600" b="1" u="none" dirty="0" err="1">
                <a:solidFill>
                  <a:srgbClr val="0033CC"/>
                </a:solidFill>
              </a:rPr>
              <a:t>around</a:t>
            </a:r>
            <a:r>
              <a:rPr lang="fr-FR" sz="2600" b="1" u="none" dirty="0">
                <a:solidFill>
                  <a:srgbClr val="0033CC"/>
                </a:solidFill>
              </a:rPr>
              <a:t> motion control in radiation </a:t>
            </a:r>
            <a:r>
              <a:rPr lang="fr-FR" sz="2600" b="1" u="none" dirty="0" err="1" smtClean="0">
                <a:solidFill>
                  <a:srgbClr val="0033CC"/>
                </a:solidFill>
              </a:rPr>
              <a:t>facilities</a:t>
            </a:r>
            <a:r>
              <a:rPr lang="fr-FR" sz="1200" dirty="0"/>
              <a:t/>
            </a:r>
            <a:br>
              <a:rPr lang="fr-FR" sz="1200" dirty="0"/>
            </a:br>
            <a:endParaRPr lang="fr-FR" sz="2900" i="1" u="none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403350" y="4724400"/>
            <a:ext cx="6400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sz="1800" u="none">
              <a:latin typeface="Arial Unicode MS" pitchFamily="34" charset="-128"/>
            </a:endParaRPr>
          </a:p>
        </p:txBody>
      </p:sp>
      <p:pic>
        <p:nvPicPr>
          <p:cNvPr id="2053" name="Picture 15" descr="http://www.lunduniversity.lu.se/cache/ttf/0ee828f110ee94c6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6086"/>
            <a:ext cx="3157538" cy="20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http://www.blogcdn.com/www.urlesque.com/media/2009/10/6-gif-anim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48" y="4519613"/>
            <a:ext cx="2260440" cy="18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50548" y="2701097"/>
            <a:ext cx="2269475" cy="66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fr-FR" b="1" u="none" dirty="0"/>
              <a:t/>
            </a:r>
            <a:br>
              <a:rPr lang="fr-FR" b="1" u="none" dirty="0"/>
            </a:br>
            <a:r>
              <a:rPr lang="fr-FR" b="1" u="none" dirty="0" smtClean="0"/>
              <a:t>WORKSHOP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1200" dirty="0"/>
              <a:t/>
            </a:r>
            <a:br>
              <a:rPr lang="fr-FR" sz="1200" dirty="0"/>
            </a:br>
            <a:endParaRPr lang="fr-FR" sz="2900" i="1" u="none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31800" y="1155700"/>
            <a:ext cx="8420100" cy="4051300"/>
          </a:xfrm>
        </p:spPr>
        <p:txBody>
          <a:bodyPr/>
          <a:lstStyle/>
          <a:p>
            <a:pPr algn="ctr" eaLnBrk="1" hangingPunct="1"/>
            <a:r>
              <a:rPr lang="en-US" sz="5400" b="1" i="0" dirty="0" smtClean="0"/>
              <a:t>WELCOME </a:t>
            </a:r>
            <a:r>
              <a:rPr lang="en-US" sz="4000" b="1" i="0" dirty="0" smtClean="0"/>
              <a:t/>
            </a:r>
            <a:br>
              <a:rPr lang="en-US" sz="4000" b="1" i="0" dirty="0" smtClean="0"/>
            </a:br>
            <a:r>
              <a:rPr lang="en-US" sz="1000" b="1" i="0" dirty="0" smtClean="0"/>
              <a:t/>
            </a:r>
            <a:br>
              <a:rPr lang="en-US" sz="1000" b="1" i="0" dirty="0" smtClean="0"/>
            </a:br>
            <a:r>
              <a:rPr lang="en-US" sz="2400" i="0" dirty="0" smtClean="0">
                <a:solidFill>
                  <a:schemeClr val="tx1"/>
                </a:solidFill>
              </a:rPr>
              <a:t>to the workshop</a:t>
            </a:r>
            <a:br>
              <a:rPr lang="en-US" sz="2400" i="0" dirty="0" smtClean="0">
                <a:solidFill>
                  <a:schemeClr val="tx1"/>
                </a:solidFill>
              </a:rPr>
            </a:br>
            <a:r>
              <a:rPr lang="en-US" sz="1000" i="0" dirty="0" smtClean="0"/>
              <a:t/>
            </a:r>
            <a:br>
              <a:rPr lang="en-US" sz="1000" i="0" dirty="0" smtClean="0"/>
            </a:br>
            <a:r>
              <a:rPr lang="en-US" sz="4000" b="1" dirty="0" smtClean="0"/>
              <a:t>Exchange around motion control</a:t>
            </a:r>
            <a:br>
              <a:rPr lang="en-US" sz="4000" b="1" dirty="0" smtClean="0"/>
            </a:br>
            <a:r>
              <a:rPr lang="en-US" sz="4000" b="1" dirty="0" smtClean="0"/>
              <a:t> in radiation facilities </a:t>
            </a:r>
            <a:br>
              <a:rPr lang="en-US" sz="4000" b="1" dirty="0" smtClean="0"/>
            </a:br>
            <a:r>
              <a:rPr lang="en-US" sz="1600" i="0" dirty="0" smtClean="0"/>
              <a:t/>
            </a:r>
            <a:br>
              <a:rPr lang="en-US" sz="1600" i="0" dirty="0" smtClean="0"/>
            </a:br>
            <a:r>
              <a:rPr lang="en-US" sz="2400" i="0" dirty="0" smtClean="0">
                <a:solidFill>
                  <a:schemeClr val="tx1"/>
                </a:solidFill>
              </a:rPr>
              <a:t>on 11</a:t>
            </a:r>
            <a:r>
              <a:rPr lang="en-US" sz="2400" i="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i="0" dirty="0" smtClean="0">
                <a:solidFill>
                  <a:schemeClr val="tx1"/>
                </a:solidFill>
              </a:rPr>
              <a:t> and 12</a:t>
            </a:r>
            <a:r>
              <a:rPr lang="en-US" sz="2400" i="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i="0" dirty="0" smtClean="0">
                <a:solidFill>
                  <a:schemeClr val="tx1"/>
                </a:solidFill>
              </a:rPr>
              <a:t> of May 2011 </a:t>
            </a:r>
            <a:br>
              <a:rPr lang="en-US" sz="2400" i="0" dirty="0" smtClean="0">
                <a:solidFill>
                  <a:schemeClr val="tx1"/>
                </a:solidFill>
              </a:rPr>
            </a:br>
            <a:r>
              <a:rPr lang="en-US" sz="2400" i="0" dirty="0" smtClean="0">
                <a:solidFill>
                  <a:schemeClr val="tx1"/>
                </a:solidFill>
              </a:rPr>
              <a:t>at Synchrotron SOLEIL site</a:t>
            </a:r>
            <a:endParaRPr lang="en-US" sz="4000" b="1" i="0" dirty="0" smtClean="0">
              <a:solidFill>
                <a:schemeClr val="tx1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723900" y="5009462"/>
            <a:ext cx="84201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u="none" smtClean="0">
                <a:latin typeface="Garamond" pitchFamily="18" charset="0"/>
                <a:cs typeface="Arial" charset="0"/>
              </a:rPr>
              <a:t>Organized by    Synchrotron SOLEIL    &amp;    MAX IV Laboratory</a:t>
            </a:r>
            <a:endParaRPr lang="en-US" b="1" u="none"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2" descr="http://portail-intranet.synchrotron-soleil.fr/images/Image/Intranet/DirGen/Com/Logos/soleilquad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34" y="5816929"/>
            <a:ext cx="1388055" cy="6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xlab.lu.se/pictures/MAX-logo_140x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579" y="5875976"/>
            <a:ext cx="1333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smtClean="0"/>
              <a:t>Summary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09695" y="2477729"/>
            <a:ext cx="8596179" cy="3187700"/>
          </a:xfrm>
        </p:spPr>
        <p:txBody>
          <a:bodyPr/>
          <a:lstStyle/>
          <a:p>
            <a:pPr eaLnBrk="1" hangingPunct="1"/>
            <a:r>
              <a:rPr lang="fr-FR" dirty="0" smtClean="0"/>
              <a:t>WHAT  </a:t>
            </a:r>
          </a:p>
          <a:p>
            <a:pPr eaLnBrk="1" hangingPunct="1"/>
            <a:r>
              <a:rPr lang="fr-FR" dirty="0" smtClean="0"/>
              <a:t>WHY</a:t>
            </a:r>
          </a:p>
          <a:p>
            <a:pPr eaLnBrk="1" hangingPunct="1"/>
            <a:r>
              <a:rPr lang="fr-FR" dirty="0" smtClean="0"/>
              <a:t>WHEN</a:t>
            </a:r>
          </a:p>
          <a:p>
            <a:pPr eaLnBrk="1" hangingPunct="1"/>
            <a:r>
              <a:rPr lang="fr-FR" dirty="0" smtClean="0"/>
              <a:t>WHO</a:t>
            </a:r>
          </a:p>
          <a:p>
            <a:pPr eaLnBrk="1" hangingPunct="1"/>
            <a:endParaRPr lang="fr-FR" dirty="0" smtClean="0"/>
          </a:p>
        </p:txBody>
      </p:sp>
      <p:sp>
        <p:nvSpPr>
          <p:cNvPr id="4100" name="Espace réservé du contenu 2"/>
          <p:cNvSpPr txBox="1">
            <a:spLocks/>
          </p:cNvSpPr>
          <p:nvPr/>
        </p:nvSpPr>
        <p:spPr bwMode="auto">
          <a:xfrm>
            <a:off x="2057399" y="2477729"/>
            <a:ext cx="70008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fr-FR" sz="2800" u="none" dirty="0" err="1">
                <a:latin typeface="Garamond" pitchFamily="18" charset="0"/>
              </a:rPr>
              <a:t>Topics</a:t>
            </a:r>
            <a:endParaRPr lang="fr-FR" sz="2800" u="none" dirty="0">
              <a:latin typeface="Garamond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fr-FR" sz="2800" u="none" dirty="0" err="1">
                <a:latin typeface="Garamond" pitchFamily="18" charset="0"/>
              </a:rPr>
              <a:t>Beginning</a:t>
            </a:r>
            <a:r>
              <a:rPr lang="fr-FR" sz="2800" u="none" dirty="0">
                <a:latin typeface="Garamond" pitchFamily="18" charset="0"/>
              </a:rPr>
              <a:t> </a:t>
            </a:r>
            <a:r>
              <a:rPr lang="fr-FR" sz="2800" u="none" dirty="0" smtClean="0">
                <a:latin typeface="Garamond" pitchFamily="18" charset="0"/>
              </a:rPr>
              <a:t>of a </a:t>
            </a:r>
            <a:r>
              <a:rPr lang="fr-FR" sz="2800" u="none" dirty="0" err="1" smtClean="0">
                <a:latin typeface="Garamond" pitchFamily="18" charset="0"/>
              </a:rPr>
              <a:t>revolution</a:t>
            </a:r>
            <a:r>
              <a:rPr lang="fr-FR" sz="2800" u="none" dirty="0" smtClean="0">
                <a:latin typeface="Garamond" pitchFamily="18" charset="0"/>
              </a:rPr>
              <a:t> and </a:t>
            </a:r>
            <a:r>
              <a:rPr lang="fr-FR" sz="2800" u="none" dirty="0" err="1" smtClean="0">
                <a:latin typeface="Garamond" pitchFamily="18" charset="0"/>
              </a:rPr>
              <a:t>benefits</a:t>
            </a:r>
            <a:r>
              <a:rPr lang="fr-FR" sz="2800" u="none" dirty="0" smtClean="0">
                <a:latin typeface="Garamond" pitchFamily="18" charset="0"/>
              </a:rPr>
              <a:t> </a:t>
            </a:r>
            <a:r>
              <a:rPr lang="fr-FR" sz="2800" u="none" dirty="0" err="1" smtClean="0">
                <a:latin typeface="Garamond" pitchFamily="18" charset="0"/>
              </a:rPr>
              <a:t>expected</a:t>
            </a:r>
            <a:r>
              <a:rPr lang="fr-FR" sz="2800" u="none" dirty="0" smtClean="0">
                <a:latin typeface="Garamond" pitchFamily="18" charset="0"/>
              </a:rPr>
              <a:t> </a:t>
            </a:r>
            <a:endParaRPr lang="fr-FR" sz="2800" u="none" dirty="0">
              <a:latin typeface="Garamond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fr-FR" sz="2800" u="none" dirty="0" smtClean="0">
                <a:latin typeface="Garamond" pitchFamily="18" charset="0"/>
              </a:rPr>
              <a:t>Agenda</a:t>
            </a:r>
            <a:endParaRPr lang="fr-FR" sz="2800" u="none" dirty="0">
              <a:latin typeface="Garamond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fr-FR" sz="2800" u="none" dirty="0">
                <a:latin typeface="Garamond" pitchFamily="18" charset="0"/>
              </a:rPr>
              <a:t>Participants</a:t>
            </a:r>
          </a:p>
        </p:txBody>
      </p:sp>
      <p:sp>
        <p:nvSpPr>
          <p:cNvPr id="4101" name="Titre 1"/>
          <p:cNvSpPr txBox="1">
            <a:spLocks/>
          </p:cNvSpPr>
          <p:nvPr/>
        </p:nvSpPr>
        <p:spPr bwMode="auto">
          <a:xfrm>
            <a:off x="309696" y="1547946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000" u="none" dirty="0" smtClean="0">
                <a:solidFill>
                  <a:schemeClr val="accent2"/>
                </a:solidFill>
                <a:cs typeface="Arial" charset="0"/>
              </a:rPr>
              <a:t>4 </a:t>
            </a:r>
            <a:r>
              <a:rPr lang="fr-FR" sz="4000" u="none" dirty="0">
                <a:solidFill>
                  <a:schemeClr val="accent2"/>
                </a:solidFill>
                <a:cs typeface="Arial" charset="0"/>
              </a:rPr>
              <a:t>questions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smtClean="0"/>
              <a:t>WHAT ?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41300" y="2019300"/>
            <a:ext cx="8607425" cy="38227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mtClean="0">
                <a:solidFill>
                  <a:srgbClr val="0033CC"/>
                </a:solidFill>
              </a:rPr>
              <a:t>Sharing information </a:t>
            </a:r>
            <a:r>
              <a:rPr lang="en-US" smtClean="0">
                <a:solidFill>
                  <a:schemeClr val="tx1"/>
                </a:solidFill>
              </a:rPr>
              <a:t>between radiation facilities  and providing an </a:t>
            </a:r>
            <a:r>
              <a:rPr lang="en-US" smtClean="0">
                <a:solidFill>
                  <a:srgbClr val="0033CC"/>
                </a:solidFill>
              </a:rPr>
              <a:t>overview in motion control</a:t>
            </a:r>
          </a:p>
          <a:p>
            <a:pPr marL="0" indent="0" eaLnBrk="1" hangingPunct="1">
              <a:buFontTx/>
              <a:buNone/>
              <a:defRPr/>
            </a:pPr>
            <a:endParaRPr lang="en-US" sz="100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Technical solutions used and features 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Experience and lessons learned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Strategic choices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Tomorrow : advanced features and new technologies</a:t>
            </a:r>
          </a:p>
          <a:p>
            <a:pPr eaLnBrk="1" hangingPunct="1">
              <a:defRPr/>
            </a:pPr>
            <a:endParaRPr lang="en-US" sz="1000" smtClean="0"/>
          </a:p>
          <a:p>
            <a:pPr marL="0" indent="0" eaLnBrk="1" hangingPunct="1">
              <a:buNone/>
              <a:defRPr/>
            </a:pPr>
            <a:r>
              <a:rPr lang="en-US" smtClean="0"/>
              <a:t>A goal is to achieve  a written synthesis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dirty="0" smtClean="0"/>
              <a:t>WHY ?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28530" y="1385983"/>
            <a:ext cx="9091670" cy="5016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i="1" dirty="0" smtClean="0">
                <a:solidFill>
                  <a:srgbClr val="0033CC"/>
                </a:solidFill>
              </a:rPr>
              <a:t>Why the workshop is organized by SOLEIL and MAX IV ?</a:t>
            </a:r>
            <a:endParaRPr lang="en-US" sz="2000" i="1" dirty="0" smtClean="0">
              <a:solidFill>
                <a:srgbClr val="0033CC"/>
              </a:solidFill>
            </a:endParaRPr>
          </a:p>
          <a:p>
            <a:pPr marL="457200" indent="-457200" eaLnBrk="1" hangingPunct="1"/>
            <a:endParaRPr lang="en-US" sz="600" dirty="0" smtClean="0">
              <a:solidFill>
                <a:srgbClr val="0033CC"/>
              </a:solidFill>
            </a:endParaRPr>
          </a:p>
          <a:p>
            <a:pPr lvl="1" eaLnBrk="1" hangingPunct="1"/>
            <a:r>
              <a:rPr lang="en-US" sz="1600" dirty="0" smtClean="0">
                <a:solidFill>
                  <a:srgbClr val="0033CC"/>
                </a:solidFill>
              </a:rPr>
              <a:t>SOLEIL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starts an upgrade </a:t>
            </a:r>
            <a:r>
              <a:rPr lang="en-US" sz="1600" dirty="0" smtClean="0"/>
              <a:t>of its motion controller used since 2003, in order to maintain the facility at a high level of performance</a:t>
            </a:r>
          </a:p>
          <a:p>
            <a:pPr lvl="1" eaLnBrk="1" hangingPunct="1"/>
            <a:r>
              <a:rPr lang="en-US" sz="1600" dirty="0" smtClean="0">
                <a:solidFill>
                  <a:srgbClr val="0033CC"/>
                </a:solidFill>
              </a:rPr>
              <a:t>MAX IV needs to define </a:t>
            </a:r>
            <a:r>
              <a:rPr lang="en-US" sz="1600" dirty="0" smtClean="0"/>
              <a:t>an up-to-date motion system architecture and to select a motion controller. </a:t>
            </a:r>
          </a:p>
          <a:p>
            <a:pPr marL="457200" indent="-457200" eaLnBrk="1" hangingPunct="1"/>
            <a:endParaRPr lang="en-US" sz="600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Tx/>
              <a:buNone/>
              <a:tabLst>
                <a:tab pos="3228975" algn="l"/>
                <a:tab pos="36766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SOLEIL and MAX IV have </a:t>
            </a:r>
            <a:r>
              <a:rPr lang="en-US" sz="2000" b="1" dirty="0" smtClean="0"/>
              <a:t>	similar requirements </a:t>
            </a:r>
            <a:r>
              <a:rPr lang="en-US" sz="1600" dirty="0" smtClean="0">
                <a:solidFill>
                  <a:schemeClr val="tx1"/>
                </a:solidFill>
              </a:rPr>
              <a:t>(reliable, performing, flexible)</a:t>
            </a:r>
          </a:p>
          <a:p>
            <a:pPr marL="457200" indent="-457200" eaLnBrk="1" hangingPunct="1">
              <a:buFontTx/>
              <a:buNone/>
              <a:tabLst>
                <a:tab pos="3228975" algn="l"/>
                <a:tab pos="367665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 		</a:t>
            </a:r>
            <a:r>
              <a:rPr lang="en-US" sz="2000" b="1" dirty="0" smtClean="0"/>
              <a:t>&amp; guidelines </a:t>
            </a:r>
            <a:r>
              <a:rPr lang="en-US" sz="1600" dirty="0" smtClean="0">
                <a:solidFill>
                  <a:schemeClr val="tx1"/>
                </a:solidFill>
              </a:rPr>
              <a:t>(costs &amp; time effective)</a:t>
            </a:r>
          </a:p>
          <a:p>
            <a:pPr marL="457200" indent="-457200" eaLnBrk="1" hangingPunct="1">
              <a:buFontTx/>
              <a:buNone/>
              <a:tabLst>
                <a:tab pos="3228975" algn="l"/>
                <a:tab pos="3676650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ctr" eaLnBrk="1" hangingPunct="1">
              <a:buFont typeface="Wingdings" pitchFamily="2" charset="2"/>
              <a:buChar char="à"/>
            </a:pPr>
            <a:r>
              <a:rPr lang="en-US" b="1" dirty="0" smtClean="0">
                <a:latin typeface="Garamond" pitchFamily="18" charset="0"/>
                <a:sym typeface="Wingdings" pitchFamily="2" charset="2"/>
              </a:rPr>
              <a:t>TECHNICAL COLLABORATION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Garamond" pitchFamily="18" charset="0"/>
                <a:sym typeface="Wingdings" pitchFamily="2" charset="2"/>
              </a:rPr>
              <a:t>called </a:t>
            </a:r>
            <a:r>
              <a:rPr lang="en-US" sz="2800" b="1" i="1" dirty="0" smtClean="0">
                <a:solidFill>
                  <a:srgbClr val="0033CC"/>
                </a:solidFill>
                <a:latin typeface="Garamond" pitchFamily="18" charset="0"/>
                <a:sym typeface="Wingdings" pitchFamily="2" charset="2"/>
              </a:rPr>
              <a:t>REVOLUTION</a:t>
            </a:r>
            <a:r>
              <a:rPr lang="en-US" dirty="0" smtClean="0">
                <a:solidFill>
                  <a:srgbClr val="0033CC"/>
                </a:solidFill>
                <a:latin typeface="Garamond" pitchFamily="18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Garamond" pitchFamily="18" charset="0"/>
                <a:sym typeface="Wingdings" pitchFamily="2" charset="2"/>
              </a:rPr>
              <a:t>: </a:t>
            </a:r>
            <a:r>
              <a:rPr lang="en-US" sz="2000" b="1" i="1" dirty="0" err="1" smtClean="0">
                <a:latin typeface="Garamond" pitchFamily="18" charset="0"/>
                <a:sym typeface="Wingdings" pitchFamily="2" charset="2"/>
              </a:rPr>
              <a:t>RE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consider</a:t>
            </a:r>
            <a:r>
              <a:rPr lang="en-US" sz="2000" i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en-US" sz="2000" b="1" i="1" dirty="0" smtClean="0">
                <a:latin typeface="Garamond" pitchFamily="18" charset="0"/>
                <a:sym typeface="Wingdings" pitchFamily="2" charset="2"/>
              </a:rPr>
              <a:t>V</a:t>
            </a:r>
            <a:r>
              <a:rPr lang="en-US" sz="2000" i="1" dirty="0" smtClean="0">
                <a:latin typeface="Garamond" pitchFamily="18" charset="0"/>
                <a:sym typeface="Wingdings" pitchFamily="2" charset="2"/>
              </a:rPr>
              <a:t>arious 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contr</a:t>
            </a:r>
            <a:r>
              <a:rPr lang="en-US" sz="2000" b="1" i="1" dirty="0" err="1" smtClean="0">
                <a:latin typeface="Garamond" pitchFamily="18" charset="0"/>
                <a:sym typeface="Wingdings" pitchFamily="2" charset="2"/>
              </a:rPr>
              <a:t>OL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ler</a:t>
            </a:r>
            <a:r>
              <a:rPr lang="en-US" sz="2000" i="1" dirty="0" smtClean="0">
                <a:latin typeface="Garamond" pitchFamily="18" charset="0"/>
                <a:sym typeface="Wingdings" pitchFamily="2" charset="2"/>
              </a:rPr>
              <a:t>  for 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yo</a:t>
            </a:r>
            <a:r>
              <a:rPr lang="en-US" sz="2000" b="1" i="1" dirty="0" err="1" smtClean="0">
                <a:latin typeface="Garamond" pitchFamily="18" charset="0"/>
                <a:sym typeface="Wingdings" pitchFamily="2" charset="2"/>
              </a:rPr>
              <a:t>U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r</a:t>
            </a:r>
            <a:r>
              <a:rPr lang="en-US" sz="2000" i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Garamond" pitchFamily="18" charset="0"/>
                <a:sym typeface="Wingdings" pitchFamily="2" charset="2"/>
              </a:rPr>
              <a:t>mo</a:t>
            </a:r>
            <a:r>
              <a:rPr lang="en-US" sz="2000" b="1" i="1" dirty="0" err="1" smtClean="0">
                <a:latin typeface="Garamond" pitchFamily="18" charset="0"/>
                <a:sym typeface="Wingdings" pitchFamily="2" charset="2"/>
              </a:rPr>
              <a:t>TION</a:t>
            </a:r>
            <a:endParaRPr lang="en-US" sz="2000" b="1" i="1" dirty="0" smtClean="0">
              <a:latin typeface="Garamond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en-US" sz="600" dirty="0" smtClean="0">
              <a:solidFill>
                <a:srgbClr val="002060"/>
              </a:solidFill>
            </a:endParaRPr>
          </a:p>
          <a:p>
            <a:pPr marL="539750" lvl="1" indent="0" eaLnBrk="1" hangingPunct="1">
              <a:buFontTx/>
              <a:buNone/>
            </a:pPr>
            <a:endParaRPr lang="en-US" sz="1800" dirty="0" smtClean="0"/>
          </a:p>
          <a:p>
            <a:pPr marL="0" lvl="1" indent="0" eaLnBrk="1" hangingPunct="1">
              <a:buFontTx/>
              <a:buNone/>
            </a:pPr>
            <a:r>
              <a:rPr lang="en-US" sz="1800" dirty="0" smtClean="0"/>
              <a:t>The first step of the collaboration: workshop about motion control in radiation facilities.</a:t>
            </a:r>
          </a:p>
          <a:p>
            <a:pPr marL="457200" indent="-457200" eaLnBrk="1" hangingPunct="1">
              <a:buFontTx/>
              <a:buNone/>
            </a:pPr>
            <a:endParaRPr lang="en-US" sz="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dirty="0" smtClean="0"/>
              <a:t>WHY ?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28530" y="1385983"/>
            <a:ext cx="8929745" cy="50165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endParaRPr lang="en-US" sz="6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600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400" i="1" dirty="0" smtClean="0">
                <a:solidFill>
                  <a:srgbClr val="0033CC"/>
                </a:solidFill>
              </a:rPr>
              <a:t>Why attend the workshop ?  </a:t>
            </a:r>
          </a:p>
          <a:p>
            <a:pPr marL="542925" indent="0" eaLnBrk="1" hangingPunct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Subtitle :  </a:t>
            </a:r>
            <a:r>
              <a:rPr lang="en-US" sz="2000" i="1" dirty="0" smtClean="0">
                <a:solidFill>
                  <a:schemeClr val="tx1"/>
                </a:solidFill>
              </a:rPr>
              <a:t>What are the benefits expected ?</a:t>
            </a:r>
          </a:p>
          <a:p>
            <a:pPr marL="533400" lvl="1" indent="0" eaLnBrk="1" hangingPunct="1">
              <a:buNone/>
            </a:pPr>
            <a:endParaRPr lang="en-US" sz="1600" dirty="0" smtClean="0">
              <a:solidFill>
                <a:srgbClr val="0033CC"/>
              </a:solidFill>
            </a:endParaRPr>
          </a:p>
          <a:p>
            <a:pPr marL="180975" lvl="1" indent="0" eaLnBrk="1" hangingPunct="1"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We know that motion control </a:t>
            </a:r>
            <a:r>
              <a:rPr lang="en-US" sz="2000" dirty="0" smtClean="0"/>
              <a:t>is a</a:t>
            </a:r>
            <a:r>
              <a:rPr lang="en-US" sz="2000" dirty="0" smtClean="0">
                <a:solidFill>
                  <a:srgbClr val="0033CC"/>
                </a:solidFill>
              </a:rPr>
              <a:t> key element ,</a:t>
            </a:r>
            <a:r>
              <a:rPr lang="en-US" sz="2000" dirty="0" smtClean="0"/>
              <a:t>which takes part in radiation facility </a:t>
            </a:r>
            <a:r>
              <a:rPr lang="en-US" sz="2000" dirty="0" smtClean="0">
                <a:solidFill>
                  <a:srgbClr val="0033CC"/>
                </a:solidFill>
              </a:rPr>
              <a:t>performance.</a:t>
            </a:r>
          </a:p>
          <a:p>
            <a:pPr marL="180975" lvl="1" indent="0" eaLnBrk="1" hangingPunct="1">
              <a:buNone/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180975" indent="0">
              <a:buNone/>
            </a:pPr>
            <a:r>
              <a:rPr lang="fr-FR" sz="2000" dirty="0" err="1">
                <a:solidFill>
                  <a:schemeClr val="tx1"/>
                </a:solidFill>
              </a:rPr>
              <a:t>Therefore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it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important to:</a:t>
            </a:r>
          </a:p>
          <a:p>
            <a:pPr marL="447675" indent="-266700"/>
            <a:r>
              <a:rPr lang="fr-FR" sz="2000" dirty="0" smtClean="0"/>
              <a:t> </a:t>
            </a:r>
            <a:r>
              <a:rPr lang="fr-FR" sz="2000" dirty="0" err="1" smtClean="0"/>
              <a:t>Share</a:t>
            </a:r>
            <a:r>
              <a:rPr lang="fr-FR" sz="2000" dirty="0" smtClean="0"/>
              <a:t> </a:t>
            </a:r>
            <a:r>
              <a:rPr lang="fr-FR" sz="2000" dirty="0"/>
              <a:t>information and </a:t>
            </a:r>
            <a:r>
              <a:rPr lang="fr-FR" sz="2000" dirty="0" err="1"/>
              <a:t>experiences</a:t>
            </a:r>
            <a:endParaRPr lang="fr-FR" sz="2000" dirty="0"/>
          </a:p>
          <a:p>
            <a:pPr marL="447675" indent="-266700"/>
            <a:r>
              <a:rPr lang="fr-FR" sz="2000" dirty="0" smtClean="0"/>
              <a:t> </a:t>
            </a:r>
            <a:r>
              <a:rPr lang="fr-FR" sz="2000" dirty="0" err="1" smtClean="0"/>
              <a:t>Share</a:t>
            </a:r>
            <a:r>
              <a:rPr lang="fr-FR" sz="2000" dirty="0" smtClean="0"/>
              <a:t> </a:t>
            </a:r>
            <a:r>
              <a:rPr lang="fr-FR" sz="2000" dirty="0" err="1"/>
              <a:t>views</a:t>
            </a:r>
            <a:r>
              <a:rPr lang="fr-FR" sz="2000" dirty="0"/>
              <a:t> on future challenges</a:t>
            </a:r>
          </a:p>
          <a:p>
            <a:pPr marL="533400" lvl="1" indent="0" eaLnBrk="1" hangingPunct="1">
              <a:buNone/>
            </a:pPr>
            <a:endParaRPr lang="en-US" sz="2000" dirty="0" smtClean="0"/>
          </a:p>
          <a:p>
            <a:pPr marL="180975" lvl="1" indent="0" eaLnBrk="1" hangingPunct="1">
              <a:buNone/>
            </a:pPr>
            <a:r>
              <a:rPr lang="en-US" sz="2000" dirty="0" smtClean="0"/>
              <a:t>So we are </a:t>
            </a:r>
            <a:r>
              <a:rPr lang="en-US" sz="2000" dirty="0" smtClean="0">
                <a:solidFill>
                  <a:srgbClr val="0033CC"/>
                </a:solidFill>
              </a:rPr>
              <a:t>ready </a:t>
            </a:r>
          </a:p>
          <a:p>
            <a:pPr marL="523875" lvl="1" indent="-342900" eaLnBrk="1" hangingPunct="1">
              <a:buFont typeface="Wingdings" pitchFamily="2" charset="2"/>
              <a:buChar char="§"/>
            </a:pPr>
            <a:r>
              <a:rPr lang="en-US" sz="2000" dirty="0" smtClean="0"/>
              <a:t>to meet </a:t>
            </a:r>
            <a:r>
              <a:rPr lang="en-US" sz="2000" dirty="0" smtClean="0">
                <a:solidFill>
                  <a:srgbClr val="0033CC"/>
                </a:solidFill>
              </a:rPr>
              <a:t>new requirements </a:t>
            </a:r>
          </a:p>
          <a:p>
            <a:pPr marL="523875" lvl="1" indent="-342900" eaLnBrk="1" hangingPunct="1">
              <a:buFont typeface="Wingdings" pitchFamily="2" charset="2"/>
              <a:buChar char="§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33CC"/>
                </a:solidFill>
              </a:rPr>
              <a:t>improve </a:t>
            </a:r>
            <a:r>
              <a:rPr lang="en-US" sz="2000" dirty="0" smtClean="0"/>
              <a:t>our products (hardware &amp; software)</a:t>
            </a:r>
          </a:p>
        </p:txBody>
      </p:sp>
    </p:spTree>
    <p:extLst>
      <p:ext uri="{BB962C8B-B14F-4D97-AF65-F5344CB8AC3E}">
        <p14:creationId xmlns:p14="http://schemas.microsoft.com/office/powerpoint/2010/main" val="82295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dirty="0" smtClean="0"/>
              <a:t>WHEN ?</a:t>
            </a:r>
          </a:p>
        </p:txBody>
      </p:sp>
      <p:sp>
        <p:nvSpPr>
          <p:cNvPr id="8431" name="Espace réservé du contenu 2"/>
          <p:cNvSpPr>
            <a:spLocks noGrp="1"/>
          </p:cNvSpPr>
          <p:nvPr>
            <p:ph idx="1"/>
          </p:nvPr>
        </p:nvSpPr>
        <p:spPr>
          <a:xfrm>
            <a:off x="2362200" y="1222375"/>
            <a:ext cx="1562100" cy="3873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sz="2400" smtClean="0"/>
              <a:t>Agenda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64113"/>
              </p:ext>
            </p:extLst>
          </p:nvPr>
        </p:nvGraphicFramePr>
        <p:xfrm>
          <a:off x="314325" y="1870075"/>
          <a:ext cx="8353425" cy="3943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351"/>
                <a:gridCol w="510440"/>
                <a:gridCol w="510440"/>
                <a:gridCol w="510440"/>
                <a:gridCol w="510440"/>
                <a:gridCol w="378104"/>
                <a:gridCol w="3185527"/>
                <a:gridCol w="1301708"/>
                <a:gridCol w="942975"/>
              </a:tblGrid>
              <a:tr h="1489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Wednesday May, 11th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</a:tr>
              <a:tr h="2836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Start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End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main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duration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question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duration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Facility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Ref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Talk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Speaker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Chairman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13:30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13:45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In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Welcome &amp; Introduction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D. Corruble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D. Corruble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13:45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14:05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MaxIV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Tl.01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MAXIV : Requirement in motion control for new facility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M. Lindberg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00:05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SOLARIS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Tl.02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SOLARIS : Requirement in motion control for new facility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 Goryl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SOLEIL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Tl.03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Status and Plans in Motion Control at SOLEIL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D. Corruble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Br.1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Break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/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15:40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DESY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Tl.04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Motion control in DESY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T. Kracht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15:40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ESRF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Tl.05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Status and plans in positioning and motion control at ESRF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J-M Clement &amp;  J. Lindon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16:25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ALBA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Tl.06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Motion control Status in ALBA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G. Cuni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16:25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DLS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Tl.07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Motion control Status in DIAMOND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B. Nutter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17:55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01:00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Vi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SOLEIL Facility visit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All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P. Betinelli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17:55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19:15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01:20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Ds.1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Discussion  : Experience in motion control  &amp; technical solutions used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All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19:15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19:30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Br.2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Break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19:30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Di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Departure for dinner at restaurant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</a:tr>
              <a:tr h="1489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Thursday May, 12th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</a:tr>
              <a:tr h="2836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Start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End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main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duration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question</a:t>
                      </a:r>
                      <a:br>
                        <a:rPr lang="fr-FR" sz="800" u="none" strike="noStrike">
                          <a:effectLst/>
                        </a:rPr>
                      </a:br>
                      <a:r>
                        <a:rPr lang="fr-FR" sz="800" u="none" strike="noStrike">
                          <a:effectLst/>
                        </a:rPr>
                        <a:t>duration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Facility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Ref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Talk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Speaker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Chairman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09:00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09:30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DLS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Tl.08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Epics Motor Interface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E. Shepherd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D. Spruce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09:30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SOLEIL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Tl.09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Tango devices for motion and advanced  features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A. Buteau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00:20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SLS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Tl.10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Advanced issues in SLS optics control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M. Dach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00:15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Br.3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Break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/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10:45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12:00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01:15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Ds.2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Discussion  : Strategies, advanced features &amp; motion control evolution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All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K. Larsson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12:00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13:00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01:00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Lu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Lunch at Soleil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/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18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13:00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14:00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01:00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Co</a:t>
                      </a:r>
                      <a:endParaRPr lang="fr-FR" sz="800" b="0" i="1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Last round : Conclusion for a written synthesis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All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2" marR="7092" marT="7092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7" y="1091046"/>
            <a:ext cx="6763180" cy="54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dirty="0" smtClean="0"/>
              <a:t>WHO ?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300536" y="5647019"/>
            <a:ext cx="3326611" cy="881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Our </a:t>
            </a:r>
            <a:r>
              <a:rPr lang="fr-FR" sz="2000" i="1" dirty="0" err="1" smtClean="0">
                <a:solidFill>
                  <a:srgbClr val="0033CC"/>
                </a:solidFill>
                <a:latin typeface="Garamond" pitchFamily="18" charset="0"/>
              </a:rPr>
              <a:t>colleagues</a:t>
            </a: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fr-FR" sz="2000" i="1" dirty="0" err="1" smtClean="0">
                <a:solidFill>
                  <a:srgbClr val="0033CC"/>
                </a:solidFill>
                <a:latin typeface="Garamond" pitchFamily="18" charset="0"/>
              </a:rPr>
              <a:t>from</a:t>
            </a: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fr-FR" sz="2000" b="1" i="1" dirty="0" smtClean="0">
                <a:solidFill>
                  <a:srgbClr val="0033CC"/>
                </a:solidFill>
                <a:latin typeface="Garamond" pitchFamily="18" charset="0"/>
              </a:rPr>
              <a:t>ELETTRA</a:t>
            </a: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regret not </a:t>
            </a:r>
            <a:r>
              <a:rPr lang="fr-FR" sz="2000" i="1" dirty="0" err="1" smtClean="0">
                <a:solidFill>
                  <a:srgbClr val="0033CC"/>
                </a:solidFill>
                <a:latin typeface="Garamond" pitchFamily="18" charset="0"/>
              </a:rPr>
              <a:t>being</a:t>
            </a:r>
            <a:r>
              <a:rPr lang="fr-FR" sz="2000" i="1" dirty="0" smtClean="0">
                <a:solidFill>
                  <a:srgbClr val="0033CC"/>
                </a:solidFill>
                <a:latin typeface="Garamond" pitchFamily="18" charset="0"/>
              </a:rPr>
              <a:t> able to come.</a:t>
            </a:r>
          </a:p>
          <a:p>
            <a:pPr marL="0" indent="0" eaLnBrk="1" hangingPunct="1">
              <a:buFontTx/>
              <a:buNone/>
            </a:pPr>
            <a:endParaRPr lang="fr-FR" sz="2000" i="1" dirty="0" smtClean="0">
              <a:solidFill>
                <a:srgbClr val="0033CC"/>
              </a:solidFill>
              <a:latin typeface="Garamond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fr-FR" sz="2000" i="1" dirty="0">
                <a:solidFill>
                  <a:srgbClr val="0033CC"/>
                </a:solidFill>
                <a:latin typeface="Garamond" pitchFamily="18" charset="0"/>
              </a:rPr>
              <a:t>	</a:t>
            </a:r>
            <a:endParaRPr lang="fr-FR" sz="2000" i="1" dirty="0" smtClean="0">
              <a:solidFill>
                <a:srgbClr val="0033CC"/>
              </a:solidFill>
              <a:latin typeface="Garamond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14295" y="1086717"/>
            <a:ext cx="4560098" cy="12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3200" i="1" u="none" dirty="0" smtClean="0">
                <a:solidFill>
                  <a:schemeClr val="tx1"/>
                </a:solidFill>
              </a:rPr>
              <a:t>The participants  </a:t>
            </a:r>
          </a:p>
          <a:p>
            <a:pPr marL="0" indent="0" algn="ctr" eaLnBrk="1" hangingPunct="1">
              <a:buFontTx/>
              <a:buNone/>
            </a:pPr>
            <a:r>
              <a:rPr lang="fr-FR" sz="3200" i="1" u="none" dirty="0" smtClean="0">
                <a:solidFill>
                  <a:schemeClr val="tx1"/>
                </a:solidFill>
              </a:rPr>
              <a:t> </a:t>
            </a:r>
            <a:r>
              <a:rPr lang="fr-FR" sz="2000" i="1" u="none" dirty="0" smtClean="0">
                <a:solidFill>
                  <a:schemeClr val="tx1"/>
                </a:solidFill>
              </a:rPr>
              <a:t>people </a:t>
            </a:r>
            <a:r>
              <a:rPr lang="fr-FR" sz="2000" i="1" u="none" dirty="0" err="1" smtClean="0">
                <a:solidFill>
                  <a:schemeClr val="tx1"/>
                </a:solidFill>
              </a:rPr>
              <a:t>from</a:t>
            </a:r>
            <a:r>
              <a:rPr lang="fr-FR" sz="2000" i="1" u="none" dirty="0" smtClean="0">
                <a:solidFill>
                  <a:schemeClr val="tx1"/>
                </a:solidFill>
              </a:rPr>
              <a:t> 7 </a:t>
            </a:r>
            <a:r>
              <a:rPr lang="fr-FR" sz="2000" i="1" u="none" dirty="0" err="1" smtClean="0">
                <a:solidFill>
                  <a:schemeClr val="tx1"/>
                </a:solidFill>
              </a:rPr>
              <a:t>european</a:t>
            </a:r>
            <a:r>
              <a:rPr lang="fr-FR" sz="2000" i="1" u="none" dirty="0" smtClean="0">
                <a:solidFill>
                  <a:schemeClr val="tx1"/>
                </a:solidFill>
              </a:rPr>
              <a:t> </a:t>
            </a:r>
            <a:r>
              <a:rPr lang="fr-FR" sz="2000" i="1" u="none" dirty="0" err="1" smtClean="0">
                <a:solidFill>
                  <a:schemeClr val="tx1"/>
                </a:solidFill>
              </a:rPr>
              <a:t>facilities</a:t>
            </a:r>
            <a:r>
              <a:rPr lang="fr-FR" sz="2000" i="1" u="none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fr-FR" sz="3200" i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3200" i="1" u="none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774029" y="5688586"/>
            <a:ext cx="1240630" cy="39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ALBA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b="1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894533" y="3838542"/>
            <a:ext cx="1083468" cy="3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DESY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b="1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914524" y="3629210"/>
            <a:ext cx="1681162" cy="4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DIAMOND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b="1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014659" y="5138302"/>
            <a:ext cx="1119188" cy="42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ESRF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b="1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300536" y="2874385"/>
            <a:ext cx="1262064" cy="36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MAX IV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595686" y="4848223"/>
            <a:ext cx="840581" cy="43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SLS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b="1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4931568" y="3624011"/>
            <a:ext cx="1538288" cy="43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SOLARIS</a:t>
            </a:r>
            <a:endParaRPr lang="fr-FR" sz="2400" b="1" u="none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fr-FR" sz="2400" u="none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fr-FR" sz="2400" u="none" dirty="0" smtClean="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563309" y="4419599"/>
            <a:ext cx="1328737" cy="3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525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524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2095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667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1242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5814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0386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495800" indent="-2857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SOLEIL</a:t>
            </a:r>
          </a:p>
          <a:p>
            <a:pPr marL="0" indent="0" eaLnBrk="1" hangingPunct="1">
              <a:buFontTx/>
              <a:buNone/>
            </a:pPr>
            <a:r>
              <a:rPr lang="fr-FR" sz="2400" b="1" u="none" dirty="0" smtClean="0">
                <a:solidFill>
                  <a:srgbClr val="0033CC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736600" y="114300"/>
            <a:ext cx="7543800" cy="800100"/>
          </a:xfrm>
        </p:spPr>
        <p:txBody>
          <a:bodyPr/>
          <a:lstStyle/>
          <a:p>
            <a:pPr eaLnBrk="1" hangingPunct="1"/>
            <a:r>
              <a:rPr lang="fr-FR" b="1" dirty="0" smtClean="0"/>
              <a:t>The end of the </a:t>
            </a:r>
            <a:r>
              <a:rPr lang="fr-FR" b="1" dirty="0" err="1" smtClean="0"/>
              <a:t>beginning</a:t>
            </a:r>
            <a:r>
              <a:rPr lang="fr-FR" b="1" dirty="0" smtClean="0"/>
              <a:t>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85925" y="1392238"/>
            <a:ext cx="51101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u="none">
                <a:solidFill>
                  <a:srgbClr val="0033CC"/>
                </a:solidFill>
              </a:rPr>
              <a:t>Any questions ?</a:t>
            </a:r>
          </a:p>
        </p:txBody>
      </p:sp>
      <p:grpSp>
        <p:nvGrpSpPr>
          <p:cNvPr id="6" name="Group 1042"/>
          <p:cNvGrpSpPr>
            <a:grpSpLocks/>
          </p:cNvGrpSpPr>
          <p:nvPr/>
        </p:nvGrpSpPr>
        <p:grpSpPr bwMode="auto">
          <a:xfrm>
            <a:off x="2670175" y="3027363"/>
            <a:ext cx="3108325" cy="1571625"/>
            <a:chOff x="574" y="2363"/>
            <a:chExt cx="1958" cy="990"/>
          </a:xfrm>
        </p:grpSpPr>
        <p:pic>
          <p:nvPicPr>
            <p:cNvPr id="10246" name="Picture 1039" descr="MMj03034450000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2441"/>
              <a:ext cx="1089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041" descr="MMj02545040000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" y="2363"/>
              <a:ext cx="99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16013" y="5011738"/>
            <a:ext cx="64182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 u="none" dirty="0">
                <a:solidFill>
                  <a:srgbClr val="0033CC"/>
                </a:solidFill>
              </a:rPr>
              <a:t>Enjoy the workshop!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Arial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10284</TotalTime>
  <Words>536</Words>
  <Application>Microsoft Office PowerPoint</Application>
  <PresentationFormat>Affichage à l'écran (4:3)</PresentationFormat>
  <Paragraphs>272</Paragraphs>
  <Slides>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1</vt:i4>
      </vt:variant>
    </vt:vector>
  </HeadingPairs>
  <TitlesOfParts>
    <vt:vector size="11" baseType="lpstr">
      <vt:lpstr>Modèle par défaut</vt:lpstr>
      <vt:lpstr>Présentation PowerPoint</vt:lpstr>
      <vt:lpstr>WELCOME   to the workshop  Exchange around motion control  in radiation facilities   on 11th and 12th of May 2011  at Synchrotron SOLEIL site</vt:lpstr>
      <vt:lpstr>Summary</vt:lpstr>
      <vt:lpstr>WHAT ?</vt:lpstr>
      <vt:lpstr>WHY ?</vt:lpstr>
      <vt:lpstr>WHY ?</vt:lpstr>
      <vt:lpstr>WHEN ?</vt:lpstr>
      <vt:lpstr>WHO ?</vt:lpstr>
      <vt:lpstr>The end of the beginning </vt:lpstr>
      <vt:lpstr>Diaporama personnalisé 1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TOFFIN</dc:creator>
  <cp:lastModifiedBy>CORRUBLE Dominique</cp:lastModifiedBy>
  <cp:revision>589</cp:revision>
  <cp:lastPrinted>2011-05-11T09:29:08Z</cp:lastPrinted>
  <dcterms:created xsi:type="dcterms:W3CDTF">2002-12-13T08:50:29Z</dcterms:created>
  <dcterms:modified xsi:type="dcterms:W3CDTF">2011-05-11T09:29:18Z</dcterms:modified>
</cp:coreProperties>
</file>