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98" r:id="rId4"/>
    <p:sldId id="273" r:id="rId5"/>
    <p:sldId id="281" r:id="rId6"/>
    <p:sldId id="306" r:id="rId7"/>
    <p:sldId id="300" r:id="rId8"/>
    <p:sldId id="301" r:id="rId9"/>
    <p:sldId id="302" r:id="rId10"/>
    <p:sldId id="304" r:id="rId1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ørgen S. Nielsen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060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53" autoAdjust="0"/>
  </p:normalViewPr>
  <p:slideViewPr>
    <p:cSldViewPr snapToGrid="0">
      <p:cViewPr varScale="1">
        <p:scale>
          <a:sx n="59" d="100"/>
          <a:sy n="59" d="100"/>
        </p:scale>
        <p:origin x="-92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9394FC49-F78B-4FF8-9376-C50452A67C20}" type="datetimeFigureOut">
              <a:rPr lang="en-US" smtClean="0"/>
              <a:pPr/>
              <a:t>11/8/2018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5601EEC0-E54E-44B5-A782-C2E380877E5F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45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023E2BB9-0C65-4730-8E9B-671617FA6CAE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A5EF1139-C632-4E0A-8166-EED5B8673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6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09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25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09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Microtron</a:t>
            </a:r>
            <a:r>
              <a:rPr lang="da-DK" dirty="0" smtClean="0"/>
              <a:t>, Booster, </a:t>
            </a:r>
            <a:r>
              <a:rPr lang="da-DK" dirty="0" err="1" smtClean="0"/>
              <a:t>Inj</a:t>
            </a:r>
            <a:r>
              <a:rPr lang="da-DK" dirty="0" smtClean="0"/>
              <a:t>. </a:t>
            </a:r>
            <a:r>
              <a:rPr lang="da-DK" dirty="0" err="1" smtClean="0"/>
              <a:t>Bl</a:t>
            </a:r>
            <a:r>
              <a:rPr lang="da-DK" dirty="0" smtClean="0"/>
              <a:t>., A2 ring, 6 </a:t>
            </a:r>
            <a:r>
              <a:rPr lang="da-DK" dirty="0" err="1" smtClean="0"/>
              <a:t>beamlines</a:t>
            </a:r>
            <a:r>
              <a:rPr lang="da-DK" dirty="0" smtClean="0"/>
              <a:t>, 7 </a:t>
            </a:r>
            <a:r>
              <a:rPr lang="da-DK" dirty="0" err="1" smtClean="0"/>
              <a:t>experiments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DB6-3B1E-4D16-90ED-4628F4ED093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46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85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38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81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41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5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50ADB2C-7B64-43EF-9211-C031AB704719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13" name="Picture 12" descr="ISA3Dsss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86500"/>
            <a:ext cx="857250" cy="571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CD74E-AB9E-4037-B9AF-D421D1D10202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BA442-8D4E-4B5C-8575-D516FACDAE6D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547383"/>
            <a:ext cx="4261357" cy="22568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ESLS-RF 16 (9-10/9 2012), ASTRID/ASTRID2 RF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547383"/>
            <a:ext cx="365760" cy="225686"/>
          </a:xfrm>
        </p:spPr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B2662-3B56-4086-B104-4EED3E2CEF3E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29AC5-4CAA-43F6-9450-1B1C874ACA66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E8131-3310-4ED1-BFA8-93688FD0F5D1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24B80-B14B-4990-84A4-8E191CD68E32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B619E-E2CE-4535-B95C-865C2930E963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ACCBB-8D8C-4DF7-B357-CF75C1BC8DE5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A015728-517F-4306-9F4A-4B86F50AC786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7B5BFE-98B6-493F-888D-4EDFF79B3EED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11" name="Picture 10" descr="ISA3Dsss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6286500"/>
            <a:ext cx="857250" cy="571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0545"/>
            <a:ext cx="7772400" cy="182976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a-DK" dirty="0" smtClean="0"/>
              <a:t>Status of the ASTRID2 RF systems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857250" y="3100388"/>
            <a:ext cx="7429500" cy="2114550"/>
          </a:xfrm>
        </p:spPr>
        <p:txBody>
          <a:bodyPr/>
          <a:lstStyle/>
          <a:p>
            <a:pPr marR="0"/>
            <a:r>
              <a:rPr lang="en-US" dirty="0" smtClean="0"/>
              <a:t>Jørgen S. Nielsen</a:t>
            </a:r>
          </a:p>
          <a:p>
            <a:pPr marR="0"/>
            <a:r>
              <a:rPr lang="en-US" dirty="0" smtClean="0"/>
              <a:t>Center for Storage Ring Facilities (ISA)</a:t>
            </a:r>
          </a:p>
          <a:p>
            <a:pPr marR="0"/>
            <a:r>
              <a:rPr lang="en-US" dirty="0" smtClean="0"/>
              <a:t>Aarhus University</a:t>
            </a:r>
          </a:p>
          <a:p>
            <a:pPr marR="0"/>
            <a:r>
              <a:rPr lang="en-US" dirty="0" smtClean="0"/>
              <a:t>Denmark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86525"/>
            <a:ext cx="4249737" cy="287338"/>
          </a:xfrm>
        </p:spPr>
        <p:txBody>
          <a:bodyPr/>
          <a:lstStyle/>
          <a:p>
            <a:pPr>
              <a:defRPr/>
            </a:pPr>
            <a:r>
              <a:rPr lang="en-US" dirty="0"/>
              <a:t>ESLS-RF 22 </a:t>
            </a:r>
            <a:r>
              <a:rPr lang="en-US" dirty="0" smtClean="0"/>
              <a:t>(8/11 </a:t>
            </a:r>
            <a:r>
              <a:rPr lang="en-US" dirty="0"/>
              <a:t>2018), ASTRID2 RF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ADB2C-7B64-43EF-9211-C031AB70471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197" y="945292"/>
            <a:ext cx="8501451" cy="531958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Ordered a 8 kW circulator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Only allow 2 kW reflected power in steady state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To be installed in December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More monitoring and interlock of reflected power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Should allow us to run higher cavity amplitudes hopefully giving higher beam lifetime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Question: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Can a power combiner split reflected power unequally?</a:t>
            </a:r>
          </a:p>
          <a:p>
            <a:pPr lvl="2"/>
            <a:r>
              <a:rPr lang="en-US" sz="1400" dirty="0" smtClean="0">
                <a:solidFill>
                  <a:srgbClr val="002060"/>
                </a:solidFill>
              </a:rPr>
              <a:t>Both failures were with no beam</a:t>
            </a:r>
            <a:endParaRPr lang="en-US" dirty="0" smtClean="0">
              <a:solidFill>
                <a:srgbClr val="002060"/>
              </a:solidFill>
            </a:endParaRPr>
          </a:p>
          <a:p>
            <a:pPr marL="630936" lvl="2" indent="0"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/>
            </a:r>
            <a:br>
              <a:rPr lang="en-US" sz="2400" dirty="0" smtClean="0">
                <a:solidFill>
                  <a:schemeClr val="accent6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		Thank </a:t>
            </a:r>
            <a:r>
              <a:rPr lang="en-US" sz="2400" dirty="0">
                <a:solidFill>
                  <a:schemeClr val="accent6"/>
                </a:solidFill>
              </a:rPr>
              <a:t>you for your attention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ESLS-RF </a:t>
            </a:r>
            <a:r>
              <a:rPr lang="en-US" dirty="0" smtClean="0"/>
              <a:t>22 (8/11 2018), </a:t>
            </a:r>
            <a:r>
              <a:rPr lang="en-US" dirty="0"/>
              <a:t>ASTRID2 RF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247"/>
            <a:ext cx="8229600" cy="84953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Long term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9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4938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ASTRID2 is the new synchrotron light source  in Aarhus, Denmark, since 2013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ASTRID2 main parameters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Electron energy:	580 MeV</a:t>
            </a:r>
          </a:p>
          <a:p>
            <a:pPr lvl="1"/>
            <a:r>
              <a:rPr lang="en-US" dirty="0" smtClean="0"/>
              <a:t>Emittance:		12 nm</a:t>
            </a:r>
          </a:p>
          <a:p>
            <a:pPr lvl="1"/>
            <a:r>
              <a:rPr lang="en-US" dirty="0" smtClean="0"/>
              <a:t>Beam Current:		200 mA</a:t>
            </a:r>
          </a:p>
          <a:p>
            <a:pPr lvl="1"/>
            <a:r>
              <a:rPr lang="en-US" dirty="0" smtClean="0"/>
              <a:t>Circumference:	45.7 m</a:t>
            </a:r>
          </a:p>
          <a:p>
            <a:pPr lvl="1"/>
            <a:r>
              <a:rPr lang="en-US" dirty="0" smtClean="0"/>
              <a:t>6-fold symmetry</a:t>
            </a:r>
          </a:p>
          <a:p>
            <a:pPr lvl="2"/>
            <a:r>
              <a:rPr lang="en-US" dirty="0" smtClean="0"/>
              <a:t>lattice: DBA with 12 combined function dipole magnets</a:t>
            </a:r>
          </a:p>
          <a:p>
            <a:pPr lvl="3"/>
            <a:r>
              <a:rPr lang="en-US" dirty="0" smtClean="0"/>
              <a:t>Integrated quadrupole gradient</a:t>
            </a:r>
          </a:p>
          <a:p>
            <a:pPr lvl="1"/>
            <a:r>
              <a:rPr lang="en-US" dirty="0" smtClean="0"/>
              <a:t>4 straight sections for insertion devices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Using ASTRID as booster (full energy injection)</a:t>
            </a:r>
          </a:p>
          <a:p>
            <a:pPr lvl="3"/>
            <a:r>
              <a:rPr lang="en-US" dirty="0" smtClean="0"/>
              <a:t>Allows top-up operation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ESLS-RF 22 </a:t>
            </a:r>
            <a:r>
              <a:rPr lang="en-US" dirty="0" smtClean="0"/>
              <a:t>(</a:t>
            </a:r>
            <a:r>
              <a:rPr lang="en-US" dirty="0"/>
              <a:t>8</a:t>
            </a:r>
            <a:r>
              <a:rPr lang="en-US" dirty="0" smtClean="0"/>
              <a:t>/11 </a:t>
            </a:r>
            <a:r>
              <a:rPr lang="en-US" dirty="0"/>
              <a:t>2018), ASTRID2 RF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ASTRID2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2" t="3622" r="13339"/>
          <a:stretch/>
        </p:blipFill>
        <p:spPr bwMode="auto">
          <a:xfrm>
            <a:off x="813097" y="855662"/>
            <a:ext cx="7822581" cy="577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727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ASTRID 2 facility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250529" y="6556230"/>
            <a:ext cx="1317990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88" dirty="0" err="1"/>
              <a:t>Microtron</a:t>
            </a:r>
            <a:r>
              <a:rPr lang="da-DK" sz="988" dirty="0"/>
              <a:t> (100MeV</a:t>
            </a:r>
            <a:r>
              <a:rPr lang="da-DK" sz="1270" dirty="0"/>
              <a:t>)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978368" y="5562431"/>
            <a:ext cx="203184" cy="863532"/>
          </a:xfrm>
          <a:prstGeom prst="line">
            <a:avLst/>
          </a:prstGeom>
          <a:noFill/>
          <a:ln w="1270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8" name="Straight Connector 7"/>
          <p:cNvCxnSpPr/>
          <p:nvPr/>
        </p:nvCxnSpPr>
        <p:spPr bwMode="auto">
          <a:xfrm>
            <a:off x="5181552" y="6425963"/>
            <a:ext cx="0" cy="432037"/>
          </a:xfrm>
          <a:prstGeom prst="line">
            <a:avLst/>
          </a:prstGeom>
          <a:noFill/>
          <a:ln w="1270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288814" y="6686497"/>
            <a:ext cx="0" cy="171503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/>
          </a:ln>
        </p:spPr>
      </p:cxnSp>
      <p:sp>
        <p:nvSpPr>
          <p:cNvPr id="11" name="Rectangle 10"/>
          <p:cNvSpPr/>
          <p:nvPr/>
        </p:nvSpPr>
        <p:spPr bwMode="auto">
          <a:xfrm>
            <a:off x="5079960" y="6375167"/>
            <a:ext cx="101592" cy="1810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575589" indent="-575589" defTabSz="645018">
              <a:lnSpc>
                <a:spcPct val="83000"/>
              </a:lnSpc>
            </a:pPr>
            <a:endParaRPr lang="da-DK" sz="3386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1878" y="3991681"/>
            <a:ext cx="3786136" cy="2585323"/>
          </a:xfrm>
          <a:prstGeom prst="rect">
            <a:avLst/>
          </a:prstGeom>
          <a:solidFill>
            <a:srgbClr val="FFFFFF"/>
          </a:solidFill>
          <a:ln>
            <a:solidFill>
              <a:srgbClr val="03428E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ASTRID2 main parameters</a:t>
            </a:r>
            <a:endParaRPr kumimoji="0" lang="en-US" sz="400" b="0" i="0" u="none" strike="noStrike" kern="0" cap="none" spc="0" normalizeH="0" baseline="0" dirty="0" smtClean="0">
              <a:ln>
                <a:noFill/>
              </a:ln>
              <a:solidFill>
                <a:srgbClr val="03428E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dirty="0" smtClean="0">
              <a:ln>
                <a:noFill/>
              </a:ln>
              <a:solidFill>
                <a:srgbClr val="03428E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Circumference		45.71m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Energy			580MeV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Current			200mA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Characteristic energy	257eV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RF frequency		105MHz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Harmonic			16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err="1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Horiz</a:t>
            </a: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. emittance		12nmrad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#Straight sections		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Length of straight sections	2.82m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#ID’s			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61685" y="5097982"/>
            <a:ext cx="1950180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20021" y="481476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5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198" y="1143000"/>
            <a:ext cx="6352479" cy="52149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105 MHz (like ASTRID)</a:t>
            </a:r>
          </a:p>
          <a:p>
            <a:r>
              <a:rPr lang="en-US" dirty="0" smtClean="0"/>
              <a:t>Main RF parameters</a:t>
            </a:r>
          </a:p>
          <a:p>
            <a:pPr lvl="1"/>
            <a:r>
              <a:rPr lang="en-US" dirty="0" smtClean="0"/>
              <a:t>Harmonic:			16</a:t>
            </a:r>
          </a:p>
          <a:p>
            <a:pPr lvl="1"/>
            <a:r>
              <a:rPr lang="en-US" dirty="0" smtClean="0"/>
              <a:t>RF voltage:			50-150 kV</a:t>
            </a:r>
          </a:p>
          <a:p>
            <a:pPr lvl="1"/>
            <a:r>
              <a:rPr lang="en-US" dirty="0" smtClean="0"/>
              <a:t>Synchrotron frequency:	10-20 kHz</a:t>
            </a:r>
          </a:p>
          <a:p>
            <a:pPr lvl="1"/>
            <a:r>
              <a:rPr lang="en-US" dirty="0" smtClean="0"/>
              <a:t>Synchrotron radiation </a:t>
            </a:r>
            <a:br>
              <a:rPr lang="en-US" dirty="0" smtClean="0"/>
            </a:br>
            <a:r>
              <a:rPr lang="en-US" dirty="0" smtClean="0"/>
              <a:t>power:				~1.4 kW</a:t>
            </a:r>
          </a:p>
          <a:p>
            <a:pPr lvl="1"/>
            <a:r>
              <a:rPr lang="en-US" dirty="0" smtClean="0"/>
              <a:t>Cavity power:			0.5-7 kW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8 kW </a:t>
            </a:r>
            <a:r>
              <a:rPr lang="en-US" dirty="0">
                <a:solidFill>
                  <a:schemeClr val="accent1"/>
                </a:solidFill>
              </a:rPr>
              <a:t>s</a:t>
            </a:r>
            <a:r>
              <a:rPr lang="en-US" dirty="0" smtClean="0">
                <a:solidFill>
                  <a:schemeClr val="accent1"/>
                </a:solidFill>
              </a:rPr>
              <a:t>olid state amplifier from </a:t>
            </a:r>
            <a:r>
              <a:rPr lang="en-US" dirty="0" err="1" smtClean="0">
                <a:solidFill>
                  <a:schemeClr val="accent1"/>
                </a:solidFill>
              </a:rPr>
              <a:t>Tomco</a:t>
            </a:r>
            <a:r>
              <a:rPr lang="en-US" dirty="0" smtClean="0">
                <a:solidFill>
                  <a:schemeClr val="accent1"/>
                </a:solidFill>
              </a:rPr>
              <a:t> Technologies (Australia)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ESLS-RF 22 </a:t>
            </a:r>
            <a:r>
              <a:rPr lang="en-US" dirty="0" smtClean="0"/>
              <a:t>(</a:t>
            </a:r>
            <a:r>
              <a:rPr lang="en-US" dirty="0"/>
              <a:t>8</a:t>
            </a:r>
            <a:r>
              <a:rPr lang="en-US" dirty="0" smtClean="0"/>
              <a:t>/11 </a:t>
            </a:r>
            <a:r>
              <a:rPr lang="en-US" dirty="0"/>
              <a:t>2018), ASTRID2 RF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5153"/>
            <a:ext cx="8229600" cy="87256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a-DK" dirty="0" smtClean="0"/>
              <a:t>ASTRID2 RF</a:t>
            </a:r>
            <a:endParaRPr lang="en-US" dirty="0"/>
          </a:p>
        </p:txBody>
      </p:sp>
      <p:pic>
        <p:nvPicPr>
          <p:cNvPr id="3074" name="Picture 2" descr="\\isa\data\Pictures\ASTRID2\RF\HighPowerAmplifier\20120329\IMG_4656_reduc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01" y="3093359"/>
            <a:ext cx="2230245" cy="334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198" y="939114"/>
            <a:ext cx="8429814" cy="502540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ASTRID: </a:t>
            </a:r>
            <a:r>
              <a:rPr lang="en-US" dirty="0" err="1" smtClean="0">
                <a:solidFill>
                  <a:schemeClr val="accent1"/>
                </a:solidFill>
              </a:rPr>
              <a:t>Raditek</a:t>
            </a:r>
            <a:r>
              <a:rPr lang="en-US" dirty="0">
                <a:solidFill>
                  <a:schemeClr val="accent1"/>
                </a:solidFill>
              </a:rPr>
              <a:t> 1 kW solid-state </a:t>
            </a:r>
            <a:r>
              <a:rPr lang="en-US" dirty="0" smtClean="0">
                <a:solidFill>
                  <a:schemeClr val="accent1"/>
                </a:solidFill>
              </a:rPr>
              <a:t>amp:</a:t>
            </a:r>
          </a:p>
          <a:p>
            <a:pPr lvl="1"/>
            <a:r>
              <a:rPr lang="en-US" dirty="0" smtClean="0"/>
              <a:t>Twice burned the transistors (unknown reason)</a:t>
            </a:r>
          </a:p>
          <a:p>
            <a:pPr lvl="2"/>
            <a:r>
              <a:rPr lang="en-US" sz="1800" dirty="0" smtClean="0">
                <a:solidFill>
                  <a:srgbClr val="00B050"/>
                </a:solidFill>
              </a:rPr>
              <a:t>Commercial FM broadcast amplifier from </a:t>
            </a:r>
            <a:r>
              <a:rPr lang="en-US" sz="1800" dirty="0" err="1" smtClean="0">
                <a:solidFill>
                  <a:srgbClr val="00B050"/>
                </a:solidFill>
              </a:rPr>
              <a:t>Raditek</a:t>
            </a:r>
            <a:r>
              <a:rPr lang="en-US" sz="1800" dirty="0" smtClean="0">
                <a:solidFill>
                  <a:srgbClr val="00B050"/>
                </a:solidFill>
              </a:rPr>
              <a:t> Inc.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ASTRID2: </a:t>
            </a:r>
            <a:r>
              <a:rPr lang="en-US" dirty="0" err="1" smtClean="0">
                <a:solidFill>
                  <a:schemeClr val="accent1"/>
                </a:solidFill>
              </a:rPr>
              <a:t>Tomco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8 </a:t>
            </a:r>
            <a:r>
              <a:rPr lang="en-US" dirty="0">
                <a:solidFill>
                  <a:schemeClr val="accent1"/>
                </a:solidFill>
              </a:rPr>
              <a:t>kW solid-state amp: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Burned two 1 kW sub amplifier modules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1: Burned one amplifier submodule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2: Burned one circulator</a:t>
            </a:r>
          </a:p>
          <a:p>
            <a:pPr lvl="2"/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ESLS-RF </a:t>
            </a:r>
            <a:r>
              <a:rPr lang="en-US" dirty="0" smtClean="0"/>
              <a:t>22 (8/11 2018), </a:t>
            </a:r>
            <a:r>
              <a:rPr lang="en-US" dirty="0"/>
              <a:t>ASTRID2 RF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247"/>
            <a:ext cx="8229600" cy="84953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Problems, problems, …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3759348"/>
            <a:ext cx="4528066" cy="2547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r="17933"/>
          <a:stretch/>
        </p:blipFill>
        <p:spPr>
          <a:xfrm>
            <a:off x="5517290" y="3515689"/>
            <a:ext cx="3169510" cy="279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198" y="939114"/>
            <a:ext cx="8429814" cy="502540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ASTRID: </a:t>
            </a:r>
            <a:r>
              <a:rPr lang="en-US" dirty="0" err="1" smtClean="0">
                <a:solidFill>
                  <a:schemeClr val="accent1"/>
                </a:solidFill>
              </a:rPr>
              <a:t>Raditek</a:t>
            </a:r>
            <a:r>
              <a:rPr lang="en-US" dirty="0">
                <a:solidFill>
                  <a:schemeClr val="accent1"/>
                </a:solidFill>
              </a:rPr>
              <a:t> 1 kW solid-state </a:t>
            </a:r>
            <a:r>
              <a:rPr lang="en-US" dirty="0" smtClean="0">
                <a:solidFill>
                  <a:schemeClr val="accent1"/>
                </a:solidFill>
              </a:rPr>
              <a:t>amp:</a:t>
            </a:r>
          </a:p>
          <a:p>
            <a:pPr lvl="1"/>
            <a:r>
              <a:rPr lang="en-US" dirty="0" smtClean="0"/>
              <a:t>Twice burned the transistors (unknown reason)</a:t>
            </a:r>
          </a:p>
          <a:p>
            <a:pPr lvl="2"/>
            <a:r>
              <a:rPr lang="en-US" sz="1800" dirty="0" smtClean="0">
                <a:solidFill>
                  <a:srgbClr val="00B050"/>
                </a:solidFill>
              </a:rPr>
              <a:t>Commercial FM broadcast amplifier from </a:t>
            </a:r>
            <a:r>
              <a:rPr lang="en-US" sz="1800" dirty="0" err="1" smtClean="0">
                <a:solidFill>
                  <a:srgbClr val="00B050"/>
                </a:solidFill>
              </a:rPr>
              <a:t>Raditek</a:t>
            </a:r>
            <a:r>
              <a:rPr lang="en-US" sz="1800" dirty="0" smtClean="0">
                <a:solidFill>
                  <a:srgbClr val="00B050"/>
                </a:solidFill>
              </a:rPr>
              <a:t> Inc.</a:t>
            </a:r>
          </a:p>
          <a:p>
            <a:pPr lvl="3"/>
            <a:r>
              <a:rPr lang="en-US" sz="1600" dirty="0" smtClean="0">
                <a:solidFill>
                  <a:srgbClr val="00B0F0"/>
                </a:solidFill>
              </a:rPr>
              <a:t>Power module: Commercial 1 kW FM broadcast module (BLF574)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ESLS-RF </a:t>
            </a:r>
            <a:r>
              <a:rPr lang="en-US" dirty="0" smtClean="0"/>
              <a:t>22 (8/11 2018), </a:t>
            </a:r>
            <a:r>
              <a:rPr lang="en-US" dirty="0"/>
              <a:t>ASTRID2 RF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247"/>
            <a:ext cx="8229600" cy="84953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ASTRID Problems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951472" y="2792626"/>
            <a:ext cx="4598946" cy="3085823"/>
            <a:chOff x="951472" y="2792626"/>
            <a:chExt cx="4598946" cy="30858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72" y="2792626"/>
              <a:ext cx="2369824" cy="308582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325772" y="3534664"/>
              <a:ext cx="2847547" cy="1601745"/>
            </a:xfrm>
            <a:prstGeom prst="rect">
              <a:avLst/>
            </a:prstGeom>
            <a:ln w="57150">
              <a:solidFill>
                <a:schemeClr val="accent2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1019436" y="3910914"/>
              <a:ext cx="759941" cy="124185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1019436" y="2866768"/>
              <a:ext cx="2866768" cy="104414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19436" y="5152768"/>
              <a:ext cx="2929237" cy="65490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35" y="4395209"/>
            <a:ext cx="2006915" cy="15693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86849" y="2635079"/>
            <a:ext cx="2654580" cy="34163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Backup:</a:t>
            </a:r>
          </a:p>
          <a:p>
            <a:r>
              <a:rPr lang="en-GB" dirty="0" smtClean="0"/>
              <a:t>Homemade 600 W amplifier based on commercial FM broadcast amplifier module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72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197" y="945292"/>
            <a:ext cx="8643553" cy="50192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Consist of eight 1 kW amplifier modules</a:t>
            </a:r>
          </a:p>
          <a:p>
            <a:pPr lvl="1"/>
            <a:r>
              <a:rPr lang="en-US" sz="2200" dirty="0" smtClean="0">
                <a:solidFill>
                  <a:srgbClr val="002060"/>
                </a:solidFill>
              </a:rPr>
              <a:t>Combined 2 and 2 and then to 4 kW</a:t>
            </a:r>
          </a:p>
          <a:p>
            <a:pPr lvl="1"/>
            <a:r>
              <a:rPr lang="en-US" sz="2200" dirty="0" smtClean="0">
                <a:solidFill>
                  <a:srgbClr val="002060"/>
                </a:solidFill>
              </a:rPr>
              <a:t>The two 4 kW boxes are then combined to the full 8 kW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Simple in-phase radial type</a:t>
            </a:r>
          </a:p>
          <a:p>
            <a:r>
              <a:rPr lang="en-US" sz="2400" dirty="0">
                <a:solidFill>
                  <a:srgbClr val="00B0F0"/>
                </a:solidFill>
              </a:rPr>
              <a:t>Specified to withstand full reflection at any angle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Individual </a:t>
            </a:r>
            <a:r>
              <a:rPr lang="en-US" sz="2000" dirty="0" smtClean="0">
                <a:solidFill>
                  <a:srgbClr val="002060"/>
                </a:solidFill>
              </a:rPr>
              <a:t>1 kW circulators </a:t>
            </a:r>
            <a:r>
              <a:rPr lang="en-US" sz="2000" dirty="0">
                <a:solidFill>
                  <a:srgbClr val="002060"/>
                </a:solidFill>
              </a:rPr>
              <a:t>on each of </a:t>
            </a:r>
            <a:r>
              <a:rPr lang="en-US" sz="2000" dirty="0" smtClean="0">
                <a:solidFill>
                  <a:srgbClr val="002060"/>
                </a:solidFill>
              </a:rPr>
              <a:t>the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1 </a:t>
            </a:r>
            <a:r>
              <a:rPr lang="en-US" sz="2000" dirty="0">
                <a:solidFill>
                  <a:srgbClr val="002060"/>
                </a:solidFill>
              </a:rPr>
              <a:t>kW amplifier modules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ESLS-RF </a:t>
            </a:r>
            <a:r>
              <a:rPr lang="en-US" dirty="0" smtClean="0"/>
              <a:t>22 (8/11 2018), </a:t>
            </a:r>
            <a:r>
              <a:rPr lang="en-US" dirty="0"/>
              <a:t>ASTRID2 RF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247"/>
            <a:ext cx="8229600" cy="84953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ASTRID2: </a:t>
            </a:r>
            <a:r>
              <a:rPr lang="en-US" dirty="0" err="1" smtClean="0"/>
              <a:t>Tomco</a:t>
            </a:r>
            <a:r>
              <a:rPr lang="en-US" dirty="0" smtClean="0"/>
              <a:t> 8 kW SSA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43" y="3410465"/>
            <a:ext cx="2241735" cy="3362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819" y="3605508"/>
            <a:ext cx="3524418" cy="32524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37" y="3405919"/>
            <a:ext cx="1894022" cy="33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198" y="945292"/>
            <a:ext cx="4856208" cy="501922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Amplifier submodule: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Exploded when </a:t>
            </a:r>
            <a:r>
              <a:rPr lang="en-US" dirty="0" smtClean="0">
                <a:solidFill>
                  <a:srgbClr val="002060"/>
                </a:solidFill>
              </a:rPr>
              <a:t>turning on the </a:t>
            </a:r>
            <a:r>
              <a:rPr lang="en-US" dirty="0">
                <a:solidFill>
                  <a:srgbClr val="002060"/>
                </a:solidFill>
              </a:rPr>
              <a:t>amplifier </a:t>
            </a:r>
            <a:r>
              <a:rPr lang="en-US" dirty="0" smtClean="0">
                <a:solidFill>
                  <a:srgbClr val="002060"/>
                </a:solidFill>
              </a:rPr>
              <a:t>at relative high power, probably with cavity not correctly tuned</a:t>
            </a:r>
          </a:p>
          <a:p>
            <a:pPr lvl="1"/>
            <a:r>
              <a:rPr lang="en-US" dirty="0" err="1" smtClean="0">
                <a:solidFill>
                  <a:srgbClr val="007E39"/>
                </a:solidFill>
              </a:rPr>
              <a:t>Tomco</a:t>
            </a:r>
            <a:r>
              <a:rPr lang="en-US" dirty="0" smtClean="0">
                <a:solidFill>
                  <a:srgbClr val="007E39"/>
                </a:solidFill>
              </a:rPr>
              <a:t> repaired the module free of charge (courtesy)</a:t>
            </a:r>
            <a:endParaRPr lang="en-US" dirty="0">
              <a:solidFill>
                <a:srgbClr val="007E39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Circulator: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Failed during deliberate test with high reflected power (detuned cavity)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Using one box: 4 kW forward power, ~2.5 kW reflected power</a:t>
            </a:r>
          </a:p>
          <a:p>
            <a:pPr lvl="2"/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ESLS-RF </a:t>
            </a:r>
            <a:r>
              <a:rPr lang="en-US" dirty="0" smtClean="0"/>
              <a:t>22 (8/11 2018), </a:t>
            </a:r>
            <a:r>
              <a:rPr lang="en-US" dirty="0"/>
              <a:t>ASTRID2 RF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247"/>
            <a:ext cx="8229600" cy="84953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Tomco</a:t>
            </a:r>
            <a:r>
              <a:rPr lang="en-US" dirty="0" smtClean="0"/>
              <a:t> 8 kW SSA failures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06" y="945293"/>
            <a:ext cx="3778422" cy="2125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r="17933"/>
          <a:stretch/>
        </p:blipFill>
        <p:spPr>
          <a:xfrm>
            <a:off x="5826869" y="3454904"/>
            <a:ext cx="3169510" cy="279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197" y="945292"/>
            <a:ext cx="8501451" cy="501922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For four months we had to use only one PA box (4 kW)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Reduced cavity voltage =&gt;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r</a:t>
            </a:r>
            <a:r>
              <a:rPr lang="en-US" dirty="0" smtClean="0">
                <a:solidFill>
                  <a:srgbClr val="002060"/>
                </a:solidFill>
              </a:rPr>
              <a:t>educed beam lifetime (only 1.9 h and not 2.1 h)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marL="393192" lvl="1" indent="0">
              <a:buNone/>
            </a:pPr>
            <a:r>
              <a:rPr lang="en-US" dirty="0" smtClean="0">
                <a:solidFill>
                  <a:srgbClr val="060CFE"/>
                </a:solidFill>
              </a:rPr>
              <a:t/>
            </a:r>
            <a:br>
              <a:rPr lang="en-US" dirty="0" smtClean="0">
                <a:solidFill>
                  <a:srgbClr val="060CFE"/>
                </a:solidFill>
              </a:rPr>
            </a:br>
            <a:r>
              <a:rPr lang="en-US" sz="1800" dirty="0" smtClean="0">
                <a:solidFill>
                  <a:srgbClr val="060CFE"/>
                </a:solidFill>
              </a:rPr>
              <a:t>Blue curve: Beam lifetime * Beam current [Ah]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ESLS-RF </a:t>
            </a:r>
            <a:r>
              <a:rPr lang="en-US" dirty="0" smtClean="0"/>
              <a:t>22 (8/11 2018), </a:t>
            </a:r>
            <a:r>
              <a:rPr lang="en-US" dirty="0"/>
              <a:t>ASTRID2 RF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247"/>
            <a:ext cx="8229600" cy="84953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Consequences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50" y="2884057"/>
            <a:ext cx="4108622" cy="2289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965" y="2884057"/>
            <a:ext cx="4065373" cy="22867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9054" y="4164227"/>
            <a:ext cx="185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E39"/>
                </a:solidFill>
              </a:rPr>
              <a:t>Beam lifetime</a:t>
            </a:r>
            <a:endParaRPr lang="en-GB" dirty="0">
              <a:solidFill>
                <a:srgbClr val="007E3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3993" y="4164227"/>
            <a:ext cx="185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E39"/>
                </a:solidFill>
              </a:rPr>
              <a:t>Beam lifetime</a:t>
            </a:r>
            <a:endParaRPr lang="en-GB" dirty="0">
              <a:solidFill>
                <a:srgbClr val="007E3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8855" y="3503589"/>
            <a:ext cx="185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Beam current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3993" y="3484194"/>
            <a:ext cx="185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Beam current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7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4847</TotalTime>
  <Words>495</Words>
  <Application>Microsoft Office PowerPoint</Application>
  <PresentationFormat>Affichage à l'écran (4:3)</PresentationFormat>
  <Paragraphs>130</Paragraphs>
  <Slides>10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Concourse</vt:lpstr>
      <vt:lpstr>Status of the ASTRID2 RF systems</vt:lpstr>
      <vt:lpstr>ASTRID2</vt:lpstr>
      <vt:lpstr>The ASTRID 2 facility</vt:lpstr>
      <vt:lpstr>ASTRID2 RF</vt:lpstr>
      <vt:lpstr>Problems, problems, …</vt:lpstr>
      <vt:lpstr>ASTRID Problems</vt:lpstr>
      <vt:lpstr>ASTRID2: Tomco 8 kW SSA</vt:lpstr>
      <vt:lpstr>Tomco 8 kW SSA failures</vt:lpstr>
      <vt:lpstr>Consequences</vt:lpstr>
      <vt:lpstr>Long term solution</vt:lpstr>
    </vt:vector>
  </TitlesOfParts>
  <Company>IFA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LLRF system for  ASTRID and the proposed ASTRID2</dc:title>
  <dc:creator>Jørgen S. Nielsen</dc:creator>
  <cp:lastModifiedBy>Administrator</cp:lastModifiedBy>
  <cp:revision>246</cp:revision>
  <cp:lastPrinted>2015-09-25T12:59:05Z</cp:lastPrinted>
  <dcterms:created xsi:type="dcterms:W3CDTF">2007-09-27T11:14:36Z</dcterms:created>
  <dcterms:modified xsi:type="dcterms:W3CDTF">2018-11-08T11:44:33Z</dcterms:modified>
</cp:coreProperties>
</file>